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Default Extension="xlsx" ContentType="application/vnd.openxmlformats-officedocument.spreadsheetml.sheet"/>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5"/>
  </p:notesMasterIdLst>
  <p:handoutMasterIdLst>
    <p:handoutMasterId r:id="rId46"/>
  </p:handoutMasterIdLst>
  <p:sldIdLst>
    <p:sldId id="262" r:id="rId2"/>
    <p:sldId id="326" r:id="rId3"/>
    <p:sldId id="327" r:id="rId4"/>
    <p:sldId id="303" r:id="rId5"/>
    <p:sldId id="322" r:id="rId6"/>
    <p:sldId id="321" r:id="rId7"/>
    <p:sldId id="342" r:id="rId8"/>
    <p:sldId id="329" r:id="rId9"/>
    <p:sldId id="339" r:id="rId10"/>
    <p:sldId id="291" r:id="rId11"/>
    <p:sldId id="330" r:id="rId12"/>
    <p:sldId id="323" r:id="rId13"/>
    <p:sldId id="340" r:id="rId14"/>
    <p:sldId id="305" r:id="rId15"/>
    <p:sldId id="281" r:id="rId16"/>
    <p:sldId id="324" r:id="rId17"/>
    <p:sldId id="331" r:id="rId18"/>
    <p:sldId id="282" r:id="rId19"/>
    <p:sldId id="283" r:id="rId20"/>
    <p:sldId id="284" r:id="rId21"/>
    <p:sldId id="285" r:id="rId22"/>
    <p:sldId id="286" r:id="rId23"/>
    <p:sldId id="287" r:id="rId24"/>
    <p:sldId id="289" r:id="rId25"/>
    <p:sldId id="258" r:id="rId26"/>
    <p:sldId id="348" r:id="rId27"/>
    <p:sldId id="313" r:id="rId28"/>
    <p:sldId id="306" r:id="rId29"/>
    <p:sldId id="308" r:id="rId30"/>
    <p:sldId id="309" r:id="rId31"/>
    <p:sldId id="311" r:id="rId32"/>
    <p:sldId id="298" r:id="rId33"/>
    <p:sldId id="260" r:id="rId34"/>
    <p:sldId id="261" r:id="rId35"/>
    <p:sldId id="314" r:id="rId36"/>
    <p:sldId id="338" r:id="rId37"/>
    <p:sldId id="343" r:id="rId38"/>
    <p:sldId id="344" r:id="rId39"/>
    <p:sldId id="345" r:id="rId40"/>
    <p:sldId id="346" r:id="rId41"/>
    <p:sldId id="347" r:id="rId42"/>
    <p:sldId id="334" r:id="rId43"/>
    <p:sldId id="349"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875" autoAdjust="0"/>
  </p:normalViewPr>
  <p:slideViewPr>
    <p:cSldViewPr>
      <p:cViewPr>
        <p:scale>
          <a:sx n="48" d="100"/>
          <a:sy n="48" d="100"/>
        </p:scale>
        <p:origin x="-246" y="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AU"/>
  <c:style val="29"/>
  <c:chart>
    <c:autoTitleDeleted val="1"/>
    <c:plotArea>
      <c:layout/>
      <c:pieChart>
        <c:varyColors val="1"/>
        <c:ser>
          <c:idx val="0"/>
          <c:order val="0"/>
          <c:tx>
            <c:strRef>
              <c:f>'Sheet1'!$B$1</c:f>
              <c:strCache>
                <c:ptCount val="1"/>
                <c:pt idx="0">
                  <c:v>Column1</c:v>
                </c:pt>
              </c:strCache>
            </c:strRef>
          </c:tx>
          <c:dLbls>
            <c:dLbl>
              <c:idx val="0"/>
              <c:layout>
                <c:manualLayout>
                  <c:x val="-0.12236581364829396"/>
                  <c:y val="0.18942065647676626"/>
                </c:manualLayout>
              </c:layout>
              <c:tx>
                <c:rich>
                  <a:bodyPr/>
                  <a:lstStyle/>
                  <a:p>
                    <a:pPr>
                      <a:defRPr sz="1800" b="0" u="sng">
                        <a:effectLst>
                          <a:outerShdw blurRad="38100" dist="38100" dir="2700000" algn="tl">
                            <a:srgbClr val="000000">
                              <a:alpha val="43137"/>
                            </a:srgbClr>
                          </a:outerShdw>
                        </a:effectLst>
                      </a:defRPr>
                    </a:pPr>
                    <a:r>
                      <a:rPr lang="en-US" sz="1800" b="0" i="0" u="sng" dirty="0">
                        <a:effectLst>
                          <a:outerShdw blurRad="38100" dist="38100" dir="2700000" algn="tl">
                            <a:srgbClr val="000000">
                              <a:alpha val="43137"/>
                            </a:srgbClr>
                          </a:outerShdw>
                        </a:effectLst>
                      </a:rPr>
                      <a:t>C</a:t>
                    </a:r>
                    <a:r>
                      <a:rPr lang="en-US" b="0" i="0" u="sng" dirty="0">
                        <a:effectLst>
                          <a:outerShdw blurRad="38100" dist="38100" dir="2700000" algn="tl">
                            <a:srgbClr val="000000">
                              <a:alpha val="43137"/>
                            </a:srgbClr>
                          </a:outerShdw>
                        </a:effectLst>
                      </a:rPr>
                      <a:t>ommunication and language</a:t>
                    </a:r>
                  </a:p>
                </c:rich>
              </c:tx>
              <c:spPr/>
              <c:showVal val="1"/>
              <c:showCatName val="1"/>
            </c:dLbl>
            <c:dLbl>
              <c:idx val="1"/>
              <c:layout>
                <c:manualLayout>
                  <c:x val="-0.19627952755905514"/>
                  <c:y val="6.5106070085780188E-4"/>
                </c:manualLayout>
              </c:layout>
              <c:tx>
                <c:rich>
                  <a:bodyPr/>
                  <a:lstStyle/>
                  <a:p>
                    <a:r>
                      <a:rPr lang="en-US" sz="1800"/>
                      <a:t>P</a:t>
                    </a:r>
                    <a:r>
                      <a:rPr lang="en-US"/>
                      <a:t>lay and Social</a:t>
                    </a:r>
                  </a:p>
                </c:rich>
              </c:tx>
              <c:showVal val="1"/>
              <c:showCatName val="1"/>
            </c:dLbl>
            <c:dLbl>
              <c:idx val="2"/>
              <c:layout>
                <c:manualLayout>
                  <c:x val="-9.2475065616798025E-2"/>
                  <c:y val="-0.18575677263929741"/>
                </c:manualLayout>
              </c:layout>
              <c:tx>
                <c:rich>
                  <a:bodyPr/>
                  <a:lstStyle/>
                  <a:p>
                    <a:r>
                      <a:rPr lang="en-US" sz="1800"/>
                      <a:t>A</a:t>
                    </a:r>
                    <a:r>
                      <a:rPr lang="en-US"/>
                      <a:t>cademic</a:t>
                    </a:r>
                  </a:p>
                </c:rich>
              </c:tx>
              <c:showVal val="1"/>
              <c:showCatName val="1"/>
            </c:dLbl>
            <c:dLbl>
              <c:idx val="3"/>
              <c:layout/>
              <c:tx>
                <c:rich>
                  <a:bodyPr/>
                  <a:lstStyle/>
                  <a:p>
                    <a:r>
                      <a:rPr lang="en-US" sz="1800"/>
                      <a:t>I</a:t>
                    </a:r>
                    <a:r>
                      <a:rPr lang="en-US"/>
                      <a:t>ndependent work skills</a:t>
                    </a:r>
                  </a:p>
                </c:rich>
              </c:tx>
              <c:showVal val="1"/>
              <c:showCatName val="1"/>
            </c:dLbl>
            <c:dLbl>
              <c:idx val="4"/>
              <c:layout/>
              <c:tx>
                <c:rich>
                  <a:bodyPr/>
                  <a:lstStyle/>
                  <a:p>
                    <a:r>
                      <a:rPr lang="en-US" sz="1800"/>
                      <a:t>B</a:t>
                    </a:r>
                    <a:r>
                      <a:rPr lang="en-US"/>
                      <a:t>ehaviour Management</a:t>
                    </a:r>
                  </a:p>
                </c:rich>
              </c:tx>
              <c:showVal val="1"/>
              <c:showCatName val="1"/>
            </c:dLbl>
            <c:dLbl>
              <c:idx val="5"/>
              <c:layout>
                <c:manualLayout>
                  <c:x val="0.10762915573053411"/>
                  <c:y val="0.14120232985808595"/>
                </c:manualLayout>
              </c:layout>
              <c:tx>
                <c:rich>
                  <a:bodyPr/>
                  <a:lstStyle/>
                  <a:p>
                    <a:r>
                      <a:rPr lang="en-US" sz="1800"/>
                      <a:t>G</a:t>
                    </a:r>
                    <a:r>
                      <a:rPr lang="en-US"/>
                      <a:t>roup Skills</a:t>
                    </a:r>
                  </a:p>
                </c:rich>
              </c:tx>
              <c:showVal val="1"/>
              <c:showCatName val="1"/>
            </c:dLbl>
            <c:txPr>
              <a:bodyPr/>
              <a:lstStyle/>
              <a:p>
                <a:pPr>
                  <a:defRPr sz="1800"/>
                </a:pPr>
                <a:endParaRPr lang="en-US"/>
              </a:p>
            </c:txPr>
            <c:showVal val="1"/>
            <c:showCatName val="1"/>
            <c:showLeaderLines val="1"/>
          </c:dLbls>
          <c:cat>
            <c:strRef>
              <c:f>'Sheet1'!$A$2:$A$7</c:f>
              <c:strCache>
                <c:ptCount val="6"/>
                <c:pt idx="0">
                  <c:v>Communication and language </c:v>
                </c:pt>
                <c:pt idx="1">
                  <c:v>Play and Social</c:v>
                </c:pt>
                <c:pt idx="2">
                  <c:v>Academic</c:v>
                </c:pt>
                <c:pt idx="3">
                  <c:v>Independent work skills</c:v>
                </c:pt>
                <c:pt idx="4">
                  <c:v>Behaviour Management</c:v>
                </c:pt>
                <c:pt idx="5">
                  <c:v>Group Skills</c:v>
                </c:pt>
              </c:strCache>
            </c:strRef>
          </c:cat>
          <c:val>
            <c:numRef>
              <c:f>'Sheet1'!$B$2:$B$7</c:f>
              <c:numCache>
                <c:formatCode>General</c:formatCode>
                <c:ptCount val="6"/>
                <c:pt idx="0">
                  <c:v>16</c:v>
                </c:pt>
                <c:pt idx="1">
                  <c:v>16</c:v>
                </c:pt>
                <c:pt idx="2">
                  <c:v>16</c:v>
                </c:pt>
                <c:pt idx="3">
                  <c:v>16</c:v>
                </c:pt>
                <c:pt idx="4">
                  <c:v>16</c:v>
                </c:pt>
                <c:pt idx="5">
                  <c:v>16</c:v>
                </c:pt>
              </c:numCache>
            </c:numRef>
          </c:val>
        </c:ser>
        <c:dLbls>
          <c:showVal val="1"/>
          <c:showCatName val="1"/>
        </c:dLbls>
        <c:firstSliceAng val="0"/>
      </c:pieChart>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B16ECF-1538-48BC-8FA4-3A039CA4B477}" type="doc">
      <dgm:prSet loTypeId="urn:microsoft.com/office/officeart/2005/8/layout/cycle5" loCatId="cycle" qsTypeId="urn:microsoft.com/office/officeart/2005/8/quickstyle/simple1" qsCatId="simple" csTypeId="urn:microsoft.com/office/officeart/2005/8/colors/accent1_2#1" csCatId="accent1" phldr="1"/>
      <dgm:spPr/>
      <dgm:t>
        <a:bodyPr/>
        <a:lstStyle/>
        <a:p>
          <a:endParaRPr lang="en-AU"/>
        </a:p>
      </dgm:t>
    </dgm:pt>
    <dgm:pt modelId="{67D77085-E9D6-4967-B527-983103DAE25E}">
      <dgm:prSet phldrT="[Text]"/>
      <dgm:spPr/>
      <dgm:t>
        <a:bodyPr/>
        <a:lstStyle/>
        <a:p>
          <a:r>
            <a:rPr lang="en-AU" dirty="0" smtClean="0"/>
            <a:t>Examine the problem	</a:t>
          </a:r>
          <a:endParaRPr lang="en-AU" dirty="0"/>
        </a:p>
      </dgm:t>
    </dgm:pt>
    <dgm:pt modelId="{4D60E285-A78A-4421-A607-376851758DF5}" type="parTrans" cxnId="{36BEBAFC-F345-4DC5-9C9C-08A2213F393E}">
      <dgm:prSet/>
      <dgm:spPr/>
      <dgm:t>
        <a:bodyPr/>
        <a:lstStyle/>
        <a:p>
          <a:endParaRPr lang="en-AU"/>
        </a:p>
      </dgm:t>
    </dgm:pt>
    <dgm:pt modelId="{38A33D81-BD69-4ACC-915B-5373D1D2A7F1}" type="sibTrans" cxnId="{36BEBAFC-F345-4DC5-9C9C-08A2213F393E}">
      <dgm:prSet/>
      <dgm:spPr/>
      <dgm:t>
        <a:bodyPr/>
        <a:lstStyle/>
        <a:p>
          <a:endParaRPr lang="en-AU" dirty="0"/>
        </a:p>
      </dgm:t>
    </dgm:pt>
    <dgm:pt modelId="{6BAAAE8A-75AD-4F23-A531-7F0B6419F8D3}">
      <dgm:prSet phldrT="[Text]"/>
      <dgm:spPr/>
      <dgm:t>
        <a:bodyPr/>
        <a:lstStyle/>
        <a:p>
          <a:r>
            <a:rPr lang="en-AU" dirty="0" smtClean="0"/>
            <a:t>Determine why the student can or cannot achieve</a:t>
          </a:r>
          <a:endParaRPr lang="en-AU" dirty="0"/>
        </a:p>
      </dgm:t>
    </dgm:pt>
    <dgm:pt modelId="{2652593C-40A4-4511-95EA-9453A57C2AA1}" type="parTrans" cxnId="{1E769595-6B79-433E-9728-9E721CB6658D}">
      <dgm:prSet/>
      <dgm:spPr/>
      <dgm:t>
        <a:bodyPr/>
        <a:lstStyle/>
        <a:p>
          <a:endParaRPr lang="en-AU"/>
        </a:p>
      </dgm:t>
    </dgm:pt>
    <dgm:pt modelId="{40A8B213-6DFF-42CA-93D8-C99E5E01AC3C}" type="sibTrans" cxnId="{1E769595-6B79-433E-9728-9E721CB6658D}">
      <dgm:prSet/>
      <dgm:spPr/>
      <dgm:t>
        <a:bodyPr/>
        <a:lstStyle/>
        <a:p>
          <a:endParaRPr lang="en-AU" dirty="0"/>
        </a:p>
      </dgm:t>
    </dgm:pt>
    <dgm:pt modelId="{7B70D9DC-C64D-405A-A2FB-18EE6C435B41}">
      <dgm:prSet phldrT="[Text]"/>
      <dgm:spPr/>
      <dgm:t>
        <a:bodyPr/>
        <a:lstStyle/>
        <a:p>
          <a:r>
            <a:rPr lang="en-AU" dirty="0" smtClean="0"/>
            <a:t>Decide on proactive (and reactive) strategies</a:t>
          </a:r>
          <a:endParaRPr lang="en-AU" dirty="0"/>
        </a:p>
      </dgm:t>
    </dgm:pt>
    <dgm:pt modelId="{E09EDFA4-0121-4488-90B2-7B07DAD8E0EE}" type="parTrans" cxnId="{3EDC3E34-F0F1-4F7F-9908-C6A87336BCC9}">
      <dgm:prSet/>
      <dgm:spPr/>
      <dgm:t>
        <a:bodyPr/>
        <a:lstStyle/>
        <a:p>
          <a:endParaRPr lang="en-AU"/>
        </a:p>
      </dgm:t>
    </dgm:pt>
    <dgm:pt modelId="{43A16908-7A31-4ED2-AE36-625347DF8333}" type="sibTrans" cxnId="{3EDC3E34-F0F1-4F7F-9908-C6A87336BCC9}">
      <dgm:prSet/>
      <dgm:spPr/>
      <dgm:t>
        <a:bodyPr/>
        <a:lstStyle/>
        <a:p>
          <a:endParaRPr lang="en-AU" dirty="0"/>
        </a:p>
      </dgm:t>
    </dgm:pt>
    <dgm:pt modelId="{89666075-831D-49B6-9431-A29F9B648F1C}">
      <dgm:prSet phldrT="[Text]"/>
      <dgm:spPr/>
      <dgm:t>
        <a:bodyPr/>
        <a:lstStyle/>
        <a:p>
          <a:r>
            <a:rPr lang="en-AU" dirty="0" smtClean="0"/>
            <a:t>Teach replacement Skills</a:t>
          </a:r>
          <a:endParaRPr lang="en-AU" dirty="0"/>
        </a:p>
      </dgm:t>
    </dgm:pt>
    <dgm:pt modelId="{C1A65C57-D7B0-40B2-A7E2-9D37D65DBABB}" type="parTrans" cxnId="{DFEED7EC-A92A-4B8C-9009-EA68C5A9E74A}">
      <dgm:prSet/>
      <dgm:spPr/>
      <dgm:t>
        <a:bodyPr/>
        <a:lstStyle/>
        <a:p>
          <a:endParaRPr lang="en-AU"/>
        </a:p>
      </dgm:t>
    </dgm:pt>
    <dgm:pt modelId="{06D44A06-A246-4B35-A8E9-5DE34CCBA10A}" type="sibTrans" cxnId="{DFEED7EC-A92A-4B8C-9009-EA68C5A9E74A}">
      <dgm:prSet/>
      <dgm:spPr/>
      <dgm:t>
        <a:bodyPr/>
        <a:lstStyle/>
        <a:p>
          <a:endParaRPr lang="en-AU" dirty="0"/>
        </a:p>
      </dgm:t>
    </dgm:pt>
    <dgm:pt modelId="{1039DA26-1DC9-43F0-A835-CEFF497D9ED3}">
      <dgm:prSet phldrT="[Text]"/>
      <dgm:spPr/>
      <dgm:t>
        <a:bodyPr/>
        <a:lstStyle/>
        <a:p>
          <a:r>
            <a:rPr lang="en-AU" dirty="0" smtClean="0"/>
            <a:t>Reassess and Revise when necessary</a:t>
          </a:r>
          <a:endParaRPr lang="en-AU" dirty="0"/>
        </a:p>
      </dgm:t>
    </dgm:pt>
    <dgm:pt modelId="{F1977628-A23E-4360-8866-92F201894332}" type="parTrans" cxnId="{F51C3286-2F7B-4EBD-821D-EB34348E51FA}">
      <dgm:prSet/>
      <dgm:spPr/>
      <dgm:t>
        <a:bodyPr/>
        <a:lstStyle/>
        <a:p>
          <a:endParaRPr lang="en-AU"/>
        </a:p>
      </dgm:t>
    </dgm:pt>
    <dgm:pt modelId="{671CBCA1-30F1-4542-BBE9-11835ED430B6}" type="sibTrans" cxnId="{F51C3286-2F7B-4EBD-821D-EB34348E51FA}">
      <dgm:prSet/>
      <dgm:spPr/>
      <dgm:t>
        <a:bodyPr/>
        <a:lstStyle/>
        <a:p>
          <a:endParaRPr lang="en-AU" dirty="0"/>
        </a:p>
      </dgm:t>
    </dgm:pt>
    <dgm:pt modelId="{F9748CF4-9E72-40EC-B7CD-1BD2AEE48C9A}" type="pres">
      <dgm:prSet presAssocID="{3AB16ECF-1538-48BC-8FA4-3A039CA4B477}" presName="cycle" presStyleCnt="0">
        <dgm:presLayoutVars>
          <dgm:dir/>
          <dgm:resizeHandles val="exact"/>
        </dgm:presLayoutVars>
      </dgm:prSet>
      <dgm:spPr/>
      <dgm:t>
        <a:bodyPr/>
        <a:lstStyle/>
        <a:p>
          <a:endParaRPr lang="en-AU"/>
        </a:p>
      </dgm:t>
    </dgm:pt>
    <dgm:pt modelId="{06C20045-327A-4A25-BDC2-B6DADD5DD272}" type="pres">
      <dgm:prSet presAssocID="{67D77085-E9D6-4967-B527-983103DAE25E}" presName="node" presStyleLbl="node1" presStyleIdx="0" presStyleCnt="5">
        <dgm:presLayoutVars>
          <dgm:bulletEnabled val="1"/>
        </dgm:presLayoutVars>
      </dgm:prSet>
      <dgm:spPr/>
      <dgm:t>
        <a:bodyPr/>
        <a:lstStyle/>
        <a:p>
          <a:endParaRPr lang="en-AU"/>
        </a:p>
      </dgm:t>
    </dgm:pt>
    <dgm:pt modelId="{2E880E77-0508-4D6C-9162-A64B7A2A62A8}" type="pres">
      <dgm:prSet presAssocID="{67D77085-E9D6-4967-B527-983103DAE25E}" presName="spNode" presStyleCnt="0"/>
      <dgm:spPr/>
    </dgm:pt>
    <dgm:pt modelId="{B89C6DF2-AE68-4D9D-AB9E-71C7218A65EE}" type="pres">
      <dgm:prSet presAssocID="{38A33D81-BD69-4ACC-915B-5373D1D2A7F1}" presName="sibTrans" presStyleLbl="sibTrans1D1" presStyleIdx="0" presStyleCnt="5"/>
      <dgm:spPr/>
      <dgm:t>
        <a:bodyPr/>
        <a:lstStyle/>
        <a:p>
          <a:endParaRPr lang="en-AU"/>
        </a:p>
      </dgm:t>
    </dgm:pt>
    <dgm:pt modelId="{73AF55B9-C88C-40DC-BBF9-744F9A60A31D}" type="pres">
      <dgm:prSet presAssocID="{6BAAAE8A-75AD-4F23-A531-7F0B6419F8D3}" presName="node" presStyleLbl="node1" presStyleIdx="1" presStyleCnt="5">
        <dgm:presLayoutVars>
          <dgm:bulletEnabled val="1"/>
        </dgm:presLayoutVars>
      </dgm:prSet>
      <dgm:spPr/>
      <dgm:t>
        <a:bodyPr/>
        <a:lstStyle/>
        <a:p>
          <a:endParaRPr lang="en-AU"/>
        </a:p>
      </dgm:t>
    </dgm:pt>
    <dgm:pt modelId="{56BA6661-EBF2-4E00-9AA4-E3612E312EFF}" type="pres">
      <dgm:prSet presAssocID="{6BAAAE8A-75AD-4F23-A531-7F0B6419F8D3}" presName="spNode" presStyleCnt="0"/>
      <dgm:spPr/>
    </dgm:pt>
    <dgm:pt modelId="{274B9979-AE72-4659-AB59-48B32A239DB6}" type="pres">
      <dgm:prSet presAssocID="{40A8B213-6DFF-42CA-93D8-C99E5E01AC3C}" presName="sibTrans" presStyleLbl="sibTrans1D1" presStyleIdx="1" presStyleCnt="5"/>
      <dgm:spPr/>
      <dgm:t>
        <a:bodyPr/>
        <a:lstStyle/>
        <a:p>
          <a:endParaRPr lang="en-AU"/>
        </a:p>
      </dgm:t>
    </dgm:pt>
    <dgm:pt modelId="{05679215-CC62-40E2-9493-F8920C700040}" type="pres">
      <dgm:prSet presAssocID="{7B70D9DC-C64D-405A-A2FB-18EE6C435B41}" presName="node" presStyleLbl="node1" presStyleIdx="2" presStyleCnt="5">
        <dgm:presLayoutVars>
          <dgm:bulletEnabled val="1"/>
        </dgm:presLayoutVars>
      </dgm:prSet>
      <dgm:spPr/>
      <dgm:t>
        <a:bodyPr/>
        <a:lstStyle/>
        <a:p>
          <a:endParaRPr lang="en-AU"/>
        </a:p>
      </dgm:t>
    </dgm:pt>
    <dgm:pt modelId="{460C0804-F3A5-4D55-80CE-BEB403FB7C40}" type="pres">
      <dgm:prSet presAssocID="{7B70D9DC-C64D-405A-A2FB-18EE6C435B41}" presName="spNode" presStyleCnt="0"/>
      <dgm:spPr/>
    </dgm:pt>
    <dgm:pt modelId="{E7C5723A-397F-4E8B-B5DC-51FA78D0B3FB}" type="pres">
      <dgm:prSet presAssocID="{43A16908-7A31-4ED2-AE36-625347DF8333}" presName="sibTrans" presStyleLbl="sibTrans1D1" presStyleIdx="2" presStyleCnt="5"/>
      <dgm:spPr/>
      <dgm:t>
        <a:bodyPr/>
        <a:lstStyle/>
        <a:p>
          <a:endParaRPr lang="en-AU"/>
        </a:p>
      </dgm:t>
    </dgm:pt>
    <dgm:pt modelId="{ACA7CB92-E5CF-4385-B1A1-384A56FBD56C}" type="pres">
      <dgm:prSet presAssocID="{89666075-831D-49B6-9431-A29F9B648F1C}" presName="node" presStyleLbl="node1" presStyleIdx="3" presStyleCnt="5">
        <dgm:presLayoutVars>
          <dgm:bulletEnabled val="1"/>
        </dgm:presLayoutVars>
      </dgm:prSet>
      <dgm:spPr/>
      <dgm:t>
        <a:bodyPr/>
        <a:lstStyle/>
        <a:p>
          <a:endParaRPr lang="en-AU"/>
        </a:p>
      </dgm:t>
    </dgm:pt>
    <dgm:pt modelId="{332BD9E6-3E18-4F81-ABCF-5176317D37BF}" type="pres">
      <dgm:prSet presAssocID="{89666075-831D-49B6-9431-A29F9B648F1C}" presName="spNode" presStyleCnt="0"/>
      <dgm:spPr/>
    </dgm:pt>
    <dgm:pt modelId="{BD9FE0EA-DD35-4C92-AA30-E3FAE3875102}" type="pres">
      <dgm:prSet presAssocID="{06D44A06-A246-4B35-A8E9-5DE34CCBA10A}" presName="sibTrans" presStyleLbl="sibTrans1D1" presStyleIdx="3" presStyleCnt="5"/>
      <dgm:spPr/>
      <dgm:t>
        <a:bodyPr/>
        <a:lstStyle/>
        <a:p>
          <a:endParaRPr lang="en-AU"/>
        </a:p>
      </dgm:t>
    </dgm:pt>
    <dgm:pt modelId="{1DF5DF98-2CC5-42D2-865B-2BF619845C1E}" type="pres">
      <dgm:prSet presAssocID="{1039DA26-1DC9-43F0-A835-CEFF497D9ED3}" presName="node" presStyleLbl="node1" presStyleIdx="4" presStyleCnt="5">
        <dgm:presLayoutVars>
          <dgm:bulletEnabled val="1"/>
        </dgm:presLayoutVars>
      </dgm:prSet>
      <dgm:spPr/>
      <dgm:t>
        <a:bodyPr/>
        <a:lstStyle/>
        <a:p>
          <a:endParaRPr lang="en-AU"/>
        </a:p>
      </dgm:t>
    </dgm:pt>
    <dgm:pt modelId="{6AC03E80-D341-4A54-972D-877638239D0E}" type="pres">
      <dgm:prSet presAssocID="{1039DA26-1DC9-43F0-A835-CEFF497D9ED3}" presName="spNode" presStyleCnt="0"/>
      <dgm:spPr/>
    </dgm:pt>
    <dgm:pt modelId="{87CD0C01-3764-46D5-81F8-504545B6F6BB}" type="pres">
      <dgm:prSet presAssocID="{671CBCA1-30F1-4542-BBE9-11835ED430B6}" presName="sibTrans" presStyleLbl="sibTrans1D1" presStyleIdx="4" presStyleCnt="5"/>
      <dgm:spPr/>
      <dgm:t>
        <a:bodyPr/>
        <a:lstStyle/>
        <a:p>
          <a:endParaRPr lang="en-AU"/>
        </a:p>
      </dgm:t>
    </dgm:pt>
  </dgm:ptLst>
  <dgm:cxnLst>
    <dgm:cxn modelId="{36BEBAFC-F345-4DC5-9C9C-08A2213F393E}" srcId="{3AB16ECF-1538-48BC-8FA4-3A039CA4B477}" destId="{67D77085-E9D6-4967-B527-983103DAE25E}" srcOrd="0" destOrd="0" parTransId="{4D60E285-A78A-4421-A607-376851758DF5}" sibTransId="{38A33D81-BD69-4ACC-915B-5373D1D2A7F1}"/>
    <dgm:cxn modelId="{7F485ECA-9A9F-4E6B-B19D-B9FF230A6EA5}" type="presOf" srcId="{1039DA26-1DC9-43F0-A835-CEFF497D9ED3}" destId="{1DF5DF98-2CC5-42D2-865B-2BF619845C1E}" srcOrd="0" destOrd="0" presId="urn:microsoft.com/office/officeart/2005/8/layout/cycle5"/>
    <dgm:cxn modelId="{3EDC3E34-F0F1-4F7F-9908-C6A87336BCC9}" srcId="{3AB16ECF-1538-48BC-8FA4-3A039CA4B477}" destId="{7B70D9DC-C64D-405A-A2FB-18EE6C435B41}" srcOrd="2" destOrd="0" parTransId="{E09EDFA4-0121-4488-90B2-7B07DAD8E0EE}" sibTransId="{43A16908-7A31-4ED2-AE36-625347DF8333}"/>
    <dgm:cxn modelId="{394D0459-F383-4AE5-AC03-9F6A25F1CF8B}" type="presOf" srcId="{3AB16ECF-1538-48BC-8FA4-3A039CA4B477}" destId="{F9748CF4-9E72-40EC-B7CD-1BD2AEE48C9A}" srcOrd="0" destOrd="0" presId="urn:microsoft.com/office/officeart/2005/8/layout/cycle5"/>
    <dgm:cxn modelId="{20B07DA6-369C-4B1B-A469-F3F2FB0B3C9C}" type="presOf" srcId="{671CBCA1-30F1-4542-BBE9-11835ED430B6}" destId="{87CD0C01-3764-46D5-81F8-504545B6F6BB}" srcOrd="0" destOrd="0" presId="urn:microsoft.com/office/officeart/2005/8/layout/cycle5"/>
    <dgm:cxn modelId="{83E8C817-40C3-4D99-8C32-4E25B50D5B31}" type="presOf" srcId="{89666075-831D-49B6-9431-A29F9B648F1C}" destId="{ACA7CB92-E5CF-4385-B1A1-384A56FBD56C}" srcOrd="0" destOrd="0" presId="urn:microsoft.com/office/officeart/2005/8/layout/cycle5"/>
    <dgm:cxn modelId="{F51C3286-2F7B-4EBD-821D-EB34348E51FA}" srcId="{3AB16ECF-1538-48BC-8FA4-3A039CA4B477}" destId="{1039DA26-1DC9-43F0-A835-CEFF497D9ED3}" srcOrd="4" destOrd="0" parTransId="{F1977628-A23E-4360-8866-92F201894332}" sibTransId="{671CBCA1-30F1-4542-BBE9-11835ED430B6}"/>
    <dgm:cxn modelId="{3CA429A3-2BF7-4821-8FDB-74AE597D0326}" type="presOf" srcId="{7B70D9DC-C64D-405A-A2FB-18EE6C435B41}" destId="{05679215-CC62-40E2-9493-F8920C700040}" srcOrd="0" destOrd="0" presId="urn:microsoft.com/office/officeart/2005/8/layout/cycle5"/>
    <dgm:cxn modelId="{5EF7FF56-F7A0-4DC7-88B7-48CD2FD3BD09}" type="presOf" srcId="{6BAAAE8A-75AD-4F23-A531-7F0B6419F8D3}" destId="{73AF55B9-C88C-40DC-BBF9-744F9A60A31D}" srcOrd="0" destOrd="0" presId="urn:microsoft.com/office/officeart/2005/8/layout/cycle5"/>
    <dgm:cxn modelId="{1E769595-6B79-433E-9728-9E721CB6658D}" srcId="{3AB16ECF-1538-48BC-8FA4-3A039CA4B477}" destId="{6BAAAE8A-75AD-4F23-A531-7F0B6419F8D3}" srcOrd="1" destOrd="0" parTransId="{2652593C-40A4-4511-95EA-9453A57C2AA1}" sibTransId="{40A8B213-6DFF-42CA-93D8-C99E5E01AC3C}"/>
    <dgm:cxn modelId="{77983282-8422-4C1B-A066-C8C02D94E245}" type="presOf" srcId="{67D77085-E9D6-4967-B527-983103DAE25E}" destId="{06C20045-327A-4A25-BDC2-B6DADD5DD272}" srcOrd="0" destOrd="0" presId="urn:microsoft.com/office/officeart/2005/8/layout/cycle5"/>
    <dgm:cxn modelId="{BDD646C4-7644-4800-8FBF-2714D979C202}" type="presOf" srcId="{06D44A06-A246-4B35-A8E9-5DE34CCBA10A}" destId="{BD9FE0EA-DD35-4C92-AA30-E3FAE3875102}" srcOrd="0" destOrd="0" presId="urn:microsoft.com/office/officeart/2005/8/layout/cycle5"/>
    <dgm:cxn modelId="{3B8EEB26-313F-4C71-AAD2-F31EB70CA532}" type="presOf" srcId="{43A16908-7A31-4ED2-AE36-625347DF8333}" destId="{E7C5723A-397F-4E8B-B5DC-51FA78D0B3FB}" srcOrd="0" destOrd="0" presId="urn:microsoft.com/office/officeart/2005/8/layout/cycle5"/>
    <dgm:cxn modelId="{DFEED7EC-A92A-4B8C-9009-EA68C5A9E74A}" srcId="{3AB16ECF-1538-48BC-8FA4-3A039CA4B477}" destId="{89666075-831D-49B6-9431-A29F9B648F1C}" srcOrd="3" destOrd="0" parTransId="{C1A65C57-D7B0-40B2-A7E2-9D37D65DBABB}" sibTransId="{06D44A06-A246-4B35-A8E9-5DE34CCBA10A}"/>
    <dgm:cxn modelId="{C99F5403-8F38-4317-A251-68295E1EC9B4}" type="presOf" srcId="{40A8B213-6DFF-42CA-93D8-C99E5E01AC3C}" destId="{274B9979-AE72-4659-AB59-48B32A239DB6}" srcOrd="0" destOrd="0" presId="urn:microsoft.com/office/officeart/2005/8/layout/cycle5"/>
    <dgm:cxn modelId="{690A2B51-B044-45B6-9976-4E154604A882}" type="presOf" srcId="{38A33D81-BD69-4ACC-915B-5373D1D2A7F1}" destId="{B89C6DF2-AE68-4D9D-AB9E-71C7218A65EE}" srcOrd="0" destOrd="0" presId="urn:microsoft.com/office/officeart/2005/8/layout/cycle5"/>
    <dgm:cxn modelId="{8BC20BBD-9598-4182-BD63-30333E2442B1}" type="presParOf" srcId="{F9748CF4-9E72-40EC-B7CD-1BD2AEE48C9A}" destId="{06C20045-327A-4A25-BDC2-B6DADD5DD272}" srcOrd="0" destOrd="0" presId="urn:microsoft.com/office/officeart/2005/8/layout/cycle5"/>
    <dgm:cxn modelId="{6311D72B-D0D1-4CD0-8C59-02118CAA482E}" type="presParOf" srcId="{F9748CF4-9E72-40EC-B7CD-1BD2AEE48C9A}" destId="{2E880E77-0508-4D6C-9162-A64B7A2A62A8}" srcOrd="1" destOrd="0" presId="urn:microsoft.com/office/officeart/2005/8/layout/cycle5"/>
    <dgm:cxn modelId="{8021E8E0-C88F-496A-8870-5D49F0620454}" type="presParOf" srcId="{F9748CF4-9E72-40EC-B7CD-1BD2AEE48C9A}" destId="{B89C6DF2-AE68-4D9D-AB9E-71C7218A65EE}" srcOrd="2" destOrd="0" presId="urn:microsoft.com/office/officeart/2005/8/layout/cycle5"/>
    <dgm:cxn modelId="{4824B6C6-A021-4332-9EB2-58270929A0BA}" type="presParOf" srcId="{F9748CF4-9E72-40EC-B7CD-1BD2AEE48C9A}" destId="{73AF55B9-C88C-40DC-BBF9-744F9A60A31D}" srcOrd="3" destOrd="0" presId="urn:microsoft.com/office/officeart/2005/8/layout/cycle5"/>
    <dgm:cxn modelId="{EDAAB23F-32B4-45A3-8ECF-354AC6CDBE1F}" type="presParOf" srcId="{F9748CF4-9E72-40EC-B7CD-1BD2AEE48C9A}" destId="{56BA6661-EBF2-4E00-9AA4-E3612E312EFF}" srcOrd="4" destOrd="0" presId="urn:microsoft.com/office/officeart/2005/8/layout/cycle5"/>
    <dgm:cxn modelId="{9A849308-7217-402B-BFDE-023020012645}" type="presParOf" srcId="{F9748CF4-9E72-40EC-B7CD-1BD2AEE48C9A}" destId="{274B9979-AE72-4659-AB59-48B32A239DB6}" srcOrd="5" destOrd="0" presId="urn:microsoft.com/office/officeart/2005/8/layout/cycle5"/>
    <dgm:cxn modelId="{F15D4541-E218-49A6-B688-BC40EC997729}" type="presParOf" srcId="{F9748CF4-9E72-40EC-B7CD-1BD2AEE48C9A}" destId="{05679215-CC62-40E2-9493-F8920C700040}" srcOrd="6" destOrd="0" presId="urn:microsoft.com/office/officeart/2005/8/layout/cycle5"/>
    <dgm:cxn modelId="{D14CACFF-85BC-41F3-9131-4D3FCE9ECDA8}" type="presParOf" srcId="{F9748CF4-9E72-40EC-B7CD-1BD2AEE48C9A}" destId="{460C0804-F3A5-4D55-80CE-BEB403FB7C40}" srcOrd="7" destOrd="0" presId="urn:microsoft.com/office/officeart/2005/8/layout/cycle5"/>
    <dgm:cxn modelId="{6AE689EA-0761-443D-894A-584D6D19C2E8}" type="presParOf" srcId="{F9748CF4-9E72-40EC-B7CD-1BD2AEE48C9A}" destId="{E7C5723A-397F-4E8B-B5DC-51FA78D0B3FB}" srcOrd="8" destOrd="0" presId="urn:microsoft.com/office/officeart/2005/8/layout/cycle5"/>
    <dgm:cxn modelId="{86985643-C9F9-4DF1-A5EA-7246D52E6DDE}" type="presParOf" srcId="{F9748CF4-9E72-40EC-B7CD-1BD2AEE48C9A}" destId="{ACA7CB92-E5CF-4385-B1A1-384A56FBD56C}" srcOrd="9" destOrd="0" presId="urn:microsoft.com/office/officeart/2005/8/layout/cycle5"/>
    <dgm:cxn modelId="{2A78B33A-80EB-4F3A-80DB-4F0468BFECD1}" type="presParOf" srcId="{F9748CF4-9E72-40EC-B7CD-1BD2AEE48C9A}" destId="{332BD9E6-3E18-4F81-ABCF-5176317D37BF}" srcOrd="10" destOrd="0" presId="urn:microsoft.com/office/officeart/2005/8/layout/cycle5"/>
    <dgm:cxn modelId="{AFC29214-A045-47AF-83B2-88EFC6CE3874}" type="presParOf" srcId="{F9748CF4-9E72-40EC-B7CD-1BD2AEE48C9A}" destId="{BD9FE0EA-DD35-4C92-AA30-E3FAE3875102}" srcOrd="11" destOrd="0" presId="urn:microsoft.com/office/officeart/2005/8/layout/cycle5"/>
    <dgm:cxn modelId="{80453185-CEC6-4130-8A22-DF67B6DF4DF3}" type="presParOf" srcId="{F9748CF4-9E72-40EC-B7CD-1BD2AEE48C9A}" destId="{1DF5DF98-2CC5-42D2-865B-2BF619845C1E}" srcOrd="12" destOrd="0" presId="urn:microsoft.com/office/officeart/2005/8/layout/cycle5"/>
    <dgm:cxn modelId="{8AA6DFF9-4CB8-4D55-89BB-2A26572AB813}" type="presParOf" srcId="{F9748CF4-9E72-40EC-B7CD-1BD2AEE48C9A}" destId="{6AC03E80-D341-4A54-972D-877638239D0E}" srcOrd="13" destOrd="0" presId="urn:microsoft.com/office/officeart/2005/8/layout/cycle5"/>
    <dgm:cxn modelId="{B140E8FB-23A8-4002-B251-7A98E2CEF6B4}" type="presParOf" srcId="{F9748CF4-9E72-40EC-B7CD-1BD2AEE48C9A}" destId="{87CD0C01-3764-46D5-81F8-504545B6F6BB}" srcOrd="14" destOrd="0" presId="urn:microsoft.com/office/officeart/2005/8/layout/cycle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6C20045-327A-4A25-BDC2-B6DADD5DD272}">
      <dsp:nvSpPr>
        <dsp:cNvPr id="0" name=""/>
        <dsp:cNvSpPr/>
      </dsp:nvSpPr>
      <dsp:spPr>
        <a:xfrm>
          <a:off x="3355330" y="418"/>
          <a:ext cx="1518939" cy="98731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AU" sz="1400" kern="1200" dirty="0" smtClean="0"/>
            <a:t>Examine the problem	</a:t>
          </a:r>
          <a:endParaRPr lang="en-AU" sz="1400" kern="1200" dirty="0"/>
        </a:p>
      </dsp:txBody>
      <dsp:txXfrm>
        <a:off x="3355330" y="418"/>
        <a:ext cx="1518939" cy="987310"/>
      </dsp:txXfrm>
    </dsp:sp>
    <dsp:sp modelId="{B89C6DF2-AE68-4D9D-AB9E-71C7218A65EE}">
      <dsp:nvSpPr>
        <dsp:cNvPr id="0" name=""/>
        <dsp:cNvSpPr/>
      </dsp:nvSpPr>
      <dsp:spPr>
        <a:xfrm>
          <a:off x="2140194" y="494073"/>
          <a:ext cx="3949210" cy="3949210"/>
        </a:xfrm>
        <a:custGeom>
          <a:avLst/>
          <a:gdLst/>
          <a:ahLst/>
          <a:cxnLst/>
          <a:rect l="0" t="0" r="0" b="0"/>
          <a:pathLst>
            <a:path>
              <a:moveTo>
                <a:pt x="2938065" y="251001"/>
              </a:moveTo>
              <a:arcTo wR="1974605" hR="1974605" stAng="17952260" swAng="1213404"/>
            </a:path>
          </a:pathLst>
        </a:custGeom>
        <a:noFill/>
        <a:ln w="635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73AF55B9-C88C-40DC-BBF9-744F9A60A31D}">
      <dsp:nvSpPr>
        <dsp:cNvPr id="0" name=""/>
        <dsp:cNvSpPr/>
      </dsp:nvSpPr>
      <dsp:spPr>
        <a:xfrm>
          <a:off x="5233291" y="1364836"/>
          <a:ext cx="1518939" cy="98731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AU" sz="1400" kern="1200" dirty="0" smtClean="0"/>
            <a:t>Determine why the student can or cannot achieve</a:t>
          </a:r>
          <a:endParaRPr lang="en-AU" sz="1400" kern="1200" dirty="0"/>
        </a:p>
      </dsp:txBody>
      <dsp:txXfrm>
        <a:off x="5233291" y="1364836"/>
        <a:ext cx="1518939" cy="987310"/>
      </dsp:txXfrm>
    </dsp:sp>
    <dsp:sp modelId="{274B9979-AE72-4659-AB59-48B32A239DB6}">
      <dsp:nvSpPr>
        <dsp:cNvPr id="0" name=""/>
        <dsp:cNvSpPr/>
      </dsp:nvSpPr>
      <dsp:spPr>
        <a:xfrm>
          <a:off x="2140194" y="494073"/>
          <a:ext cx="3949210" cy="3949210"/>
        </a:xfrm>
        <a:custGeom>
          <a:avLst/>
          <a:gdLst/>
          <a:ahLst/>
          <a:cxnLst/>
          <a:rect l="0" t="0" r="0" b="0"/>
          <a:pathLst>
            <a:path>
              <a:moveTo>
                <a:pt x="3944497" y="2110941"/>
              </a:moveTo>
              <a:arcTo wR="1974605" hR="1974605" stAng="21837548" swAng="1361169"/>
            </a:path>
          </a:pathLst>
        </a:custGeom>
        <a:noFill/>
        <a:ln w="635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5679215-CC62-40E2-9493-F8920C700040}">
      <dsp:nvSpPr>
        <dsp:cNvPr id="0" name=""/>
        <dsp:cNvSpPr/>
      </dsp:nvSpPr>
      <dsp:spPr>
        <a:xfrm>
          <a:off x="4515973" y="3572512"/>
          <a:ext cx="1518939" cy="98731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AU" sz="1400" kern="1200" dirty="0" smtClean="0"/>
            <a:t>Decide on proactive (and reactive) strategies</a:t>
          </a:r>
          <a:endParaRPr lang="en-AU" sz="1400" kern="1200" dirty="0"/>
        </a:p>
      </dsp:txBody>
      <dsp:txXfrm>
        <a:off x="4515973" y="3572512"/>
        <a:ext cx="1518939" cy="987310"/>
      </dsp:txXfrm>
    </dsp:sp>
    <dsp:sp modelId="{E7C5723A-397F-4E8B-B5DC-51FA78D0B3FB}">
      <dsp:nvSpPr>
        <dsp:cNvPr id="0" name=""/>
        <dsp:cNvSpPr/>
      </dsp:nvSpPr>
      <dsp:spPr>
        <a:xfrm>
          <a:off x="2140194" y="494073"/>
          <a:ext cx="3949210" cy="3949210"/>
        </a:xfrm>
        <a:custGeom>
          <a:avLst/>
          <a:gdLst/>
          <a:ahLst/>
          <a:cxnLst/>
          <a:rect l="0" t="0" r="0" b="0"/>
          <a:pathLst>
            <a:path>
              <a:moveTo>
                <a:pt x="2217505" y="3934213"/>
              </a:moveTo>
              <a:arcTo wR="1974605" hR="1974605" stAng="4976042" swAng="847915"/>
            </a:path>
          </a:pathLst>
        </a:custGeom>
        <a:noFill/>
        <a:ln w="635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ACA7CB92-E5CF-4385-B1A1-384A56FBD56C}">
      <dsp:nvSpPr>
        <dsp:cNvPr id="0" name=""/>
        <dsp:cNvSpPr/>
      </dsp:nvSpPr>
      <dsp:spPr>
        <a:xfrm>
          <a:off x="2194686" y="3572512"/>
          <a:ext cx="1518939" cy="98731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AU" sz="1400" kern="1200" dirty="0" smtClean="0"/>
            <a:t>Teach replacement Skills</a:t>
          </a:r>
          <a:endParaRPr lang="en-AU" sz="1400" kern="1200" dirty="0"/>
        </a:p>
      </dsp:txBody>
      <dsp:txXfrm>
        <a:off x="2194686" y="3572512"/>
        <a:ext cx="1518939" cy="987310"/>
      </dsp:txXfrm>
    </dsp:sp>
    <dsp:sp modelId="{BD9FE0EA-DD35-4C92-AA30-E3FAE3875102}">
      <dsp:nvSpPr>
        <dsp:cNvPr id="0" name=""/>
        <dsp:cNvSpPr/>
      </dsp:nvSpPr>
      <dsp:spPr>
        <a:xfrm>
          <a:off x="2140194" y="494073"/>
          <a:ext cx="3949210" cy="3949210"/>
        </a:xfrm>
        <a:custGeom>
          <a:avLst/>
          <a:gdLst/>
          <a:ahLst/>
          <a:cxnLst/>
          <a:rect l="0" t="0" r="0" b="0"/>
          <a:pathLst>
            <a:path>
              <a:moveTo>
                <a:pt x="209703" y="2860147"/>
              </a:moveTo>
              <a:arcTo wR="1974605" hR="1974605" stAng="9201283" swAng="1361169"/>
            </a:path>
          </a:pathLst>
        </a:custGeom>
        <a:noFill/>
        <a:ln w="635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1DF5DF98-2CC5-42D2-865B-2BF619845C1E}">
      <dsp:nvSpPr>
        <dsp:cNvPr id="0" name=""/>
        <dsp:cNvSpPr/>
      </dsp:nvSpPr>
      <dsp:spPr>
        <a:xfrm>
          <a:off x="1477368" y="1364836"/>
          <a:ext cx="1518939" cy="98731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AU" sz="1400" kern="1200" dirty="0" smtClean="0"/>
            <a:t>Reassess and Revise when necessary</a:t>
          </a:r>
          <a:endParaRPr lang="en-AU" sz="1400" kern="1200" dirty="0"/>
        </a:p>
      </dsp:txBody>
      <dsp:txXfrm>
        <a:off x="1477368" y="1364836"/>
        <a:ext cx="1518939" cy="987310"/>
      </dsp:txXfrm>
    </dsp:sp>
    <dsp:sp modelId="{87CD0C01-3764-46D5-81F8-504545B6F6BB}">
      <dsp:nvSpPr>
        <dsp:cNvPr id="0" name=""/>
        <dsp:cNvSpPr/>
      </dsp:nvSpPr>
      <dsp:spPr>
        <a:xfrm>
          <a:off x="2140194" y="494073"/>
          <a:ext cx="3949210" cy="3949210"/>
        </a:xfrm>
        <a:custGeom>
          <a:avLst/>
          <a:gdLst/>
          <a:ahLst/>
          <a:cxnLst/>
          <a:rect l="0" t="0" r="0" b="0"/>
          <a:pathLst>
            <a:path>
              <a:moveTo>
                <a:pt x="474722" y="690308"/>
              </a:moveTo>
              <a:arcTo wR="1974605" hR="1974605" stAng="13234336" swAng="1213404"/>
            </a:path>
          </a:pathLst>
        </a:custGeom>
        <a:noFill/>
        <a:ln w="635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8C2482F-0054-4ECA-873D-1684832D232D}" type="datetimeFigureOut">
              <a:rPr lang="en-AU" smtClean="0"/>
              <a:pPr/>
              <a:t>18/05/2015</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87ED020-5FE8-434F-9E1D-5B39A55E29EF}" type="slidenum">
              <a:rPr lang="en-AU" smtClean="0"/>
              <a:pPr/>
              <a:t>‹#›</a:t>
            </a:fld>
            <a:endParaRPr lang="en-A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1BC1AD-C392-4790-A268-1FFE581D31BE}" type="datetimeFigureOut">
              <a:rPr lang="en-AU" smtClean="0"/>
              <a:pPr/>
              <a:t>18/05/2015</a:t>
            </a:fld>
            <a:endParaRPr lang="en-AU"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358ACD-DA05-4CA5-989F-C2794AE077E8}" type="slidenum">
              <a:rPr lang="en-AU" smtClean="0"/>
              <a:pPr/>
              <a:t>‹#›</a:t>
            </a:fld>
            <a:endParaRPr lang="en-A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8"/>
          <p:cNvSpPr>
            <a:spLocks noGrp="1" noChangeArrowheads="1"/>
          </p:cNvSpPr>
          <p:nvPr>
            <p:ph type="sldNum" sz="quarter" idx="5"/>
          </p:nvPr>
        </p:nvSpPr>
        <p:spPr bwMode="auto">
          <a:ln>
            <a:miter lim="800000"/>
            <a:headEnd/>
            <a:tailEnd/>
          </a:ln>
        </p:spPr>
        <p:txBody>
          <a:bodyPr/>
          <a:lstStyle/>
          <a:p>
            <a:pPr>
              <a:defRPr/>
            </a:pPr>
            <a:fld id="{1EDB9D6F-A51E-47BF-A5D0-D302B540E8A3}" type="slidenum">
              <a:rPr lang="en-GB" smtClean="0"/>
              <a:pPr>
                <a:defRPr/>
              </a:pPr>
              <a:t>2</a:t>
            </a:fld>
            <a:endParaRPr lang="en-GB" smtClean="0"/>
          </a:p>
        </p:txBody>
      </p:sp>
      <p:sp>
        <p:nvSpPr>
          <p:cNvPr id="69635" name="Rectangle 1"/>
          <p:cNvSpPr>
            <a:spLocks noGrp="1" noRot="1" noChangeAspect="1" noChangeArrowheads="1" noTextEdit="1"/>
          </p:cNvSpPr>
          <p:nvPr>
            <p:ph type="sldImg"/>
          </p:nvPr>
        </p:nvSpPr>
        <p:spPr bwMode="auto">
          <a:xfrm>
            <a:off x="1144588" y="685800"/>
            <a:ext cx="4568825" cy="3427413"/>
          </a:xfrm>
          <a:solidFill>
            <a:srgbClr val="FFFFFF"/>
          </a:solidFill>
          <a:ln>
            <a:solidFill>
              <a:srgbClr val="000000"/>
            </a:solidFill>
            <a:miter lim="800000"/>
            <a:headEnd/>
            <a:tailEnd/>
          </a:ln>
        </p:spPr>
      </p:sp>
      <p:sp>
        <p:nvSpPr>
          <p:cNvPr id="69636" name="Rectangle 2"/>
          <p:cNvSpPr>
            <a:spLocks noGrp="1" noChangeArrowheads="1"/>
          </p:cNvSpPr>
          <p:nvPr>
            <p:ph type="body" idx="1"/>
          </p:nvPr>
        </p:nvSpPr>
        <p:spPr bwMode="auto">
          <a:xfrm>
            <a:off x="687572" y="4343510"/>
            <a:ext cx="5482857" cy="4114289"/>
          </a:xfrm>
          <a:noFill/>
        </p:spPr>
        <p:txBody>
          <a:bodyPr wrap="none" anchor="ctr"/>
          <a:lstStyle/>
          <a:p>
            <a:pPr eaLnBrk="1" hangingPunct="1">
              <a:spcBef>
                <a:spcPct val="0"/>
              </a:spcBef>
            </a:pPr>
            <a:r>
              <a:rPr lang="en-US" dirty="0" smtClean="0">
                <a:latin typeface="Times New Roman" pitchFamily="18" charset="0"/>
              </a:rPr>
              <a:t>There are other ABA schools around the world but Woodbury is the first of its kind in Australia, specifically using Applied Behaviour Analysis as the core teaching.</a:t>
            </a:r>
          </a:p>
          <a:p>
            <a:pPr eaLnBrk="1" hangingPunct="1">
              <a:spcBef>
                <a:spcPct val="0"/>
              </a:spcBef>
            </a:pPr>
            <a:r>
              <a:rPr lang="en-US" dirty="0" smtClean="0">
                <a:latin typeface="Times New Roman" pitchFamily="18" charset="0"/>
              </a:rPr>
              <a:t>Focus is to intensively teach core skills at a one to one level then move students to 1:2 and 1:3 instruction before reintegrating them back into their home schools.</a:t>
            </a:r>
          </a:p>
          <a:p>
            <a:pPr eaLnBrk="1" hangingPunct="1">
              <a:spcBef>
                <a:spcPct val="0"/>
              </a:spcBef>
            </a:pPr>
            <a:endParaRPr lang="en-US" dirty="0" smtClean="0">
              <a:latin typeface="Times New Roman" pitchFamily="18" charset="0"/>
            </a:endParaRPr>
          </a:p>
          <a:p>
            <a:pPr eaLnBrk="1" hangingPunct="1">
              <a:spcBef>
                <a:spcPct val="0"/>
              </a:spcBef>
            </a:pPr>
            <a:r>
              <a:rPr lang="en-US" dirty="0" smtClean="0">
                <a:latin typeface="Times New Roman" pitchFamily="18" charset="0"/>
              </a:rPr>
              <a:t>Don’t use NSW</a:t>
            </a:r>
            <a:r>
              <a:rPr lang="en-US" baseline="0" dirty="0" smtClean="0">
                <a:latin typeface="Times New Roman" pitchFamily="18" charset="0"/>
              </a:rPr>
              <a:t> curriculum or national- </a:t>
            </a:r>
            <a:endParaRPr lang="en-US" dirty="0" smtClean="0">
              <a:latin typeface="Times New Roman" pitchFamily="18" charset="0"/>
            </a:endParaRPr>
          </a:p>
          <a:p>
            <a:pPr eaLnBrk="1" hangingPunct="1">
              <a:spcBef>
                <a:spcPct val="0"/>
              </a:spcBef>
            </a:pPr>
            <a:r>
              <a:rPr lang="en-US" dirty="0" smtClean="0">
                <a:latin typeface="Times New Roman" pitchFamily="18" charset="0"/>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3C358ACD-DA05-4CA5-989F-C2794AE077E8}" type="slidenum">
              <a:rPr lang="en-AU" smtClean="0"/>
              <a:pPr/>
              <a:t>17</a:t>
            </a:fld>
            <a:endParaRPr lang="en-AU"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8"/>
          <p:cNvSpPr txBox="1">
            <a:spLocks noGrp="1" noChangeArrowheads="1"/>
          </p:cNvSpPr>
          <p:nvPr/>
        </p:nvSpPr>
        <p:spPr bwMode="auto">
          <a:xfrm>
            <a:off x="3883892" y="8684099"/>
            <a:ext cx="2969277" cy="455521"/>
          </a:xfrm>
          <a:prstGeom prst="rect">
            <a:avLst/>
          </a:prstGeom>
          <a:noFill/>
          <a:ln w="9525">
            <a:noFill/>
            <a:round/>
            <a:headEnd/>
            <a:tailEnd/>
          </a:ln>
        </p:spPr>
        <p:txBody>
          <a:bodyPr lIns="90000" tIns="46800" rIns="90000" bIns="46800" anchor="b"/>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66B4F03F-0ECA-4396-8227-DEBFAD5E4505}" type="slidenum">
              <a:rPr lang="en-GB" sz="1200">
                <a:solidFill>
                  <a:srgbClr val="000000"/>
                </a:solidFill>
                <a:latin typeface="Calibri" pitchFamily="34" charset="0"/>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18</a:t>
            </a:fld>
            <a:endParaRPr lang="en-GB" sz="1200" dirty="0">
              <a:solidFill>
                <a:srgbClr val="000000"/>
              </a:solidFill>
              <a:latin typeface="Calibri" pitchFamily="34" charset="0"/>
            </a:endParaRPr>
          </a:p>
        </p:txBody>
      </p:sp>
      <p:sp>
        <p:nvSpPr>
          <p:cNvPr id="88067" name="Text Box 1"/>
          <p:cNvSpPr txBox="1">
            <a:spLocks noChangeArrowheads="1"/>
          </p:cNvSpPr>
          <p:nvPr/>
        </p:nvSpPr>
        <p:spPr bwMode="auto">
          <a:xfrm>
            <a:off x="3883892" y="8684099"/>
            <a:ext cx="2970888" cy="456981"/>
          </a:xfrm>
          <a:prstGeom prst="rect">
            <a:avLst/>
          </a:prstGeom>
          <a:noFill/>
          <a:ln w="9525">
            <a:noFill/>
            <a:round/>
            <a:headEnd/>
            <a:tailEnd/>
          </a:ln>
        </p:spPr>
        <p:txBody>
          <a:bodyPr lIns="90000" tIns="46800" rIns="90000" bIns="46800" anchor="b"/>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B250E55D-49E5-41F7-B0E9-2E70D1EAB064}" type="slidenum">
              <a:rPr lang="en-GB" sz="1200">
                <a:solidFill>
                  <a:srgbClr val="000000"/>
                </a:solidFill>
                <a:latin typeface="Calibri" pitchFamily="34" charset="0"/>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18</a:t>
            </a:fld>
            <a:endParaRPr lang="en-GB" sz="1200" dirty="0">
              <a:solidFill>
                <a:srgbClr val="000000"/>
              </a:solidFill>
              <a:latin typeface="Calibri" pitchFamily="34" charset="0"/>
            </a:endParaRPr>
          </a:p>
        </p:txBody>
      </p:sp>
      <p:sp>
        <p:nvSpPr>
          <p:cNvPr id="88068" name="Text Box 2"/>
          <p:cNvSpPr txBox="1">
            <a:spLocks noChangeArrowheads="1"/>
          </p:cNvSpPr>
          <p:nvPr/>
        </p:nvSpPr>
        <p:spPr bwMode="auto">
          <a:xfrm>
            <a:off x="3883892" y="8684099"/>
            <a:ext cx="2972498" cy="458441"/>
          </a:xfrm>
          <a:prstGeom prst="rect">
            <a:avLst/>
          </a:prstGeom>
          <a:noFill/>
          <a:ln w="9525">
            <a:noFill/>
            <a:round/>
            <a:headEnd/>
            <a:tailEnd/>
          </a:ln>
        </p:spPr>
        <p:txBody>
          <a:bodyPr lIns="90000" tIns="46800" rIns="90000" bIns="46800" anchor="b"/>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CF12A650-2F1A-47FC-ACA8-1583DA604EC8}" type="slidenum">
              <a:rPr lang="en-GB" sz="1200">
                <a:solidFill>
                  <a:srgbClr val="000000"/>
                </a:solidFill>
                <a:latin typeface="Calibri" pitchFamily="34" charset="0"/>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18</a:t>
            </a:fld>
            <a:endParaRPr lang="en-GB" sz="1200" dirty="0">
              <a:solidFill>
                <a:srgbClr val="000000"/>
              </a:solidFill>
              <a:latin typeface="Calibri" pitchFamily="34" charset="0"/>
            </a:endParaRPr>
          </a:p>
        </p:txBody>
      </p:sp>
      <p:sp>
        <p:nvSpPr>
          <p:cNvPr id="88069" name="Text Box 3"/>
          <p:cNvSpPr txBox="1">
            <a:spLocks noChangeArrowheads="1"/>
          </p:cNvSpPr>
          <p:nvPr/>
        </p:nvSpPr>
        <p:spPr bwMode="auto">
          <a:xfrm>
            <a:off x="1144879" y="686201"/>
            <a:ext cx="4571462" cy="3429548"/>
          </a:xfrm>
          <a:prstGeom prst="rect">
            <a:avLst/>
          </a:prstGeom>
          <a:solidFill>
            <a:srgbClr val="FFFFFF"/>
          </a:solidFill>
          <a:ln w="9360">
            <a:solidFill>
              <a:srgbClr val="000000"/>
            </a:solidFill>
            <a:miter lim="800000"/>
            <a:headEnd/>
            <a:tailEnd/>
          </a:ln>
        </p:spPr>
        <p:txBody>
          <a:bodyPr wrap="none" anchor="ctr"/>
          <a:lstStyle/>
          <a:p>
            <a:endParaRPr lang="en-US" dirty="0">
              <a:latin typeface="Calibri" pitchFamily="34" charset="0"/>
            </a:endParaRPr>
          </a:p>
        </p:txBody>
      </p:sp>
      <p:sp>
        <p:nvSpPr>
          <p:cNvPr id="88070" name="Rectangle 4"/>
          <p:cNvSpPr>
            <a:spLocks noGrp="1" noChangeArrowheads="1"/>
          </p:cNvSpPr>
          <p:nvPr>
            <p:ph type="body"/>
          </p:nvPr>
        </p:nvSpPr>
        <p:spPr bwMode="auto">
          <a:xfrm>
            <a:off x="687572" y="4343510"/>
            <a:ext cx="5482857" cy="4114289"/>
          </a:xfrm>
          <a:noFill/>
        </p:spPr>
        <p:txBody>
          <a:bodyPr wrap="none" anchor="ctr"/>
          <a:lstStyle/>
          <a:p>
            <a:pPr eaLnBrk="1" hangingPunct="1">
              <a:spcBef>
                <a:spcPct val="0"/>
              </a:spcBef>
            </a:pPr>
            <a:r>
              <a:rPr lang="en-US" dirty="0" smtClean="0">
                <a:latin typeface="Times New Roman" pitchFamily="18" charset="0"/>
              </a:rPr>
              <a:t>Show example ABC sheets filled out for students at the school - review the information gathered by both a therapist and CS in regards to what we do and how we do it.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bwMode="auto">
          <a:ln>
            <a:miter lim="800000"/>
            <a:headEnd/>
            <a:tailEnd/>
          </a:ln>
        </p:spPr>
        <p:txBody>
          <a:bodyPr/>
          <a:lstStyle/>
          <a:p>
            <a:pPr>
              <a:defRPr/>
            </a:pPr>
            <a:fld id="{71D2D77E-EE53-4963-9F93-202275981B76}" type="slidenum">
              <a:rPr lang="en-US" smtClean="0"/>
              <a:pPr>
                <a:defRPr/>
              </a:pPr>
              <a:t>19</a:t>
            </a:fld>
            <a:endParaRPr lang="en-US" dirty="0" smtClean="0"/>
          </a:p>
        </p:txBody>
      </p:sp>
      <p:sp>
        <p:nvSpPr>
          <p:cNvPr id="890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9092" name="Rectangle 3"/>
          <p:cNvSpPr>
            <a:spLocks noGrp="1" noChangeArrowheads="1"/>
          </p:cNvSpPr>
          <p:nvPr>
            <p:ph type="body" idx="1"/>
          </p:nvPr>
        </p:nvSpPr>
        <p:spPr bwMode="auto">
          <a:noFill/>
        </p:spPr>
        <p:txBody>
          <a:bodyPr/>
          <a:lstStyle/>
          <a:p>
            <a:pPr eaLnBrk="1" hangingPunct="1">
              <a:spcBef>
                <a:spcPct val="0"/>
              </a:spcBef>
            </a:pPr>
            <a:r>
              <a:rPr lang="en-US" dirty="0" smtClean="0"/>
              <a:t>Provide a tie-back to the previous sections of manipulating the antecedents and teaching the behaviours.  </a:t>
            </a:r>
          </a:p>
          <a:p>
            <a:pPr eaLnBrk="1" hangingPunct="1">
              <a:spcBef>
                <a:spcPct val="0"/>
              </a:spcBef>
            </a:pP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bwMode="auto">
          <a:ln>
            <a:miter lim="800000"/>
            <a:headEnd/>
            <a:tailEnd/>
          </a:ln>
        </p:spPr>
        <p:txBody>
          <a:bodyPr/>
          <a:lstStyle/>
          <a:p>
            <a:pPr>
              <a:defRPr/>
            </a:pPr>
            <a:fld id="{9F773070-8681-4F0F-869A-13E37C11070F}" type="slidenum">
              <a:rPr lang="en-US" smtClean="0"/>
              <a:pPr>
                <a:defRPr/>
              </a:pPr>
              <a:t>20</a:t>
            </a:fld>
            <a:endParaRPr lang="en-US" dirty="0" smtClean="0"/>
          </a:p>
        </p:txBody>
      </p:sp>
      <p:sp>
        <p:nvSpPr>
          <p:cNvPr id="901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0116" name="Rectangle 3"/>
          <p:cNvSpPr>
            <a:spLocks noGrp="1" noChangeArrowheads="1"/>
          </p:cNvSpPr>
          <p:nvPr>
            <p:ph type="body" idx="1"/>
          </p:nvPr>
        </p:nvSpPr>
        <p:spPr bwMode="auto">
          <a:noFill/>
        </p:spPr>
        <p:txBody>
          <a:bodyPr/>
          <a:lstStyle/>
          <a:p>
            <a:pPr eaLnBrk="1" hangingPunct="1">
              <a:spcBef>
                <a:spcPct val="0"/>
              </a:spcBef>
            </a:pPr>
            <a:r>
              <a:rPr lang="en-US" dirty="0" smtClean="0"/>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bwMode="auto">
          <a:ln>
            <a:miter lim="800000"/>
            <a:headEnd/>
            <a:tailEnd/>
          </a:ln>
        </p:spPr>
        <p:txBody>
          <a:bodyPr/>
          <a:lstStyle/>
          <a:p>
            <a:pPr>
              <a:defRPr/>
            </a:pPr>
            <a:fld id="{BBD65708-C877-492F-963C-9D1163838661}" type="slidenum">
              <a:rPr lang="en-US" smtClean="0"/>
              <a:pPr>
                <a:defRPr/>
              </a:pPr>
              <a:t>21</a:t>
            </a:fld>
            <a:endParaRPr lang="en-US" dirty="0" smtClean="0"/>
          </a:p>
        </p:txBody>
      </p:sp>
      <p:sp>
        <p:nvSpPr>
          <p:cNvPr id="911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1140" name="Rectangle 3"/>
          <p:cNvSpPr>
            <a:spLocks noGrp="1" noChangeArrowheads="1"/>
          </p:cNvSpPr>
          <p:nvPr>
            <p:ph type="body" idx="1"/>
          </p:nvPr>
        </p:nvSpPr>
        <p:spPr bwMode="auto">
          <a:noFill/>
        </p:spPr>
        <p:txBody>
          <a:bodyPr/>
          <a:lstStyle/>
          <a:p>
            <a:pPr eaLnBrk="1" hangingPunct="1">
              <a:spcBef>
                <a:spcPct val="0"/>
              </a:spcBef>
            </a:pP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bwMode="auto">
          <a:ln>
            <a:miter lim="800000"/>
            <a:headEnd/>
            <a:tailEnd/>
          </a:ln>
        </p:spPr>
        <p:txBody>
          <a:bodyPr/>
          <a:lstStyle/>
          <a:p>
            <a:pPr>
              <a:defRPr/>
            </a:pPr>
            <a:fld id="{3629242F-1181-48E9-8838-7DF200C1C3B2}" type="slidenum">
              <a:rPr lang="en-US" smtClean="0"/>
              <a:pPr>
                <a:defRPr/>
              </a:pPr>
              <a:t>22</a:t>
            </a:fld>
            <a:endParaRPr lang="en-US" dirty="0" smtClean="0"/>
          </a:p>
        </p:txBody>
      </p:sp>
      <p:sp>
        <p:nvSpPr>
          <p:cNvPr id="921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2164" name="Rectangle 3"/>
          <p:cNvSpPr>
            <a:spLocks noGrp="1" noChangeArrowheads="1"/>
          </p:cNvSpPr>
          <p:nvPr>
            <p:ph type="body" idx="1"/>
          </p:nvPr>
        </p:nvSpPr>
        <p:spPr bwMode="auto">
          <a:noFill/>
        </p:spPr>
        <p:txBody>
          <a:bodyPr/>
          <a:lstStyle/>
          <a:p>
            <a:pPr marL="228600" indent="-228600" eaLnBrk="1" hangingPunct="1">
              <a:spcBef>
                <a:spcPct val="0"/>
              </a:spcBef>
            </a:pPr>
            <a:r>
              <a:rPr lang="en-US" dirty="0" smtClean="0"/>
              <a:t>When we are assessing what may have triggered an inappropriate behaviour or why we are not seeing the appropriate behaviour we expected we need to go back to looking at the characteristics of autism and how they are affecting the individual in this situation at this time.  </a:t>
            </a:r>
          </a:p>
          <a:p>
            <a:pPr marL="228600" indent="-228600" eaLnBrk="1" hangingPunct="1">
              <a:spcBef>
                <a:spcPct val="0"/>
              </a:spcBef>
              <a:buFontTx/>
              <a:buAutoNum type="arabicPeriod"/>
            </a:pPr>
            <a:r>
              <a:rPr lang="en-US" dirty="0" smtClean="0"/>
              <a:t>Communication problems - did they not understand what the expectations were? Did you not understand them? What other ways did you attempt to dictate this message? (remember the Snoopy example - did you talk too much and the person STOPPED listening!?!?!)</a:t>
            </a:r>
          </a:p>
          <a:p>
            <a:pPr marL="228600" indent="-228600" eaLnBrk="1" hangingPunct="1">
              <a:spcBef>
                <a:spcPct val="0"/>
              </a:spcBef>
              <a:buFontTx/>
              <a:buAutoNum type="arabicPeriod"/>
            </a:pPr>
            <a:r>
              <a:rPr lang="en-US" dirty="0" smtClean="0"/>
              <a:t> Are there sensory issues that need to be taken into consideration? Look around the environment, what might be occurring?</a:t>
            </a:r>
          </a:p>
          <a:p>
            <a:pPr marL="228600" indent="-228600" eaLnBrk="1" hangingPunct="1">
              <a:spcBef>
                <a:spcPct val="0"/>
              </a:spcBef>
              <a:buFontTx/>
              <a:buAutoNum type="arabicPeriod"/>
            </a:pPr>
            <a:r>
              <a:rPr lang="en-US" dirty="0" smtClean="0"/>
              <a:t> Need for sameness and routine - Routines should be functional and consistent - was a routine broken, was not enough warning givenn - did you use supports to help the person understand?</a:t>
            </a:r>
          </a:p>
          <a:p>
            <a:pPr marL="228600" indent="-228600" eaLnBrk="1" hangingPunct="1">
              <a:spcBef>
                <a:spcPct val="0"/>
              </a:spcBef>
            </a:pPr>
            <a:endParaRPr lang="en-US" dirty="0" smtClean="0"/>
          </a:p>
          <a:p>
            <a:pPr marL="228600" indent="-228600" eaLnBrk="1" hangingPunct="1">
              <a:spcBef>
                <a:spcPct val="0"/>
              </a:spcBef>
            </a:pPr>
            <a:r>
              <a:rPr lang="en-US" dirty="0" smtClean="0"/>
              <a:t>Remember that each individual’s abilities fluctuate from day to day so just because they could understand something yesterday does not mean they can understand it today, if they tolerated it yesterday does not mean they can tolerate it today…</a:t>
            </a:r>
          </a:p>
          <a:p>
            <a:pPr marL="228600" indent="-228600" eaLnBrk="1" hangingPunct="1">
              <a:spcBef>
                <a:spcPct val="0"/>
              </a:spcBef>
            </a:pPr>
            <a:endParaRPr lang="en-US" dirty="0" smtClean="0"/>
          </a:p>
          <a:p>
            <a:pPr marL="228600" indent="-228600" eaLnBrk="1" hangingPunct="1">
              <a:spcBef>
                <a:spcPct val="0"/>
              </a:spcBef>
            </a:pPr>
            <a:r>
              <a:rPr lang="en-US" dirty="0" smtClean="0"/>
              <a:t>Why is this???? What could be happening to make these fluctuations occur? Think about to the characteristics of autism…</a:t>
            </a:r>
          </a:p>
          <a:p>
            <a:pPr marL="228600" indent="-228600" eaLnBrk="1" hangingPunct="1">
              <a:spcBef>
                <a:spcPct val="0"/>
              </a:spcBef>
            </a:pPr>
            <a:endParaRPr lang="en-US" dirty="0" smtClean="0"/>
          </a:p>
          <a:p>
            <a:pPr marL="228600" indent="-228600" eaLnBrk="1" hangingPunct="1">
              <a:spcBef>
                <a:spcPct val="0"/>
              </a:spcBef>
            </a:pPr>
            <a:endParaRPr lang="en-US" dirty="0" smtClean="0"/>
          </a:p>
          <a:p>
            <a:pPr marL="228600" indent="-228600" eaLnBrk="1" hangingPunct="1">
              <a:spcBef>
                <a:spcPct val="0"/>
              </a:spcBef>
            </a:pPr>
            <a:endParaRPr lang="en-US" dirty="0" smtClean="0"/>
          </a:p>
          <a:p>
            <a:pPr marL="228600" indent="-228600" eaLnBrk="1" hangingPunct="1">
              <a:spcBef>
                <a:spcPct val="0"/>
              </a:spcBef>
            </a:pP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bwMode="auto">
          <a:ln>
            <a:miter lim="800000"/>
            <a:headEnd/>
            <a:tailEnd/>
          </a:ln>
        </p:spPr>
        <p:txBody>
          <a:bodyPr/>
          <a:lstStyle/>
          <a:p>
            <a:pPr>
              <a:defRPr/>
            </a:pPr>
            <a:fld id="{44C78A7F-1E78-422C-98FD-83DEAF811091}" type="slidenum">
              <a:rPr lang="en-US" smtClean="0"/>
              <a:pPr>
                <a:defRPr/>
              </a:pPr>
              <a:t>23</a:t>
            </a:fld>
            <a:endParaRPr lang="en-US" dirty="0" smtClean="0"/>
          </a:p>
        </p:txBody>
      </p:sp>
      <p:sp>
        <p:nvSpPr>
          <p:cNvPr id="931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3188" name="Rectangle 3"/>
          <p:cNvSpPr>
            <a:spLocks noGrp="1" noChangeArrowheads="1"/>
          </p:cNvSpPr>
          <p:nvPr>
            <p:ph type="body" idx="1"/>
          </p:nvPr>
        </p:nvSpPr>
        <p:spPr bwMode="auto">
          <a:noFill/>
        </p:spPr>
        <p:txBody>
          <a:bodyPr/>
          <a:lstStyle/>
          <a:p>
            <a:pPr eaLnBrk="1" hangingPunct="1">
              <a:spcBef>
                <a:spcPct val="0"/>
              </a:spcBef>
            </a:pPr>
            <a:r>
              <a:rPr lang="en-US" dirty="0" smtClean="0"/>
              <a:t>NEED EXAMPLE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bwMode="auto">
          <a:ln>
            <a:miter lim="800000"/>
            <a:headEnd/>
            <a:tailEnd/>
          </a:ln>
        </p:spPr>
        <p:txBody>
          <a:bodyPr/>
          <a:lstStyle/>
          <a:p>
            <a:pPr>
              <a:defRPr/>
            </a:pPr>
            <a:fld id="{4F432ED7-6E62-4E7F-8F21-635CCC08542F}" type="slidenum">
              <a:rPr lang="en-US" smtClean="0"/>
              <a:pPr>
                <a:defRPr/>
              </a:pPr>
              <a:t>24</a:t>
            </a:fld>
            <a:endParaRPr lang="en-US" dirty="0" smtClean="0"/>
          </a:p>
        </p:txBody>
      </p:sp>
      <p:sp>
        <p:nvSpPr>
          <p:cNvPr id="962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6260" name="Rectangle 3"/>
          <p:cNvSpPr>
            <a:spLocks noGrp="1" noChangeArrowheads="1"/>
          </p:cNvSpPr>
          <p:nvPr>
            <p:ph type="body" idx="1"/>
          </p:nvPr>
        </p:nvSpPr>
        <p:spPr bwMode="auto">
          <a:noFill/>
        </p:spPr>
        <p:txBody>
          <a:bodyPr/>
          <a:lstStyle/>
          <a:p>
            <a:pPr eaLnBrk="1" hangingPunct="1">
              <a:spcBef>
                <a:spcPct val="0"/>
              </a:spcBef>
            </a:pPr>
            <a:endParaRPr lang="en-US" dirty="0" smtClean="0"/>
          </a:p>
          <a:p>
            <a:pPr eaLnBrk="1" hangingPunct="1">
              <a:spcBef>
                <a:spcPct val="0"/>
              </a:spcBef>
            </a:pPr>
            <a:r>
              <a:rPr lang="en-US" dirty="0" smtClean="0"/>
              <a: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bwMode="auto">
          <a:ln>
            <a:miter lim="800000"/>
            <a:headEnd/>
            <a:tailEnd/>
          </a:ln>
        </p:spPr>
        <p:txBody>
          <a:bodyPr/>
          <a:lstStyle/>
          <a:p>
            <a:pPr>
              <a:defRPr/>
            </a:pPr>
            <a:fld id="{6D02D11C-AC6E-4CE6-A5A3-BE76C89E2249}" type="slidenum">
              <a:rPr lang="en-US" smtClean="0"/>
              <a:pPr>
                <a:defRPr/>
              </a:pPr>
              <a:t>25</a:t>
            </a:fld>
            <a:endParaRPr lang="en-US" smtClean="0"/>
          </a:p>
        </p:txBody>
      </p:sp>
      <p:sp>
        <p:nvSpPr>
          <p:cNvPr id="972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7284" name="Rectangle 3"/>
          <p:cNvSpPr>
            <a:spLocks noGrp="1" noChangeArrowheads="1"/>
          </p:cNvSpPr>
          <p:nvPr>
            <p:ph type="body" idx="1"/>
          </p:nvPr>
        </p:nvSpPr>
        <p:spPr bwMode="auto">
          <a:noFill/>
        </p:spPr>
        <p:txBody>
          <a:bodyPr/>
          <a:lstStyle/>
          <a:p>
            <a:pPr eaLnBrk="1" hangingPunct="1">
              <a:spcBef>
                <a:spcPct val="0"/>
              </a:spcBef>
            </a:pPr>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bwMode="auto">
          <a:ln>
            <a:miter lim="800000"/>
            <a:headEnd/>
            <a:tailEnd/>
          </a:ln>
        </p:spPr>
        <p:txBody>
          <a:bodyPr/>
          <a:lstStyle/>
          <a:p>
            <a:pPr>
              <a:defRPr/>
            </a:pPr>
            <a:fld id="{13F494ED-5C9F-4673-9446-FFD48FE4BC50}" type="slidenum">
              <a:rPr lang="en-US" smtClean="0"/>
              <a:pPr>
                <a:defRPr/>
              </a:pPr>
              <a:t>28</a:t>
            </a:fld>
            <a:endParaRPr lang="en-US" smtClean="0"/>
          </a:p>
        </p:txBody>
      </p:sp>
      <p:sp>
        <p:nvSpPr>
          <p:cNvPr id="1013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1380" name="Rectangle 3"/>
          <p:cNvSpPr>
            <a:spLocks noGrp="1" noChangeArrowheads="1"/>
          </p:cNvSpPr>
          <p:nvPr>
            <p:ph type="body" idx="1"/>
          </p:nvPr>
        </p:nvSpPr>
        <p:spPr bwMode="auto">
          <a:noFill/>
        </p:spPr>
        <p:txBody>
          <a:bodyPr/>
          <a:lstStyle/>
          <a:p>
            <a:pPr eaLnBrk="1" hangingPunct="1">
              <a:spcBef>
                <a:spcPct val="0"/>
              </a:spcBef>
            </a:pPr>
            <a:endParaRPr lang="en-US" dirty="0" smtClean="0"/>
          </a:p>
          <a:p>
            <a:pPr eaLnBrk="1" hangingPunct="1">
              <a:spcBef>
                <a:spcPct val="0"/>
              </a:spcBef>
            </a:pPr>
            <a:r>
              <a:rPr lang="en-US" dirty="0" smtClean="0"/>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8"/>
          <p:cNvSpPr>
            <a:spLocks noGrp="1" noChangeArrowheads="1"/>
          </p:cNvSpPr>
          <p:nvPr>
            <p:ph type="sldNum" sz="quarter" idx="5"/>
          </p:nvPr>
        </p:nvSpPr>
        <p:spPr bwMode="auto">
          <a:ln>
            <a:miter lim="800000"/>
            <a:headEnd/>
            <a:tailEnd/>
          </a:ln>
        </p:spPr>
        <p:txBody>
          <a:bodyPr/>
          <a:lstStyle/>
          <a:p>
            <a:pPr>
              <a:defRPr/>
            </a:pPr>
            <a:fld id="{1238C96F-1102-48C3-8AC9-721F4C9DE522}" type="slidenum">
              <a:rPr lang="en-GB" smtClean="0"/>
              <a:pPr>
                <a:defRPr/>
              </a:pPr>
              <a:t>3</a:t>
            </a:fld>
            <a:endParaRPr lang="en-GB" smtClean="0"/>
          </a:p>
        </p:txBody>
      </p:sp>
      <p:sp>
        <p:nvSpPr>
          <p:cNvPr id="71683" name="Text Box 1"/>
          <p:cNvSpPr txBox="1">
            <a:spLocks noChangeArrowheads="1"/>
          </p:cNvSpPr>
          <p:nvPr/>
        </p:nvSpPr>
        <p:spPr bwMode="auto">
          <a:xfrm>
            <a:off x="3883892" y="8684099"/>
            <a:ext cx="2970888" cy="456981"/>
          </a:xfrm>
          <a:prstGeom prst="rect">
            <a:avLst/>
          </a:prstGeom>
          <a:noFill/>
          <a:ln w="9525">
            <a:noFill/>
            <a:round/>
            <a:headEnd/>
            <a:tailEnd/>
          </a:ln>
        </p:spPr>
        <p:txBody>
          <a:bodyPr lIns="90000" tIns="46800" rIns="90000" bIns="46800" anchor="b"/>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AC925E50-AA90-4EBA-91FD-F51B06F6F3E5}" type="slidenum">
              <a:rPr lang="en-GB" sz="1200">
                <a:solidFill>
                  <a:srgbClr val="000000"/>
                </a:solidFill>
                <a:latin typeface="Calibri" pitchFamily="34" charset="0"/>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a:t>
            </a:fld>
            <a:endParaRPr lang="en-GB" sz="1200">
              <a:solidFill>
                <a:srgbClr val="000000"/>
              </a:solidFill>
              <a:latin typeface="Calibri" pitchFamily="34" charset="0"/>
            </a:endParaRPr>
          </a:p>
        </p:txBody>
      </p:sp>
      <p:sp>
        <p:nvSpPr>
          <p:cNvPr id="71684" name="Text Box 2"/>
          <p:cNvSpPr txBox="1">
            <a:spLocks noChangeArrowheads="1"/>
          </p:cNvSpPr>
          <p:nvPr/>
        </p:nvSpPr>
        <p:spPr bwMode="auto">
          <a:xfrm>
            <a:off x="1144879" y="686201"/>
            <a:ext cx="4571462" cy="342954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1685" name="Rectangle 3"/>
          <p:cNvSpPr>
            <a:spLocks noGrp="1" noChangeArrowheads="1"/>
          </p:cNvSpPr>
          <p:nvPr>
            <p:ph type="body"/>
          </p:nvPr>
        </p:nvSpPr>
        <p:spPr bwMode="auto">
          <a:xfrm>
            <a:off x="687572" y="4343510"/>
            <a:ext cx="5482857" cy="4114289"/>
          </a:xfrm>
          <a:noFill/>
        </p:spPr>
        <p:txBody>
          <a:bodyPr wrap="none" anchor="ctr"/>
          <a:lstStyle/>
          <a:p>
            <a:pPr eaLnBrk="1" hangingPunct="1">
              <a:spcBef>
                <a:spcPct val="0"/>
              </a:spcBef>
            </a:pPr>
            <a:r>
              <a:rPr lang="en-US" dirty="0" smtClean="0">
                <a:latin typeface="Times New Roman" pitchFamily="18" charset="0"/>
              </a:rPr>
              <a:t>Our main aim is for the challenging and competing behaviours to decrease and appropriate behaviours and skills be increased, allowing our students to lead a more independent life.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ln>
            <a:miter lim="800000"/>
            <a:headEnd/>
            <a:tailEnd/>
          </a:ln>
        </p:spPr>
        <p:txBody>
          <a:bodyPr/>
          <a:lstStyle/>
          <a:p>
            <a:pPr>
              <a:defRPr/>
            </a:pPr>
            <a:fld id="{90AB1B72-5E6B-47B1-8687-1AF18C15E029}" type="slidenum">
              <a:rPr lang="en-US" smtClean="0"/>
              <a:pPr>
                <a:defRPr/>
              </a:pPr>
              <a:t>29</a:t>
            </a:fld>
            <a:endParaRPr lang="en-US" smtClean="0"/>
          </a:p>
        </p:txBody>
      </p:sp>
      <p:sp>
        <p:nvSpPr>
          <p:cNvPr id="1034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3428" name="Rectangle 3"/>
          <p:cNvSpPr>
            <a:spLocks noGrp="1" noChangeArrowheads="1"/>
          </p:cNvSpPr>
          <p:nvPr>
            <p:ph type="body" idx="1"/>
          </p:nvPr>
        </p:nvSpPr>
        <p:spPr bwMode="auto">
          <a:noFill/>
        </p:spPr>
        <p:txBody>
          <a:bodyPr/>
          <a:lstStyle/>
          <a:p>
            <a:pPr eaLnBrk="1" hangingPunct="1">
              <a:spcBef>
                <a:spcPct val="0"/>
              </a:spcBef>
            </a:pPr>
            <a:r>
              <a:rPr lang="en-US" dirty="0" smtClean="0"/>
              <a:t>Ask “What do you think of when I say the word consequences?” Expect responses such as punishments, natural consequences, perhaps rewards. </a:t>
            </a:r>
          </a:p>
          <a:p>
            <a:pPr eaLnBrk="1" hangingPunct="1">
              <a:spcBef>
                <a:spcPct val="0"/>
              </a:spcBef>
            </a:pPr>
            <a:r>
              <a:rPr lang="en-US" dirty="0" smtClean="0"/>
              <a:t>Review the concepts on the slide focusing on the limitations, and outcomes</a:t>
            </a:r>
          </a:p>
          <a:p>
            <a:pPr eaLnBrk="1" hangingPunct="1">
              <a:spcBef>
                <a:spcPct val="0"/>
              </a:spcBef>
            </a:pPr>
            <a:r>
              <a:rPr lang="en-US" dirty="0" smtClean="0"/>
              <a:t> </a:t>
            </a:r>
          </a:p>
          <a:p>
            <a:pPr eaLnBrk="1" hangingPunct="1">
              <a:spcBef>
                <a:spcPct val="0"/>
              </a:spcBef>
            </a:pPr>
            <a:r>
              <a:rPr lang="en-US" dirty="0" smtClean="0"/>
              <a:t>Talk about using consequences to figure out the function or message of a behaviour. Whatever is happening after the behaviour is a good indicator of what is maintaining the behaviour.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8"/>
          <p:cNvSpPr>
            <a:spLocks noGrp="1" noChangeArrowheads="1"/>
          </p:cNvSpPr>
          <p:nvPr>
            <p:ph type="sldNum" sz="quarter" idx="5"/>
          </p:nvPr>
        </p:nvSpPr>
        <p:spPr bwMode="auto">
          <a:ln>
            <a:miter lim="800000"/>
            <a:headEnd/>
            <a:tailEnd/>
          </a:ln>
        </p:spPr>
        <p:txBody>
          <a:bodyPr/>
          <a:lstStyle/>
          <a:p>
            <a:pPr>
              <a:defRPr/>
            </a:pPr>
            <a:fld id="{6009C6AF-CF65-4131-937F-D0AF6D8CDF03}" type="slidenum">
              <a:rPr lang="en-GB" smtClean="0"/>
              <a:pPr>
                <a:defRPr/>
              </a:pPr>
              <a:t>30</a:t>
            </a:fld>
            <a:endParaRPr lang="en-GB" smtClean="0"/>
          </a:p>
        </p:txBody>
      </p:sp>
      <p:sp>
        <p:nvSpPr>
          <p:cNvPr id="105475" name="Text Box 1"/>
          <p:cNvSpPr txBox="1">
            <a:spLocks noChangeArrowheads="1"/>
          </p:cNvSpPr>
          <p:nvPr/>
        </p:nvSpPr>
        <p:spPr bwMode="auto">
          <a:xfrm>
            <a:off x="3883892" y="8684099"/>
            <a:ext cx="2970888" cy="456981"/>
          </a:xfrm>
          <a:prstGeom prst="rect">
            <a:avLst/>
          </a:prstGeom>
          <a:noFill/>
          <a:ln w="9525">
            <a:noFill/>
            <a:round/>
            <a:headEnd/>
            <a:tailEnd/>
          </a:ln>
        </p:spPr>
        <p:txBody>
          <a:bodyPr lIns="90000" tIns="46800" rIns="90000" bIns="46800" anchor="b"/>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F5135684-2F7E-4E97-8EAC-93AEBE55CD42}" type="slidenum">
              <a:rPr lang="en-GB" sz="1200">
                <a:solidFill>
                  <a:srgbClr val="000000"/>
                </a:solidFill>
                <a:latin typeface="Calibri" pitchFamily="34" charset="0"/>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30</a:t>
            </a:fld>
            <a:endParaRPr lang="en-GB" sz="1200">
              <a:solidFill>
                <a:srgbClr val="000000"/>
              </a:solidFill>
              <a:latin typeface="Calibri" pitchFamily="34" charset="0"/>
            </a:endParaRPr>
          </a:p>
        </p:txBody>
      </p:sp>
      <p:sp>
        <p:nvSpPr>
          <p:cNvPr id="105476" name="Text Box 2"/>
          <p:cNvSpPr txBox="1">
            <a:spLocks noChangeArrowheads="1"/>
          </p:cNvSpPr>
          <p:nvPr/>
        </p:nvSpPr>
        <p:spPr bwMode="auto">
          <a:xfrm>
            <a:off x="1144879" y="686201"/>
            <a:ext cx="4571462" cy="342954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5477" name="Rectangle 3"/>
          <p:cNvSpPr>
            <a:spLocks noGrp="1" noChangeArrowheads="1"/>
          </p:cNvSpPr>
          <p:nvPr>
            <p:ph type="body"/>
          </p:nvPr>
        </p:nvSpPr>
        <p:spPr bwMode="auto">
          <a:xfrm>
            <a:off x="687572" y="4343510"/>
            <a:ext cx="5482857" cy="4114289"/>
          </a:xfrm>
          <a:noFill/>
        </p:spPr>
        <p:txBody>
          <a:bodyPr wrap="none" anchor="ctr"/>
          <a:lstStyle/>
          <a:p>
            <a:pPr eaLnBrk="1" hangingPunct="1">
              <a:spcBef>
                <a:spcPct val="0"/>
              </a:spcBef>
            </a:pPr>
            <a:endParaRPr lang="en-US" dirty="0" smtClean="0">
              <a:latin typeface="Times New Roman" pitchFamily="18" charset="0"/>
            </a:endParaRPr>
          </a:p>
        </p:txBody>
      </p:sp>
      <p:sp>
        <p:nvSpPr>
          <p:cNvPr id="105478" name="Text Box 4"/>
          <p:cNvSpPr txBox="1">
            <a:spLocks noChangeArrowheads="1"/>
          </p:cNvSpPr>
          <p:nvPr/>
        </p:nvSpPr>
        <p:spPr bwMode="auto">
          <a:xfrm>
            <a:off x="3883892" y="8684099"/>
            <a:ext cx="2972498" cy="458441"/>
          </a:xfrm>
          <a:prstGeom prst="rect">
            <a:avLst/>
          </a:prstGeom>
          <a:noFill/>
          <a:ln w="9525">
            <a:noFill/>
            <a:round/>
            <a:headEnd/>
            <a:tailEnd/>
          </a:ln>
        </p:spPr>
        <p:txBody>
          <a:bodyPr lIns="90000" tIns="46800" rIns="90000" bIns="46800" anchor="b"/>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9BBDA5B0-0531-455E-9BD0-8406B4BB3173}" type="slidenum">
              <a:rPr lang="en-GB" sz="1200">
                <a:solidFill>
                  <a:srgbClr val="000000"/>
                </a:solidFill>
                <a:latin typeface="Calibri" pitchFamily="34" charset="0"/>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30</a:t>
            </a:fld>
            <a:endParaRPr lang="en-GB" sz="1200">
              <a:solidFill>
                <a:srgbClr val="000000"/>
              </a:solidFill>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bwMode="auto">
          <a:ln>
            <a:miter lim="800000"/>
            <a:headEnd/>
            <a:tailEnd/>
          </a:ln>
        </p:spPr>
        <p:txBody>
          <a:bodyPr/>
          <a:lstStyle/>
          <a:p>
            <a:pPr>
              <a:defRPr/>
            </a:pPr>
            <a:fld id="{507308EF-6430-45C7-B24D-81C275B8E143}" type="slidenum">
              <a:rPr lang="en-US" smtClean="0"/>
              <a:pPr>
                <a:defRPr/>
              </a:pPr>
              <a:t>31</a:t>
            </a:fld>
            <a:endParaRPr lang="en-US" smtClean="0"/>
          </a:p>
        </p:txBody>
      </p:sp>
      <p:sp>
        <p:nvSpPr>
          <p:cNvPr id="1075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7524" name="Rectangle 3"/>
          <p:cNvSpPr>
            <a:spLocks noGrp="1" noChangeArrowheads="1"/>
          </p:cNvSpPr>
          <p:nvPr>
            <p:ph type="body" idx="1"/>
          </p:nvPr>
        </p:nvSpPr>
        <p:spPr bwMode="auto">
          <a:noFill/>
        </p:spPr>
        <p:txBody>
          <a:bodyPr/>
          <a:lstStyle/>
          <a:p>
            <a:pPr eaLnBrk="1" hangingPunct="1">
              <a:lnSpc>
                <a:spcPct val="90000"/>
              </a:lnSpc>
              <a:spcBef>
                <a:spcPct val="0"/>
              </a:spcBef>
            </a:pPr>
            <a:r>
              <a:rPr lang="en-US" sz="1000" dirty="0" smtClean="0"/>
              <a:t>Emphasis is on reinforcement always increases the behaviour</a:t>
            </a:r>
          </a:p>
          <a:p>
            <a:pPr eaLnBrk="1" hangingPunct="1">
              <a:lnSpc>
                <a:spcPct val="90000"/>
              </a:lnSpc>
              <a:spcBef>
                <a:spcPct val="0"/>
              </a:spcBef>
            </a:pPr>
            <a:endParaRPr lang="en-US" sz="1000" dirty="0" smtClean="0"/>
          </a:p>
          <a:p>
            <a:pPr eaLnBrk="1" hangingPunct="1">
              <a:lnSpc>
                <a:spcPct val="90000"/>
              </a:lnSpc>
              <a:spcBef>
                <a:spcPct val="0"/>
              </a:spcBef>
            </a:pPr>
            <a:r>
              <a:rPr lang="en-US" sz="1000" dirty="0" smtClean="0"/>
              <a:t>Example: Child in store throws tantrum for candy, Mom gives in. Child gets quiet and loving. What behaviours were reinforced?</a:t>
            </a:r>
          </a:p>
          <a:p>
            <a:pPr eaLnBrk="1" hangingPunct="1">
              <a:lnSpc>
                <a:spcPct val="90000"/>
              </a:lnSpc>
              <a:spcBef>
                <a:spcPct val="0"/>
              </a:spcBef>
            </a:pPr>
            <a:r>
              <a:rPr lang="en-US" sz="1000" dirty="0" smtClean="0"/>
              <a:t>			Child’s </a:t>
            </a:r>
            <a:r>
              <a:rPr lang="en-US" sz="1000" dirty="0" err="1" smtClean="0"/>
              <a:t>tantrumming</a:t>
            </a:r>
            <a:r>
              <a:rPr lang="en-US" sz="1000" dirty="0" smtClean="0"/>
              <a:t> reinforced by candy</a:t>
            </a:r>
          </a:p>
          <a:p>
            <a:pPr eaLnBrk="1" hangingPunct="1">
              <a:lnSpc>
                <a:spcPct val="90000"/>
              </a:lnSpc>
              <a:spcBef>
                <a:spcPct val="0"/>
              </a:spcBef>
            </a:pPr>
            <a:r>
              <a:rPr lang="en-US" sz="1000" dirty="0" smtClean="0"/>
              <a:t>			Mom’s giving in reinforced by child quieting </a:t>
            </a:r>
          </a:p>
          <a:p>
            <a:pPr eaLnBrk="1" hangingPunct="1">
              <a:lnSpc>
                <a:spcPct val="90000"/>
              </a:lnSpc>
              <a:spcBef>
                <a:spcPct val="0"/>
              </a:spcBef>
            </a:pPr>
            <a:r>
              <a:rPr lang="en-US" sz="1000" dirty="0" smtClean="0"/>
              <a:t>											What is likely to happen in the future? </a:t>
            </a:r>
          </a:p>
          <a:p>
            <a:pPr eaLnBrk="1" hangingPunct="1">
              <a:lnSpc>
                <a:spcPct val="90000"/>
              </a:lnSpc>
              <a:spcBef>
                <a:spcPct val="0"/>
              </a:spcBef>
            </a:pPr>
            <a:endParaRPr lang="en-US" sz="1000" dirty="0" smtClean="0"/>
          </a:p>
          <a:p>
            <a:pPr eaLnBrk="1" hangingPunct="1">
              <a:lnSpc>
                <a:spcPct val="90000"/>
              </a:lnSpc>
              <a:spcBef>
                <a:spcPct val="0"/>
              </a:spcBef>
            </a:pPr>
            <a:r>
              <a:rPr lang="en-US" sz="1000" dirty="0" smtClean="0"/>
              <a:t>Tips: </a:t>
            </a:r>
          </a:p>
          <a:p>
            <a:pPr eaLnBrk="1" hangingPunct="1">
              <a:lnSpc>
                <a:spcPct val="90000"/>
              </a:lnSpc>
              <a:spcBef>
                <a:spcPct val="0"/>
              </a:spcBef>
            </a:pPr>
            <a:r>
              <a:rPr lang="en-US" sz="1000" dirty="0" smtClean="0"/>
              <a:t>Must get the connection, so should not be delayed when first learning to connect the two</a:t>
            </a:r>
          </a:p>
          <a:p>
            <a:pPr eaLnBrk="1" hangingPunct="1">
              <a:lnSpc>
                <a:spcPct val="90000"/>
              </a:lnSpc>
              <a:spcBef>
                <a:spcPct val="0"/>
              </a:spcBef>
            </a:pPr>
            <a:r>
              <a:rPr lang="en-US" sz="1000" dirty="0" smtClean="0"/>
              <a:t>Is individualized, what reinforces one, punishes another</a:t>
            </a:r>
          </a:p>
          <a:p>
            <a:pPr eaLnBrk="1" hangingPunct="1">
              <a:lnSpc>
                <a:spcPct val="90000"/>
              </a:lnSpc>
              <a:spcBef>
                <a:spcPct val="0"/>
              </a:spcBef>
            </a:pPr>
            <a:r>
              <a:rPr lang="en-US" sz="1000" dirty="0" smtClean="0"/>
              <a:t>	Example: Teacher says “Get your math finished and you can go out to recess.”</a:t>
            </a:r>
          </a:p>
          <a:p>
            <a:pPr eaLnBrk="1" hangingPunct="1">
              <a:lnSpc>
                <a:spcPct val="90000"/>
              </a:lnSpc>
              <a:spcBef>
                <a:spcPct val="0"/>
              </a:spcBef>
            </a:pPr>
            <a:r>
              <a:rPr lang="en-US" sz="1000" dirty="0" smtClean="0"/>
              <a:t>		      One child stays on task to obtain recess, while another piddles around because he is bullied on the playground. Is recess a reinforcer?</a:t>
            </a:r>
          </a:p>
          <a:p>
            <a:pPr eaLnBrk="1" hangingPunct="1">
              <a:lnSpc>
                <a:spcPct val="90000"/>
              </a:lnSpc>
              <a:spcBef>
                <a:spcPct val="0"/>
              </a:spcBef>
            </a:pPr>
            <a:r>
              <a:rPr lang="en-US" sz="1000" dirty="0" smtClean="0"/>
              <a:t>Availability: If you had knowledge that once you have received your paycheck, there will not be another would you keep working? </a:t>
            </a:r>
          </a:p>
          <a:p>
            <a:pPr eaLnBrk="1" hangingPunct="1">
              <a:lnSpc>
                <a:spcPct val="90000"/>
              </a:lnSpc>
              <a:spcBef>
                <a:spcPct val="0"/>
              </a:spcBef>
            </a:pPr>
            <a:r>
              <a:rPr lang="en-US" sz="1000" dirty="0" smtClean="0"/>
              <a:t>		      </a:t>
            </a:r>
          </a:p>
          <a:p>
            <a:pPr eaLnBrk="1" hangingPunct="1">
              <a:lnSpc>
                <a:spcPct val="90000"/>
              </a:lnSpc>
              <a:spcBef>
                <a:spcPct val="0"/>
              </a:spcBef>
            </a:pPr>
            <a:endParaRPr lang="en-US" sz="1000" dirty="0" smtClean="0"/>
          </a:p>
          <a:p>
            <a:pPr eaLnBrk="1" hangingPunct="1">
              <a:lnSpc>
                <a:spcPct val="90000"/>
              </a:lnSpc>
              <a:spcBef>
                <a:spcPct val="0"/>
              </a:spcBef>
            </a:pPr>
            <a:endParaRPr lang="en-US" sz="1000" dirty="0" smtClean="0"/>
          </a:p>
          <a:p>
            <a:pPr eaLnBrk="1" hangingPunct="1">
              <a:lnSpc>
                <a:spcPct val="90000"/>
              </a:lnSpc>
              <a:spcBef>
                <a:spcPct val="0"/>
              </a:spcBef>
            </a:pPr>
            <a:endParaRPr lang="en-US" sz="1000" dirty="0" smtClean="0"/>
          </a:p>
          <a:p>
            <a:pPr eaLnBrk="1" hangingPunct="1">
              <a:lnSpc>
                <a:spcPct val="90000"/>
              </a:lnSpc>
              <a:spcBef>
                <a:spcPct val="0"/>
              </a:spcBef>
            </a:pPr>
            <a:r>
              <a:rPr lang="en-US" sz="1000" dirty="0" smtClean="0"/>
              <a:t>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bwMode="auto">
          <a:ln>
            <a:miter lim="800000"/>
            <a:headEnd/>
            <a:tailEnd/>
          </a:ln>
        </p:spPr>
        <p:txBody>
          <a:bodyPr/>
          <a:lstStyle/>
          <a:p>
            <a:pPr>
              <a:defRPr/>
            </a:pPr>
            <a:fld id="{A4D2B1B7-9FC4-4092-977A-49F88455433B}" type="slidenum">
              <a:rPr lang="en-US" smtClean="0"/>
              <a:pPr>
                <a:defRPr/>
              </a:pPr>
              <a:t>32</a:t>
            </a:fld>
            <a:endParaRPr lang="en-US" dirty="0" smtClean="0"/>
          </a:p>
        </p:txBody>
      </p:sp>
      <p:sp>
        <p:nvSpPr>
          <p:cNvPr id="1228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2884" name="Rectangle 3"/>
          <p:cNvSpPr>
            <a:spLocks noGrp="1" noChangeArrowheads="1"/>
          </p:cNvSpPr>
          <p:nvPr>
            <p:ph type="body" idx="1"/>
          </p:nvPr>
        </p:nvSpPr>
        <p:spPr bwMode="auto">
          <a:noFill/>
        </p:spPr>
        <p:txBody>
          <a:bodyPr/>
          <a:lstStyle/>
          <a:p>
            <a:pPr eaLnBrk="1" hangingPunct="1">
              <a:spcBef>
                <a:spcPct val="0"/>
              </a:spcBef>
            </a:pPr>
            <a:endParaRPr lang="en-US" dirty="0" smtClean="0"/>
          </a:p>
          <a:p>
            <a:pPr eaLnBrk="1" hangingPunct="1">
              <a:spcBef>
                <a:spcPct val="0"/>
              </a:spcBef>
            </a:pPr>
            <a:endParaRPr lang="en-US" dirty="0" smtClean="0"/>
          </a:p>
          <a:p>
            <a:pPr eaLnBrk="1" hangingPunct="1">
              <a:spcBef>
                <a:spcPct val="0"/>
              </a:spcBef>
            </a:pPr>
            <a:r>
              <a:rPr lang="en-US" dirty="0" smtClean="0"/>
              <a:t>Into classrooms with ABC charts - need at least 10 different examples - not all for inappropriate behaviour</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bwMode="auto">
          <a:ln>
            <a:miter lim="800000"/>
            <a:headEnd/>
            <a:tailEnd/>
          </a:ln>
        </p:spPr>
        <p:txBody>
          <a:bodyPr/>
          <a:lstStyle/>
          <a:p>
            <a:pPr>
              <a:defRPr/>
            </a:pPr>
            <a:fld id="{E3026D37-7212-44B0-9D24-13A5AAE34297}" type="slidenum">
              <a:rPr lang="en-US" smtClean="0"/>
              <a:pPr>
                <a:defRPr/>
              </a:pPr>
              <a:t>33</a:t>
            </a:fld>
            <a:endParaRPr lang="en-US" smtClean="0"/>
          </a:p>
        </p:txBody>
      </p:sp>
      <p:sp>
        <p:nvSpPr>
          <p:cNvPr id="9933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9332" name="Rectangle 3"/>
          <p:cNvSpPr>
            <a:spLocks noGrp="1" noChangeArrowheads="1"/>
          </p:cNvSpPr>
          <p:nvPr>
            <p:ph type="body" idx="1"/>
          </p:nvPr>
        </p:nvSpPr>
        <p:spPr bwMode="auto">
          <a:noFill/>
        </p:spPr>
        <p:txBody>
          <a:bodyPr/>
          <a:lstStyle/>
          <a:p>
            <a:pPr eaLnBrk="1" hangingPunct="1">
              <a:spcBef>
                <a:spcPct val="0"/>
              </a:spcBef>
            </a:pPr>
            <a:endParaRPr lang="en-US" dirty="0" smtClean="0"/>
          </a:p>
          <a:p>
            <a:pPr eaLnBrk="1" hangingPunct="1">
              <a:spcBef>
                <a:spcPct val="0"/>
              </a:spcBef>
            </a:pPr>
            <a:r>
              <a:rPr lang="en-US" dirty="0" smtClean="0"/>
              <a:t>Every behaviour or message has a function (or meaning) behind it. It is our job to figure out the function of the behaviour.</a:t>
            </a:r>
          </a:p>
          <a:p>
            <a:pPr eaLnBrk="1" hangingPunct="1">
              <a:spcBef>
                <a:spcPct val="0"/>
              </a:spcBef>
            </a:pPr>
            <a:r>
              <a:rPr lang="en-US" dirty="0" smtClean="0"/>
              <a:t>Get/maintain</a:t>
            </a:r>
          </a:p>
          <a:p>
            <a:pPr eaLnBrk="1" hangingPunct="1">
              <a:spcBef>
                <a:spcPct val="0"/>
              </a:spcBef>
            </a:pPr>
            <a:r>
              <a:rPr lang="en-US" dirty="0" smtClean="0"/>
              <a:t>Escape/avoid</a:t>
            </a:r>
          </a:p>
          <a:p>
            <a:pPr eaLnBrk="1" hangingPunct="1">
              <a:spcBef>
                <a:spcPct val="0"/>
              </a:spcBef>
            </a:pPr>
            <a:r>
              <a:rPr lang="en-US" dirty="0" smtClean="0"/>
              <a:t>Attention – can either want it or want to get rid of it</a:t>
            </a:r>
          </a:p>
          <a:p>
            <a:pPr eaLnBrk="1" hangingPunct="1">
              <a:spcBef>
                <a:spcPct val="0"/>
              </a:spcBef>
            </a:pPr>
            <a:r>
              <a:rPr lang="en-US" dirty="0" smtClean="0"/>
              <a:t>Automatic reinforcement – behaviours someone does because they feel good and another person, object or item is not required to do it</a:t>
            </a:r>
          </a:p>
          <a:p>
            <a:pPr eaLnBrk="1" hangingPunct="1">
              <a:spcBef>
                <a:spcPct val="0"/>
              </a:spcBef>
            </a:pPr>
            <a:endParaRPr lang="en-US" dirty="0" smtClean="0"/>
          </a:p>
          <a:p>
            <a:pPr eaLnBrk="1" hangingPunct="1">
              <a:spcBef>
                <a:spcPct val="0"/>
              </a:spcBef>
            </a:pPr>
            <a:r>
              <a:rPr lang="en-US" dirty="0" smtClean="0"/>
              <a:t>One behaviour can have multiple functions – functions can change over time</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a:lstStyle/>
          <a:p>
            <a:pPr eaLnBrk="1" hangingPunct="1">
              <a:spcBef>
                <a:spcPct val="0"/>
              </a:spcBef>
            </a:pPr>
            <a:endParaRPr lang="en-AU" dirty="0" smtClean="0"/>
          </a:p>
        </p:txBody>
      </p:sp>
      <p:sp>
        <p:nvSpPr>
          <p:cNvPr id="100356" name="Slide Number Placeholder 3"/>
          <p:cNvSpPr>
            <a:spLocks noGrp="1"/>
          </p:cNvSpPr>
          <p:nvPr>
            <p:ph type="sldNum" sz="quarter" idx="5"/>
          </p:nvPr>
        </p:nvSpPr>
        <p:spPr bwMode="auto">
          <a:ln>
            <a:miter lim="800000"/>
            <a:headEnd/>
            <a:tailEnd/>
          </a:ln>
        </p:spPr>
        <p:txBody>
          <a:bodyPr/>
          <a:lstStyle/>
          <a:p>
            <a:pPr>
              <a:defRPr/>
            </a:pPr>
            <a:fld id="{6C64542F-2E3C-47D0-9662-FB91569F2D6A}" type="slidenum">
              <a:rPr lang="en-AU" smtClean="0"/>
              <a:pPr>
                <a:defRPr/>
              </a:pPr>
              <a:t>34</a:t>
            </a:fld>
            <a:endParaRPr lang="en-AU"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Michael is an 11 year old student at the school.</a:t>
            </a:r>
            <a:r>
              <a:rPr lang="en-AU" baseline="0" dirty="0" smtClean="0"/>
              <a:t> Since the beginning of this year, the team noticed an increase in behaviours that were considered both impacting on his learning, and possible for causing harm to himself and others. </a:t>
            </a:r>
          </a:p>
          <a:p>
            <a:r>
              <a:rPr lang="en-AU" baseline="0" dirty="0" smtClean="0"/>
              <a:t>ABC data was used to describe the events leading up to a behaviour, the types of behaviours observed (i.e. Staff did not write vague terms such as ‘looked upset’ – they would say ‘crying with tears’ e.g.) and the consequences given for the behaviour. </a:t>
            </a:r>
          </a:p>
          <a:p>
            <a:r>
              <a:rPr lang="en-AU" baseline="0" dirty="0" smtClean="0"/>
              <a:t>After collecting a few weeks worth of data, some patterns started to emerge</a:t>
            </a:r>
          </a:p>
          <a:p>
            <a:r>
              <a:rPr lang="en-AU" baseline="0" dirty="0" smtClean="0"/>
              <a:t>When it came to the Antecedents, most behaviours occurred when a preferred activity was finished or removed from Michael. Some Antecedents also included Michael being given an independent task to complete.</a:t>
            </a:r>
            <a:endParaRPr lang="en-AU" dirty="0"/>
          </a:p>
        </p:txBody>
      </p:sp>
      <p:sp>
        <p:nvSpPr>
          <p:cNvPr id="4" name="Slide Number Placeholder 3"/>
          <p:cNvSpPr>
            <a:spLocks noGrp="1"/>
          </p:cNvSpPr>
          <p:nvPr>
            <p:ph type="sldNum" sz="quarter" idx="10"/>
          </p:nvPr>
        </p:nvSpPr>
        <p:spPr/>
        <p:txBody>
          <a:bodyPr/>
          <a:lstStyle/>
          <a:p>
            <a:fld id="{3C358ACD-DA05-4CA5-989F-C2794AE077E8}" type="slidenum">
              <a:rPr lang="en-AU" smtClean="0"/>
              <a:pPr/>
              <a:t>36</a:t>
            </a:fld>
            <a:endParaRPr lang="en-AU"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Even though</a:t>
            </a:r>
            <a:r>
              <a:rPr lang="en-AU" baseline="0" dirty="0" smtClean="0"/>
              <a:t> the behaviours were most likely to occur when the activity was finished or when an independent activity was presented, these behaviours did not occur every single time these events took place. </a:t>
            </a:r>
          </a:p>
          <a:p>
            <a:r>
              <a:rPr lang="en-AU" baseline="0" dirty="0" smtClean="0"/>
              <a:t>This suggested to the team that Michael did not have a skill deficit in either of these areas (i.e. Michael could stop an activity when asked to and could complete an independent task by himself). What this suggested that, at times, Michael did not always want to follow the instruction, or it may not have been in a context that was familiar to him. This, then suggested more of a performance deficit (</a:t>
            </a:r>
            <a:r>
              <a:rPr lang="en-AU" baseline="0" dirty="0" smtClean="0">
                <a:solidFill>
                  <a:srgbClr val="FF0000"/>
                </a:solidFill>
              </a:rPr>
              <a:t>not sure about this piece; whether skill or performance deficits are important). </a:t>
            </a:r>
          </a:p>
          <a:p>
            <a:r>
              <a:rPr lang="en-AU" baseline="0" dirty="0" smtClean="0">
                <a:solidFill>
                  <a:srgbClr val="FF0000"/>
                </a:solidFill>
              </a:rPr>
              <a:t>Based on the information from the ABC data, we could make an hypothesis (theory) as to why Michael engages in these problem behaviours.</a:t>
            </a:r>
          </a:p>
          <a:p>
            <a:r>
              <a:rPr lang="en-AU" baseline="0" dirty="0" smtClean="0">
                <a:solidFill>
                  <a:srgbClr val="FF0000"/>
                </a:solidFill>
              </a:rPr>
              <a:t>“Michael engages in acts of loud vocalisations and physical acting out when a preferred activity is finished, or when he is presented with a task he does not like” </a:t>
            </a:r>
          </a:p>
          <a:p>
            <a:r>
              <a:rPr lang="en-AU" baseline="0" dirty="0" smtClean="0">
                <a:solidFill>
                  <a:srgbClr val="FF0000"/>
                </a:solidFill>
              </a:rPr>
              <a:t>Now that we had an idea of the purpose of these behaviours, (nothing wrong with WHY he is doing it, but HOW he’s doing it) our goal became to find some suitable replacement behaviours that still serve the same function </a:t>
            </a:r>
            <a:endParaRPr lang="en-AU" dirty="0"/>
          </a:p>
        </p:txBody>
      </p:sp>
      <p:sp>
        <p:nvSpPr>
          <p:cNvPr id="4" name="Slide Number Placeholder 3"/>
          <p:cNvSpPr>
            <a:spLocks noGrp="1"/>
          </p:cNvSpPr>
          <p:nvPr>
            <p:ph type="sldNum" sz="quarter" idx="10"/>
          </p:nvPr>
        </p:nvSpPr>
        <p:spPr/>
        <p:txBody>
          <a:bodyPr/>
          <a:lstStyle/>
          <a:p>
            <a:fld id="{3C358ACD-DA05-4CA5-989F-C2794AE077E8}" type="slidenum">
              <a:rPr lang="en-AU" smtClean="0"/>
              <a:pPr/>
              <a:t>37</a:t>
            </a:fld>
            <a:endParaRPr lang="en-AU"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Handout</a:t>
            </a:r>
          </a:p>
          <a:p>
            <a:endParaRPr lang="en-AU" dirty="0" smtClean="0"/>
          </a:p>
          <a:p>
            <a:r>
              <a:rPr lang="en-AU" dirty="0" err="1" smtClean="0"/>
              <a:t>Suitale</a:t>
            </a:r>
            <a:r>
              <a:rPr lang="en-AU" baseline="0" dirty="0" smtClean="0"/>
              <a:t> </a:t>
            </a:r>
            <a:r>
              <a:rPr lang="en-AU" dirty="0" smtClean="0"/>
              <a:t>Replacement behaviours should be chosen based a</a:t>
            </a:r>
            <a:r>
              <a:rPr lang="en-AU" baseline="0" dirty="0" smtClean="0"/>
              <a:t> few things </a:t>
            </a:r>
          </a:p>
          <a:p>
            <a:pPr marL="228600" indent="-228600">
              <a:buAutoNum type="arabicParenR"/>
            </a:pPr>
            <a:r>
              <a:rPr lang="en-AU" baseline="0" dirty="0" smtClean="0"/>
              <a:t>Does the child have the skill to use this behaviour independently?</a:t>
            </a:r>
          </a:p>
          <a:p>
            <a:pPr marL="228600" indent="-228600">
              <a:buAutoNum type="arabicParenR"/>
            </a:pPr>
            <a:r>
              <a:rPr lang="en-AU" baseline="0" dirty="0" smtClean="0"/>
              <a:t>Is it socially acceptable?</a:t>
            </a:r>
          </a:p>
          <a:p>
            <a:pPr marL="228600" indent="-228600">
              <a:buAutoNum type="arabicParenR"/>
            </a:pPr>
            <a:r>
              <a:rPr lang="en-AU" baseline="0" dirty="0" smtClean="0"/>
              <a:t>Can the behaviour be generalised across different contexts (i.e. Locations, situations, people, etc.)?</a:t>
            </a:r>
          </a:p>
          <a:p>
            <a:pPr marL="228600" indent="-228600">
              <a:buAutoNum type="arabicParenR"/>
            </a:pPr>
            <a:r>
              <a:rPr lang="en-AU" baseline="0" dirty="0" smtClean="0"/>
              <a:t>Is the replacement behaviour easier/more effective to use than the original behaviour? </a:t>
            </a:r>
          </a:p>
          <a:p>
            <a:pPr marL="228600" indent="-228600">
              <a:buAutoNum type="arabicParenR"/>
            </a:pPr>
            <a:r>
              <a:rPr lang="en-AU" baseline="0" dirty="0" smtClean="0"/>
              <a:t>...</a:t>
            </a:r>
            <a:endParaRPr lang="en-AU" dirty="0"/>
          </a:p>
        </p:txBody>
      </p:sp>
      <p:sp>
        <p:nvSpPr>
          <p:cNvPr id="4" name="Slide Number Placeholder 3"/>
          <p:cNvSpPr>
            <a:spLocks noGrp="1"/>
          </p:cNvSpPr>
          <p:nvPr>
            <p:ph type="sldNum" sz="quarter" idx="10"/>
          </p:nvPr>
        </p:nvSpPr>
        <p:spPr/>
        <p:txBody>
          <a:bodyPr/>
          <a:lstStyle/>
          <a:p>
            <a:fld id="{3C358ACD-DA05-4CA5-989F-C2794AE077E8}" type="slidenum">
              <a:rPr lang="en-AU" smtClean="0"/>
              <a:pPr/>
              <a:t>38</a:t>
            </a:fld>
            <a:endParaRPr lang="en-AU"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Less ABC data is being taken for the behaviours (data still continues to notice any trends, such as increases or changing behaviours)</a:t>
            </a:r>
            <a:endParaRPr lang="en-AU" dirty="0"/>
          </a:p>
        </p:txBody>
      </p:sp>
      <p:sp>
        <p:nvSpPr>
          <p:cNvPr id="4" name="Slide Number Placeholder 3"/>
          <p:cNvSpPr>
            <a:spLocks noGrp="1"/>
          </p:cNvSpPr>
          <p:nvPr>
            <p:ph type="sldNum" sz="quarter" idx="10"/>
          </p:nvPr>
        </p:nvSpPr>
        <p:spPr/>
        <p:txBody>
          <a:bodyPr/>
          <a:lstStyle/>
          <a:p>
            <a:fld id="{3C358ACD-DA05-4CA5-989F-C2794AE077E8}" type="slidenum">
              <a:rPr lang="en-AU" smtClean="0"/>
              <a:pPr/>
              <a:t>41</a:t>
            </a:fld>
            <a:endParaRPr lang="en-AU"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3C358ACD-DA05-4CA5-989F-C2794AE077E8}" type="slidenum">
              <a:rPr lang="en-AU" smtClean="0"/>
              <a:pPr/>
              <a:t>6</a:t>
            </a:fld>
            <a:endParaRPr lang="en-AU"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Evidence based practiced</a:t>
            </a:r>
            <a:r>
              <a:rPr lang="en-AU" baseline="0" dirty="0" smtClean="0"/>
              <a:t>  </a:t>
            </a:r>
            <a:endParaRPr lang="en-AU" dirty="0"/>
          </a:p>
        </p:txBody>
      </p:sp>
      <p:sp>
        <p:nvSpPr>
          <p:cNvPr id="4" name="Slide Number Placeholder 3"/>
          <p:cNvSpPr>
            <a:spLocks noGrp="1"/>
          </p:cNvSpPr>
          <p:nvPr>
            <p:ph type="sldNum" sz="quarter" idx="10"/>
          </p:nvPr>
        </p:nvSpPr>
        <p:spPr/>
        <p:txBody>
          <a:bodyPr/>
          <a:lstStyle/>
          <a:p>
            <a:fld id="{3C358ACD-DA05-4CA5-989F-C2794AE077E8}" type="slidenum">
              <a:rPr lang="en-AU" smtClean="0"/>
              <a:pPr/>
              <a:t>8</a:t>
            </a:fld>
            <a:endParaRPr lang="en-AU"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Baer</a:t>
            </a:r>
            <a:r>
              <a:rPr lang="en-AU" baseline="0" dirty="0" smtClean="0"/>
              <a:t> wolf and </a:t>
            </a:r>
            <a:r>
              <a:rPr lang="en-AU" baseline="0" dirty="0" err="1" smtClean="0"/>
              <a:t>Risely</a:t>
            </a:r>
            <a:r>
              <a:rPr lang="en-AU" baseline="0" dirty="0" smtClean="0"/>
              <a:t>: 7 dimensions of ABA</a:t>
            </a:r>
          </a:p>
          <a:p>
            <a:r>
              <a:rPr lang="en-AU" baseline="0" dirty="0" smtClean="0"/>
              <a:t>-Applied, </a:t>
            </a:r>
            <a:r>
              <a:rPr lang="en-AU" baseline="0" dirty="0" err="1" smtClean="0"/>
              <a:t>behavioral</a:t>
            </a:r>
            <a:r>
              <a:rPr lang="en-AU" baseline="0" dirty="0" smtClean="0"/>
              <a:t>, analytic, technological, conceptually systematic, effective and </a:t>
            </a:r>
            <a:r>
              <a:rPr lang="en-AU" baseline="0" dirty="0" err="1" smtClean="0"/>
              <a:t>gereralisable</a:t>
            </a:r>
            <a:r>
              <a:rPr lang="en-AU" baseline="0" dirty="0" smtClean="0"/>
              <a:t> </a:t>
            </a:r>
            <a:endParaRPr lang="en-AU" dirty="0"/>
          </a:p>
        </p:txBody>
      </p:sp>
      <p:sp>
        <p:nvSpPr>
          <p:cNvPr id="4" name="Slide Number Placeholder 3"/>
          <p:cNvSpPr>
            <a:spLocks noGrp="1"/>
          </p:cNvSpPr>
          <p:nvPr>
            <p:ph type="sldNum" sz="quarter" idx="10"/>
          </p:nvPr>
        </p:nvSpPr>
        <p:spPr/>
        <p:txBody>
          <a:bodyPr/>
          <a:lstStyle/>
          <a:p>
            <a:fld id="{3C358ACD-DA05-4CA5-989F-C2794AE077E8}" type="slidenum">
              <a:rPr lang="en-AU" smtClean="0"/>
              <a:pPr/>
              <a:t>9</a:t>
            </a:fld>
            <a:endParaRPr lang="en-AU"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bwMode="auto">
          <a:ln>
            <a:miter lim="800000"/>
            <a:headEnd/>
            <a:tailEnd/>
          </a:ln>
        </p:spPr>
        <p:txBody>
          <a:bodyPr/>
          <a:lstStyle/>
          <a:p>
            <a:pPr>
              <a:defRPr/>
            </a:pPr>
            <a:fld id="{4E75B97B-E228-4B9B-B58B-514CF758A3B8}" type="slidenum">
              <a:rPr lang="en-US" smtClean="0"/>
              <a:pPr>
                <a:defRPr/>
              </a:pPr>
              <a:t>10</a:t>
            </a:fld>
            <a:endParaRPr lang="en-US" dirty="0" smtClean="0"/>
          </a:p>
        </p:txBody>
      </p:sp>
      <p:sp>
        <p:nvSpPr>
          <p:cNvPr id="82947" name="Rectangle 2"/>
          <p:cNvSpPr>
            <a:spLocks noGrp="1" noRot="1" noChangeAspect="1" noChangeArrowheads="1" noTextEdit="1"/>
          </p:cNvSpPr>
          <p:nvPr>
            <p:ph type="sldImg"/>
          </p:nvPr>
        </p:nvSpPr>
        <p:spPr bwMode="auto">
          <a:xfrm>
            <a:off x="1144588" y="687388"/>
            <a:ext cx="4568825" cy="3425825"/>
          </a:xfrm>
          <a:noFill/>
          <a:ln>
            <a:solidFill>
              <a:srgbClr val="000000"/>
            </a:solidFill>
            <a:miter lim="800000"/>
            <a:headEnd/>
            <a:tailEnd/>
          </a:ln>
        </p:spPr>
      </p:sp>
      <p:sp>
        <p:nvSpPr>
          <p:cNvPr id="82948" name="Rectangle 3"/>
          <p:cNvSpPr>
            <a:spLocks noGrp="1" noChangeArrowheads="1"/>
          </p:cNvSpPr>
          <p:nvPr>
            <p:ph type="body" idx="1"/>
          </p:nvPr>
        </p:nvSpPr>
        <p:spPr bwMode="auto">
          <a:xfrm>
            <a:off x="914615" y="4343510"/>
            <a:ext cx="5028771" cy="4114289"/>
          </a:xfrm>
          <a:noFill/>
        </p:spPr>
        <p:txBody>
          <a:bodyPr lIns="92075" tIns="46038" rIns="92075" bIns="46038"/>
          <a:lstStyle/>
          <a:p>
            <a:pPr eaLnBrk="1" hangingPunct="1">
              <a:spcBef>
                <a:spcPct val="0"/>
              </a:spcBef>
            </a:pPr>
            <a:r>
              <a:rPr lang="en-US" dirty="0" smtClean="0"/>
              <a:t>Methodology NOT something you do </a:t>
            </a:r>
          </a:p>
          <a:p>
            <a:pPr eaLnBrk="1" hangingPunct="1">
              <a:spcBef>
                <a:spcPct val="0"/>
              </a:spcBef>
            </a:pPr>
            <a:r>
              <a:rPr lang="en-US" dirty="0" smtClean="0"/>
              <a:t>Used for various disabilities, dog training, criminal justice, etc. </a:t>
            </a:r>
          </a:p>
          <a:p>
            <a:pPr eaLnBrk="1" hangingPunct="1">
              <a:spcBef>
                <a:spcPct val="0"/>
              </a:spcBef>
            </a:pPr>
            <a:endParaRPr lang="en-US" dirty="0" smtClean="0"/>
          </a:p>
          <a:p>
            <a:pPr eaLnBrk="1" hangingPunct="1">
              <a:spcBef>
                <a:spcPct val="0"/>
              </a:spcBef>
            </a:pPr>
            <a:r>
              <a:rPr lang="en-US" dirty="0" smtClean="0"/>
              <a:t>Last question of most significance….give examples and expand on idea</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bwMode="auto">
          <a:noFill/>
          <a:ln>
            <a:solidFill>
              <a:srgbClr val="000000"/>
            </a:solidFill>
            <a:miter lim="800000"/>
            <a:headEnd/>
            <a:tailEnd/>
          </a:ln>
        </p:spPr>
      </p:sp>
      <p:sp>
        <p:nvSpPr>
          <p:cNvPr id="83971" name="Rectangle 3"/>
          <p:cNvSpPr>
            <a:spLocks noGrp="1"/>
          </p:cNvSpPr>
          <p:nvPr>
            <p:ph type="body" idx="1"/>
          </p:nvPr>
        </p:nvSpPr>
        <p:spPr bwMode="auto">
          <a:noFill/>
        </p:spPr>
        <p:txBody>
          <a:bodyPr/>
          <a:lstStyle/>
          <a:p>
            <a:pPr eaLnBrk="1" hangingPunct="1"/>
            <a:r>
              <a:rPr lang="en-US" dirty="0" smtClean="0"/>
              <a:t>This training will</a:t>
            </a:r>
            <a:r>
              <a:rPr lang="en-US" baseline="0" dirty="0" smtClean="0"/>
              <a:t> focus on Examining the problem and determining WHY? </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3C358ACD-DA05-4CA5-989F-C2794AE077E8}" type="slidenum">
              <a:rPr lang="en-AU" smtClean="0"/>
              <a:pPr/>
              <a:t>12</a:t>
            </a:fld>
            <a:endParaRPr lang="en-AU"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ln>
            <a:miter lim="800000"/>
            <a:headEnd/>
            <a:tailEnd/>
          </a:ln>
        </p:spPr>
        <p:txBody>
          <a:bodyPr/>
          <a:lstStyle/>
          <a:p>
            <a:pPr>
              <a:defRPr/>
            </a:pPr>
            <a:fld id="{8FA48A79-5B12-4E7A-8BFA-3B485A60CCF4}" type="slidenum">
              <a:rPr lang="en-US" smtClean="0"/>
              <a:pPr>
                <a:defRPr/>
              </a:pPr>
              <a:t>15</a:t>
            </a:fld>
            <a:endParaRPr lang="en-US" dirty="0" smtClean="0"/>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7044" name="Rectangle 3"/>
          <p:cNvSpPr>
            <a:spLocks noGrp="1" noChangeArrowheads="1"/>
          </p:cNvSpPr>
          <p:nvPr>
            <p:ph type="body" idx="1"/>
          </p:nvPr>
        </p:nvSpPr>
        <p:spPr bwMode="auto">
          <a:noFill/>
        </p:spPr>
        <p:txBody>
          <a:bodyPr/>
          <a:lstStyle/>
          <a:p>
            <a:pPr eaLnBrk="1" hangingPunct="1">
              <a:spcBef>
                <a:spcPct val="0"/>
              </a:spcBef>
            </a:pP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B4FB07E5-7951-42DA-ACE0-D40BC17F0D02}" type="slidenum">
              <a:rPr lang="en-AU" smtClean="0"/>
              <a:pPr/>
              <a:t>‹#›</a:t>
            </a:fld>
            <a:endParaRPr lang="en-AU" dirty="0"/>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B4FB07E5-7951-42DA-ACE0-D40BC17F0D02}" type="slidenum">
              <a:rPr lang="en-AU" smtClean="0"/>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5" name="Footer Placeholder 4"/>
          <p:cNvSpPr>
            <a:spLocks noGrp="1"/>
          </p:cNvSpPr>
          <p:nvPr>
            <p:ph type="ftr" sz="quarter" idx="11"/>
          </p:nvPr>
        </p:nvSpPr>
        <p:spPr>
          <a:xfrm>
            <a:off x="2640597" y="6377459"/>
            <a:ext cx="3836404" cy="365125"/>
          </a:xfrm>
        </p:spPr>
        <p:txBody>
          <a:bodyPr/>
          <a:lstStyle/>
          <a:p>
            <a:endParaRPr lang="en-AU" dirty="0"/>
          </a:p>
        </p:txBody>
      </p:sp>
      <p:sp>
        <p:nvSpPr>
          <p:cNvPr id="6" name="Slide Number Placeholder 5"/>
          <p:cNvSpPr>
            <a:spLocks noGrp="1"/>
          </p:cNvSpPr>
          <p:nvPr>
            <p:ph type="sldNum" sz="quarter" idx="12"/>
          </p:nvPr>
        </p:nvSpPr>
        <p:spPr/>
        <p:txBody>
          <a:bodyPr/>
          <a:lstStyle/>
          <a:p>
            <a:fld id="{B4FB07E5-7951-42DA-ACE0-D40BC17F0D02}" type="slidenum">
              <a:rPr lang="en-AU" smtClean="0"/>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B4FB07E5-7951-42DA-ACE0-D40BC17F0D02}" type="slidenum">
              <a:rPr lang="en-AU" smtClean="0"/>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B4FB07E5-7951-42DA-ACE0-D40BC17F0D02}" type="slidenum">
              <a:rPr lang="en-AU" smtClean="0"/>
              <a:pPr/>
              <a:t>‹#›</a:t>
            </a:fld>
            <a:endParaRPr lang="en-A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B4FB07E5-7951-42DA-ACE0-D40BC17F0D02}" type="slidenum">
              <a:rPr lang="en-AU" smtClean="0"/>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B4FB07E5-7951-42DA-ACE0-D40BC17F0D02}" type="slidenum">
              <a:rPr lang="en-AU" smtClean="0"/>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B4FB07E5-7951-42DA-ACE0-D40BC17F0D02}" type="slidenum">
              <a:rPr lang="en-AU" smtClean="0"/>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B4FB07E5-7951-42DA-ACE0-D40BC17F0D02}" type="slidenum">
              <a:rPr lang="en-AU" smtClean="0"/>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5119A4-A92B-4A0D-9FB0-A5569F8287E3}" type="datetimeFigureOut">
              <a:rPr lang="en-AU" smtClean="0"/>
              <a:pPr/>
              <a:t>18/05/2015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B4FB07E5-7951-42DA-ACE0-D40BC17F0D02}" type="slidenum">
              <a:rPr lang="en-AU" smtClean="0"/>
              <a:pPr/>
              <a:t>‹#›</a:t>
            </a:fld>
            <a:endParaRPr lang="en-AU"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85119A4-A92B-4A0D-9FB0-A5569F8287E3}" type="datetimeFigureOut">
              <a:rPr lang="en-AU" smtClean="0"/>
              <a:pPr/>
              <a:t>18/05/2015</a:t>
            </a:fld>
            <a:endParaRPr lang="en-AU"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AU" dirty="0"/>
          </a:p>
        </p:txBody>
      </p:sp>
      <p:sp>
        <p:nvSpPr>
          <p:cNvPr id="7" name="Slide Number Placeholder 6"/>
          <p:cNvSpPr>
            <a:spLocks noGrp="1"/>
          </p:cNvSpPr>
          <p:nvPr>
            <p:ph type="sldNum" sz="quarter" idx="12"/>
          </p:nvPr>
        </p:nvSpPr>
        <p:spPr>
          <a:xfrm>
            <a:off x="8339328" y="1170432"/>
            <a:ext cx="733864" cy="201168"/>
          </a:xfrm>
        </p:spPr>
        <p:txBody>
          <a:bodyPr/>
          <a:lstStyle/>
          <a:p>
            <a:fld id="{B4FB07E5-7951-42DA-ACE0-D40BC17F0D02}" type="slidenum">
              <a:rPr lang="en-AU" smtClean="0"/>
              <a:pPr/>
              <a:t>‹#›</a:t>
            </a:fld>
            <a:endParaRPr lang="en-AU"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85119A4-A92B-4A0D-9FB0-A5569F8287E3}" type="datetimeFigureOut">
              <a:rPr lang="en-AU" smtClean="0"/>
              <a:pPr/>
              <a:t>18/05/2015</a:t>
            </a:fld>
            <a:endParaRPr lang="en-AU"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AU"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4FB07E5-7951-42DA-ACE0-D40BC17F0D02}" type="slidenum">
              <a:rPr lang="en-AU" smtClean="0"/>
              <a:pPr/>
              <a:t>‹#›</a:t>
            </a:fld>
            <a:endParaRPr lang="en-AU"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www.youtube.com/watch?v=KeYf-rhMQIQ" TargetMode="External"/><Relationship Id="rId7" Type="http://schemas.openxmlformats.org/officeDocument/2006/relationships/hyperlink" Target="Training%20videos/ACER%202.mp4"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Training%20videos/ACER%201.mp4" TargetMode="External"/><Relationship Id="rId5" Type="http://schemas.openxmlformats.org/officeDocument/2006/relationships/hyperlink" Target="https://www.youtube.com/watch?v=avUsS9EKyq0" TargetMode="External"/><Relationship Id="rId4" Type="http://schemas.openxmlformats.org/officeDocument/2006/relationships/hyperlink" Target="https://www.youtube.com/watch?v=UOCY2xV9i3E"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44824"/>
            <a:ext cx="7772400" cy="2304256"/>
          </a:xfrm>
        </p:spPr>
        <p:txBody>
          <a:bodyPr>
            <a:normAutofit fontScale="90000"/>
          </a:bodyPr>
          <a:lstStyle/>
          <a:p>
            <a:r>
              <a:rPr lang="en-AU" dirty="0" smtClean="0"/>
              <a:t>WHY Does He Keep Doing That?!?</a:t>
            </a:r>
            <a:br>
              <a:rPr lang="en-AU" dirty="0" smtClean="0"/>
            </a:br>
            <a:r>
              <a:rPr lang="en-AU" sz="2700" dirty="0" smtClean="0"/>
              <a:t>Utilising Functional Behaviour Assessments</a:t>
            </a:r>
            <a:br>
              <a:rPr lang="en-AU" sz="2700" dirty="0" smtClean="0"/>
            </a:br>
            <a:r>
              <a:rPr lang="en-AU" sz="2700" dirty="0" smtClean="0"/>
              <a:t/>
            </a:r>
            <a:br>
              <a:rPr lang="en-AU" sz="2700" dirty="0" smtClean="0"/>
            </a:br>
            <a:r>
              <a:rPr lang="en-AU" sz="2200" dirty="0" smtClean="0"/>
              <a:t>Presented by: Aurora Alonzo, </a:t>
            </a:r>
            <a:r>
              <a:rPr lang="en-AU" sz="2200" dirty="0" err="1" smtClean="0"/>
              <a:t>BCaBA</a:t>
            </a:r>
            <a:r>
              <a:rPr lang="en-AU" sz="2200" dirty="0" smtClean="0"/>
              <a:t> </a:t>
            </a:r>
            <a:br>
              <a:rPr lang="en-AU" sz="2200" dirty="0" smtClean="0"/>
            </a:br>
            <a:r>
              <a:rPr lang="en-AU" sz="2200" dirty="0" smtClean="0"/>
              <a:t>and </a:t>
            </a:r>
            <a:br>
              <a:rPr lang="en-AU" sz="2200" dirty="0" smtClean="0"/>
            </a:br>
            <a:r>
              <a:rPr lang="en-AU" sz="2200" dirty="0" smtClean="0"/>
              <a:t>Rebecca Freakley , BA-Psych/DIP ED </a:t>
            </a:r>
            <a:br>
              <a:rPr lang="en-AU" sz="2200" dirty="0" smtClean="0"/>
            </a:br>
            <a:r>
              <a:rPr lang="en-AU" sz="2200" dirty="0" smtClean="0"/>
              <a:t>Woodbury Autism Education and Research </a:t>
            </a:r>
            <a:endParaRPr lang="en-AU" sz="2200" dirty="0"/>
          </a:p>
        </p:txBody>
      </p:sp>
      <p:sp>
        <p:nvSpPr>
          <p:cNvPr id="3" name="Subtitle 2"/>
          <p:cNvSpPr>
            <a:spLocks noGrp="1"/>
          </p:cNvSpPr>
          <p:nvPr>
            <p:ph type="subTitle" idx="1"/>
          </p:nvPr>
        </p:nvSpPr>
        <p:spPr>
          <a:xfrm>
            <a:off x="1371600" y="5013176"/>
            <a:ext cx="6400800" cy="625624"/>
          </a:xfrm>
        </p:spPr>
        <p:txBody>
          <a:bodyPr/>
          <a:lstStyle/>
          <a:p>
            <a:r>
              <a:rPr lang="en-AU" dirty="0" smtClean="0"/>
              <a:t>May 2015</a:t>
            </a:r>
            <a:endParaRPr lang="en-A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lIns="92075" tIns="46038" rIns="92075" bIns="46038" anchor="b">
            <a:normAutofit/>
          </a:bodyPr>
          <a:lstStyle/>
          <a:p>
            <a:pPr eaLnBrk="1" hangingPunct="1"/>
            <a:r>
              <a:rPr lang="en-US" dirty="0" smtClean="0"/>
              <a:t>Applied Behaviour Analysis</a:t>
            </a:r>
          </a:p>
        </p:txBody>
      </p:sp>
      <p:sp>
        <p:nvSpPr>
          <p:cNvPr id="20483" name="Rectangle 3"/>
          <p:cNvSpPr>
            <a:spLocks noGrp="1" noChangeArrowheads="1"/>
          </p:cNvSpPr>
          <p:nvPr>
            <p:ph idx="1"/>
          </p:nvPr>
        </p:nvSpPr>
        <p:spPr/>
        <p:txBody>
          <a:bodyPr lIns="92075" tIns="46038" rIns="92075" bIns="46038">
            <a:normAutofit/>
          </a:bodyPr>
          <a:lstStyle/>
          <a:p>
            <a:pPr algn="ctr">
              <a:lnSpc>
                <a:spcPct val="90000"/>
              </a:lnSpc>
              <a:buNone/>
            </a:pPr>
            <a:r>
              <a:rPr lang="en-US" dirty="0" smtClean="0"/>
              <a:t>…</a:t>
            </a:r>
            <a:r>
              <a:rPr lang="en-US" sz="2600" i="1" dirty="0" smtClean="0"/>
              <a:t>the design, implementation, and evaluation of environmental modifications to produce socially significant improvement in human behaviour. </a:t>
            </a:r>
            <a:r>
              <a:rPr lang="en-US" sz="2800" dirty="0" smtClean="0"/>
              <a:t> (</a:t>
            </a:r>
            <a:r>
              <a:rPr lang="en-US" sz="1900" dirty="0" smtClean="0"/>
              <a:t>Cooper, Heron and Howard; Applied Behaviour Analysis second edition)</a:t>
            </a:r>
            <a:endParaRPr lang="en-US" sz="1900" i="1" dirty="0" smtClean="0"/>
          </a:p>
          <a:p>
            <a:pPr eaLnBrk="1" hangingPunct="1">
              <a:lnSpc>
                <a:spcPct val="90000"/>
              </a:lnSpc>
            </a:pPr>
            <a:r>
              <a:rPr lang="en-US" dirty="0" smtClean="0"/>
              <a:t>Scientific approach that takes place in the applied settings</a:t>
            </a:r>
          </a:p>
          <a:p>
            <a:pPr eaLnBrk="1" hangingPunct="1">
              <a:lnSpc>
                <a:spcPct val="90000"/>
              </a:lnSpc>
            </a:pPr>
            <a:r>
              <a:rPr lang="en-US" dirty="0" smtClean="0"/>
              <a:t>Focus on social significance </a:t>
            </a:r>
          </a:p>
          <a:p>
            <a:pPr eaLnBrk="1" hangingPunct="1">
              <a:lnSpc>
                <a:spcPct val="90000"/>
              </a:lnSpc>
            </a:pPr>
            <a:r>
              <a:rPr lang="en-US" dirty="0" smtClean="0"/>
              <a:t>Requires an ongoing assessment and data collection</a:t>
            </a:r>
          </a:p>
          <a:p>
            <a:pPr eaLnBrk="1" hangingPunct="1">
              <a:lnSpc>
                <a:spcPct val="90000"/>
              </a:lnSpc>
              <a:buFont typeface="Wingdings" pitchFamily="2" charset="2"/>
              <a:buNone/>
            </a:pPr>
            <a:endParaRPr lang="en-US" dirty="0" smtClean="0"/>
          </a:p>
        </p:txBody>
      </p:sp>
      <p:pic>
        <p:nvPicPr>
          <p:cNvPr id="20484" name="Picture 3"/>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pPr eaLnBrk="1" hangingPunct="1"/>
            <a:r>
              <a:rPr lang="en-AU" sz="4000" dirty="0" smtClean="0"/>
              <a:t>Cyclical Nature of Applied Behaviour Analysis</a:t>
            </a:r>
          </a:p>
        </p:txBody>
      </p:sp>
      <p:graphicFrame>
        <p:nvGraphicFramePr>
          <p:cNvPr id="4" name="Content Placeholder 3"/>
          <p:cNvGraphicFramePr>
            <a:graphicFrameLocks noGrp="1"/>
          </p:cNvGraphicFramePr>
          <p:nvPr>
            <p:ph idx="1"/>
          </p:nvPr>
        </p:nvGraphicFramePr>
        <p:xfrm>
          <a:off x="457200" y="1774825"/>
          <a:ext cx="8229600" cy="4625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Oval 5"/>
          <p:cNvSpPr/>
          <p:nvPr/>
        </p:nvSpPr>
        <p:spPr>
          <a:xfrm>
            <a:off x="3491880" y="1556792"/>
            <a:ext cx="2160240" cy="165618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p:nvSpPr>
        <p:spPr>
          <a:xfrm>
            <a:off x="5652120" y="2780928"/>
            <a:ext cx="1656184" cy="165618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Things to Consider</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Behaviours are governed by their consequences</a:t>
            </a:r>
          </a:p>
          <a:p>
            <a:r>
              <a:rPr lang="en-AU" dirty="0" smtClean="0"/>
              <a:t>Behaviours occur in response to the environment</a:t>
            </a:r>
          </a:p>
          <a:p>
            <a:pPr lvl="1" algn="ctr">
              <a:buNone/>
            </a:pPr>
            <a:r>
              <a:rPr lang="en-AU" strike="sngStrike" dirty="0" smtClean="0"/>
              <a:t>Cause and Effect  </a:t>
            </a:r>
          </a:p>
          <a:p>
            <a:pPr lvl="1" algn="ctr">
              <a:buNone/>
            </a:pPr>
            <a:r>
              <a:rPr lang="en-AU" dirty="0" smtClean="0"/>
              <a:t>Stimulus(something in environment)  – Response(behaviour) -Consequence </a:t>
            </a:r>
            <a:endParaRPr lang="en-AU" strike="sngStrike" dirty="0" smtClean="0"/>
          </a:p>
          <a:p>
            <a:r>
              <a:rPr lang="en-AU" dirty="0" smtClean="0"/>
              <a:t>Behaviour is a form of communication (“ I’m bored” , “I’m tired”, “ I can’t do this”, “I don’t want to do this”)</a:t>
            </a:r>
          </a:p>
          <a:p>
            <a:pPr>
              <a:buNone/>
            </a:pPr>
            <a:endParaRPr lang="en-AU" dirty="0" smtClean="0"/>
          </a:p>
          <a:p>
            <a:pPr>
              <a:buNone/>
            </a:pPr>
            <a:r>
              <a:rPr lang="en-AU" dirty="0" smtClean="0"/>
              <a:t>All behaviours have a function and serve a purpose </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Types of Functional </a:t>
            </a:r>
            <a:r>
              <a:rPr lang="en-AU" dirty="0" err="1" smtClean="0"/>
              <a:t>Assesments</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Indirect- requires interviews, check list, records, and rating scales. This information is typically collected by care givers and teachers</a:t>
            </a:r>
          </a:p>
          <a:p>
            <a:r>
              <a:rPr lang="en-AU" b="1" u="sng" dirty="0" smtClean="0"/>
              <a:t>Direct/Descriptive</a:t>
            </a:r>
            <a:r>
              <a:rPr lang="en-AU" dirty="0" smtClean="0"/>
              <a:t>-Involves data collection through direct observations in the natural environment. </a:t>
            </a:r>
          </a:p>
          <a:p>
            <a:r>
              <a:rPr lang="en-AU" dirty="0" smtClean="0"/>
              <a:t>Experimental/Functional Analysis-Involves deliberately changing what happens before and/or after the behaviour in an effort to test what might be causing the behaviour.</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331640" y="1700808"/>
            <a:ext cx="6477000" cy="1828800"/>
          </a:xfrm>
        </p:spPr>
        <p:txBody>
          <a:bodyPr/>
          <a:lstStyle/>
          <a:p>
            <a:pPr algn="ctr"/>
            <a:r>
              <a:rPr lang="en-AU" dirty="0" smtClean="0"/>
              <a:t>Examine The Problem  </a:t>
            </a:r>
            <a:endParaRPr lang="en-AU" dirty="0"/>
          </a:p>
        </p:txBody>
      </p:sp>
      <p:sp>
        <p:nvSpPr>
          <p:cNvPr id="5" name="Subtitle 4"/>
          <p:cNvSpPr>
            <a:spLocks noGrp="1"/>
          </p:cNvSpPr>
          <p:nvPr>
            <p:ph type="subTitle" idx="1"/>
          </p:nvPr>
        </p:nvSpPr>
        <p:spPr>
          <a:xfrm>
            <a:off x="539552" y="3284984"/>
            <a:ext cx="8077200" cy="1499616"/>
          </a:xfrm>
        </p:spPr>
        <p:txBody>
          <a:bodyPr/>
          <a:lstStyle/>
          <a:p>
            <a:endParaRPr lang="en-A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smtClean="0"/>
              <a:t>The A-B-C’s of Behaviour</a:t>
            </a:r>
          </a:p>
        </p:txBody>
      </p:sp>
      <p:sp>
        <p:nvSpPr>
          <p:cNvPr id="24579" name="Rectangle 3"/>
          <p:cNvSpPr>
            <a:spLocks noGrp="1" noChangeArrowheads="1"/>
          </p:cNvSpPr>
          <p:nvPr>
            <p:ph idx="1"/>
          </p:nvPr>
        </p:nvSpPr>
        <p:spPr/>
        <p:txBody>
          <a:bodyPr/>
          <a:lstStyle/>
          <a:p>
            <a:pPr eaLnBrk="1" hangingPunct="1"/>
            <a:r>
              <a:rPr lang="en-US" dirty="0" smtClean="0"/>
              <a:t> </a:t>
            </a:r>
            <a:r>
              <a:rPr lang="en-US" b="1" dirty="0" smtClean="0"/>
              <a:t>A</a:t>
            </a:r>
            <a:r>
              <a:rPr lang="en-US" dirty="0" smtClean="0"/>
              <a:t>ntecedents/Stimulus</a:t>
            </a:r>
          </a:p>
          <a:p>
            <a:pPr lvl="1" eaLnBrk="1" hangingPunct="1"/>
            <a:r>
              <a:rPr lang="en-US" sz="3200" dirty="0" smtClean="0"/>
              <a:t>What happened before?</a:t>
            </a:r>
          </a:p>
          <a:p>
            <a:pPr eaLnBrk="1" hangingPunct="1"/>
            <a:r>
              <a:rPr lang="en-US" dirty="0" smtClean="0"/>
              <a:t> </a:t>
            </a:r>
            <a:r>
              <a:rPr lang="en-US" b="1" dirty="0" smtClean="0"/>
              <a:t>B</a:t>
            </a:r>
            <a:r>
              <a:rPr lang="en-US" dirty="0" smtClean="0"/>
              <a:t>ehaviour/Response</a:t>
            </a:r>
          </a:p>
          <a:p>
            <a:pPr lvl="1" eaLnBrk="1" hangingPunct="1"/>
            <a:r>
              <a:rPr lang="en-US" sz="3200" dirty="0" smtClean="0"/>
              <a:t>What is the behaviour? Need more of it or less of it?(what is the social significance?)</a:t>
            </a:r>
          </a:p>
          <a:p>
            <a:pPr eaLnBrk="1" hangingPunct="1"/>
            <a:r>
              <a:rPr lang="en-US" b="1" dirty="0" smtClean="0"/>
              <a:t>C</a:t>
            </a:r>
            <a:r>
              <a:rPr lang="en-US" dirty="0" smtClean="0"/>
              <a:t>onsequences</a:t>
            </a:r>
          </a:p>
          <a:p>
            <a:pPr lvl="1" eaLnBrk="1" hangingPunct="1"/>
            <a:r>
              <a:rPr lang="en-US" sz="3200" dirty="0" smtClean="0"/>
              <a:t>What happens after the behaviour? </a:t>
            </a:r>
          </a:p>
          <a:p>
            <a:pPr lvl="1" eaLnBrk="1" hangingPunct="1">
              <a:buNone/>
            </a:pPr>
            <a:endParaRPr lang="en-US" dirty="0" smtClean="0"/>
          </a:p>
        </p:txBody>
      </p:sp>
      <p:pic>
        <p:nvPicPr>
          <p:cNvPr id="24580" name="Picture 3"/>
          <p:cNvPicPr>
            <a:picLocks noChangeAspect="1" noChangeArrowheads="1"/>
          </p:cNvPicPr>
          <p:nvPr/>
        </p:nvPicPr>
        <p:blipFill>
          <a:blip r:embed="rId3" cstate="print"/>
          <a:srcRect/>
          <a:stretch>
            <a:fillRect/>
          </a:stretch>
        </p:blipFill>
        <p:spPr bwMode="auto">
          <a:xfrm>
            <a:off x="8243888" y="5949950"/>
            <a:ext cx="858837" cy="908050"/>
          </a:xfrm>
          <a:prstGeom prst="rect">
            <a:avLst/>
          </a:prstGeom>
          <a:noFill/>
          <a:ln w="9525">
            <a:noFill/>
            <a:round/>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fade">
                                      <p:cBhvr>
                                        <p:cTn id="7" dur="2000"/>
                                        <p:tgtEl>
                                          <p:spTgt spid="2457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579">
                                            <p:txEl>
                                              <p:pRg st="1" end="1"/>
                                            </p:txEl>
                                          </p:spTgt>
                                        </p:tgtEl>
                                        <p:attrNameLst>
                                          <p:attrName>style.visibility</p:attrName>
                                        </p:attrNameLst>
                                      </p:cBhvr>
                                      <p:to>
                                        <p:strVal val="visible"/>
                                      </p:to>
                                    </p:set>
                                    <p:animEffect transition="in" filter="fade">
                                      <p:cBhvr>
                                        <p:cTn id="10" dur="2000"/>
                                        <p:tgtEl>
                                          <p:spTgt spid="2457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animEffect transition="in" filter="fade">
                                      <p:cBhvr>
                                        <p:cTn id="15" dur="2000"/>
                                        <p:tgtEl>
                                          <p:spTgt spid="24579">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4579">
                                            <p:txEl>
                                              <p:pRg st="3" end="3"/>
                                            </p:txEl>
                                          </p:spTgt>
                                        </p:tgtEl>
                                        <p:attrNameLst>
                                          <p:attrName>style.visibility</p:attrName>
                                        </p:attrNameLst>
                                      </p:cBhvr>
                                      <p:to>
                                        <p:strVal val="visible"/>
                                      </p:to>
                                    </p:set>
                                    <p:animEffect transition="in" filter="fade">
                                      <p:cBhvr>
                                        <p:cTn id="18" dur="2000"/>
                                        <p:tgtEl>
                                          <p:spTgt spid="24579">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4579">
                                            <p:txEl>
                                              <p:pRg st="4" end="4"/>
                                            </p:txEl>
                                          </p:spTgt>
                                        </p:tgtEl>
                                        <p:attrNameLst>
                                          <p:attrName>style.visibility</p:attrName>
                                        </p:attrNameLst>
                                      </p:cBhvr>
                                      <p:to>
                                        <p:strVal val="visible"/>
                                      </p:to>
                                    </p:set>
                                    <p:animEffect transition="in" filter="fade">
                                      <p:cBhvr>
                                        <p:cTn id="23" dur="2000"/>
                                        <p:tgtEl>
                                          <p:spTgt spid="24579">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4579">
                                            <p:txEl>
                                              <p:pRg st="5" end="5"/>
                                            </p:txEl>
                                          </p:spTgt>
                                        </p:tgtEl>
                                        <p:attrNameLst>
                                          <p:attrName>style.visibility</p:attrName>
                                        </p:attrNameLst>
                                      </p:cBhvr>
                                      <p:to>
                                        <p:strVal val="visible"/>
                                      </p:to>
                                    </p:set>
                                    <p:animEffect transition="in" filter="fade">
                                      <p:cBhvr>
                                        <p:cTn id="26" dur="2000"/>
                                        <p:tgtEl>
                                          <p:spTgt spid="245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Descriptive Analysis(ABC Chart) </a:t>
            </a:r>
            <a:endParaRPr lang="en-AU" dirty="0"/>
          </a:p>
        </p:txBody>
      </p:sp>
      <p:sp>
        <p:nvSpPr>
          <p:cNvPr id="3" name="Content Placeholder 2"/>
          <p:cNvSpPr>
            <a:spLocks noGrp="1"/>
          </p:cNvSpPr>
          <p:nvPr>
            <p:ph idx="1"/>
          </p:nvPr>
        </p:nvSpPr>
        <p:spPr/>
        <p:txBody>
          <a:bodyPr>
            <a:normAutofit/>
          </a:bodyPr>
          <a:lstStyle/>
          <a:p>
            <a:r>
              <a:rPr lang="en-AU" dirty="0" smtClean="0"/>
              <a:t>The ABC Chart allows an observer to record descriptive information about a student in a systematic and organized way.</a:t>
            </a:r>
          </a:p>
          <a:p>
            <a:r>
              <a:rPr lang="en-AU" dirty="0" smtClean="0"/>
              <a:t> Descriptive information on antecedents, behaviour, and consequences is recorded across several observation periods</a:t>
            </a:r>
          </a:p>
          <a:p>
            <a:r>
              <a:rPr lang="en-AU" dirty="0" smtClean="0"/>
              <a:t>NOT a single test, may require observations in multiple setting, interviews, or review of student records (i.e. Disciplinary referrals)  </a:t>
            </a:r>
          </a:p>
          <a:p>
            <a:pPr>
              <a:buNone/>
            </a:pPr>
            <a:endParaRPr lang="en-AU" dirty="0" smtClean="0"/>
          </a:p>
          <a:p>
            <a:endParaRPr lang="en-AU"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Example</a:t>
            </a:r>
            <a:endParaRPr lang="en-AU" dirty="0"/>
          </a:p>
        </p:txBody>
      </p:sp>
      <p:pic>
        <p:nvPicPr>
          <p:cNvPr id="4" name="Content Placeholder 3"/>
          <p:cNvPicPr>
            <a:picLocks noGrp="1"/>
          </p:cNvPicPr>
          <p:nvPr>
            <p:ph idx="1"/>
          </p:nvPr>
        </p:nvPicPr>
        <p:blipFill>
          <a:blip r:embed="rId3" cstate="print"/>
          <a:srcRect/>
          <a:stretch>
            <a:fillRect/>
          </a:stretch>
        </p:blipFill>
        <p:spPr bwMode="auto">
          <a:xfrm>
            <a:off x="323528" y="1412776"/>
            <a:ext cx="8820472" cy="544522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4400" u="sng" dirty="0">
                <a:solidFill>
                  <a:srgbClr val="000000"/>
                </a:solidFill>
                <a:latin typeface="Calibri" pitchFamily="34" charset="0"/>
              </a:rPr>
              <a:t>Why Use the ABC Model?</a:t>
            </a:r>
          </a:p>
        </p:txBody>
      </p:sp>
      <p:sp>
        <p:nvSpPr>
          <p:cNvPr id="25603"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39725" indent="-339725">
              <a:spcBef>
                <a:spcPts val="700"/>
              </a:spcBef>
              <a:buFontTx/>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3200" dirty="0">
                <a:solidFill>
                  <a:srgbClr val="000000"/>
                </a:solidFill>
                <a:latin typeface="Calibri" pitchFamily="34" charset="0"/>
              </a:rPr>
              <a:t>Used for both positive &amp; challenging </a:t>
            </a:r>
            <a:r>
              <a:rPr lang="en-GB" sz="3200" dirty="0" smtClean="0">
                <a:solidFill>
                  <a:srgbClr val="000000"/>
                </a:solidFill>
                <a:latin typeface="Calibri" pitchFamily="34" charset="0"/>
              </a:rPr>
              <a:t>behaviours (occurrences vs. Non-occurrences)  </a:t>
            </a:r>
            <a:endParaRPr lang="en-GB" sz="3200" dirty="0">
              <a:solidFill>
                <a:srgbClr val="000000"/>
              </a:solidFill>
              <a:latin typeface="Calibri" pitchFamily="34" charset="0"/>
            </a:endParaRPr>
          </a:p>
          <a:p>
            <a:pPr marL="339725" indent="-339725">
              <a:spcBef>
                <a:spcPts val="700"/>
              </a:spcBef>
              <a:buFontTx/>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3200" dirty="0" smtClean="0">
                <a:solidFill>
                  <a:srgbClr val="000000"/>
                </a:solidFill>
                <a:latin typeface="Calibri" pitchFamily="34" charset="0"/>
              </a:rPr>
              <a:t>Will help in developing a hypotheses for </a:t>
            </a:r>
            <a:r>
              <a:rPr lang="en-GB" sz="3200" dirty="0">
                <a:solidFill>
                  <a:srgbClr val="000000"/>
                </a:solidFill>
                <a:latin typeface="Calibri" pitchFamily="34" charset="0"/>
              </a:rPr>
              <a:t>behaviour function and </a:t>
            </a:r>
            <a:r>
              <a:rPr lang="en-GB" sz="3200" dirty="0" smtClean="0">
                <a:solidFill>
                  <a:srgbClr val="000000"/>
                </a:solidFill>
                <a:latin typeface="Calibri" pitchFamily="34" charset="0"/>
              </a:rPr>
              <a:t>context</a:t>
            </a:r>
            <a:endParaRPr lang="en-GB" sz="3200" dirty="0">
              <a:solidFill>
                <a:srgbClr val="000000"/>
              </a:solidFill>
              <a:latin typeface="Calibri" pitchFamily="34" charset="0"/>
            </a:endParaRPr>
          </a:p>
          <a:p>
            <a:pPr marL="339725" indent="-339725">
              <a:spcBef>
                <a:spcPts val="700"/>
              </a:spcBef>
              <a:buFontTx/>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3200" dirty="0" smtClean="0">
                <a:solidFill>
                  <a:srgbClr val="000000"/>
                </a:solidFill>
                <a:latin typeface="Calibri" pitchFamily="34" charset="0"/>
              </a:rPr>
              <a:t>Will guide in deciding if skill deficits are present (i.e. </a:t>
            </a:r>
            <a:r>
              <a:rPr lang="en-GB" sz="3200" dirty="0" smtClean="0">
                <a:solidFill>
                  <a:srgbClr val="000000"/>
                </a:solidFill>
                <a:latin typeface="Calibri" pitchFamily="34" charset="0"/>
              </a:rPr>
              <a:t>Deficits in </a:t>
            </a:r>
            <a:r>
              <a:rPr lang="en-GB" sz="3200" dirty="0" err="1" smtClean="0">
                <a:solidFill>
                  <a:srgbClr val="000000"/>
                </a:solidFill>
                <a:latin typeface="Calibri" pitchFamily="34" charset="0"/>
              </a:rPr>
              <a:t>prerequiste</a:t>
            </a:r>
            <a:r>
              <a:rPr lang="en-GB" sz="3200" dirty="0" smtClean="0">
                <a:solidFill>
                  <a:srgbClr val="000000"/>
                </a:solidFill>
                <a:latin typeface="Calibri" pitchFamily="34" charset="0"/>
              </a:rPr>
              <a:t> </a:t>
            </a:r>
            <a:r>
              <a:rPr lang="en-GB" sz="3200" dirty="0" smtClean="0">
                <a:solidFill>
                  <a:srgbClr val="000000"/>
                </a:solidFill>
                <a:latin typeface="Calibri" pitchFamily="34" charset="0"/>
              </a:rPr>
              <a:t>skills that might be required to complete a math problem)  </a:t>
            </a:r>
          </a:p>
        </p:txBody>
      </p:sp>
      <p:pic>
        <p:nvPicPr>
          <p:cNvPr id="25604" name="Picture 3"/>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cut/>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467544" y="2420888"/>
            <a:ext cx="7773987" cy="2381250"/>
          </a:xfrm>
        </p:spPr>
        <p:txBody>
          <a:bodyPr/>
          <a:lstStyle/>
          <a:p>
            <a:pPr eaLnBrk="1" hangingPunct="1"/>
            <a:r>
              <a:rPr lang="en-US" sz="9600" dirty="0" smtClean="0">
                <a:latin typeface="Copperplate Gothic Bold"/>
              </a:rPr>
              <a:t>A</a:t>
            </a:r>
            <a:r>
              <a:rPr lang="en-US" sz="6600" dirty="0" smtClean="0">
                <a:latin typeface="Copperplate Gothic Bold"/>
              </a:rPr>
              <a:t>-B-C</a:t>
            </a:r>
          </a:p>
        </p:txBody>
      </p:sp>
      <p:sp>
        <p:nvSpPr>
          <p:cNvPr id="26627" name="Rectangle 3"/>
          <p:cNvSpPr>
            <a:spLocks noGrp="1" noChangeArrowheads="1"/>
          </p:cNvSpPr>
          <p:nvPr>
            <p:ph type="subTitle" idx="1"/>
          </p:nvPr>
        </p:nvSpPr>
        <p:spPr>
          <a:xfrm>
            <a:off x="395536" y="1340768"/>
            <a:ext cx="6858000" cy="1044575"/>
          </a:xfrm>
        </p:spPr>
        <p:txBody>
          <a:bodyPr/>
          <a:lstStyle/>
          <a:p>
            <a:pPr eaLnBrk="1" hangingPunct="1">
              <a:lnSpc>
                <a:spcPct val="90000"/>
              </a:lnSpc>
            </a:pPr>
            <a:r>
              <a:rPr lang="en-US" dirty="0" smtClean="0">
                <a:solidFill>
                  <a:schemeClr val="tx1"/>
                </a:solidFill>
                <a:latin typeface="Arial Black" pitchFamily="34" charset="0"/>
              </a:rPr>
              <a:t>Antecedents: Making it Happen</a:t>
            </a:r>
          </a:p>
        </p:txBody>
      </p:sp>
      <p:pic>
        <p:nvPicPr>
          <p:cNvPr id="26628" name="Picture 3"/>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
          <p:cNvSpPr txBox="1">
            <a:spLocks noChangeArrowheads="1"/>
          </p:cNvSpPr>
          <p:nvPr/>
        </p:nvSpPr>
        <p:spPr bwMode="auto">
          <a:xfrm>
            <a:off x="457200" y="274638"/>
            <a:ext cx="8228013" cy="1141412"/>
          </a:xfrm>
          <a:prstGeom prst="rect">
            <a:avLst/>
          </a:prstGeom>
          <a:noFill/>
          <a:ln w="9525">
            <a:noFill/>
            <a:round/>
            <a:headEnd/>
            <a:tailEnd/>
          </a:ln>
        </p:spPr>
        <p:txBody>
          <a:bodyPr lIns="90000" tIns="46800" rIns="90000" bIns="46800" anchor="ctr"/>
          <a:lstStyle/>
          <a:p>
            <a:pPr algn="ct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4400">
                <a:solidFill>
                  <a:srgbClr val="000000"/>
                </a:solidFill>
                <a:latin typeface="Calibri" pitchFamily="34" charset="0"/>
              </a:rPr>
              <a:t>What is Woodbury?</a:t>
            </a:r>
          </a:p>
        </p:txBody>
      </p:sp>
      <p:sp>
        <p:nvSpPr>
          <p:cNvPr id="7171" name="Text Box 2"/>
          <p:cNvSpPr txBox="1">
            <a:spLocks noChangeArrowheads="1"/>
          </p:cNvSpPr>
          <p:nvPr/>
        </p:nvSpPr>
        <p:spPr bwMode="auto">
          <a:xfrm>
            <a:off x="457200" y="1600200"/>
            <a:ext cx="8228013" cy="4524375"/>
          </a:xfrm>
          <a:prstGeom prst="rect">
            <a:avLst/>
          </a:prstGeom>
          <a:noFill/>
          <a:ln w="9525">
            <a:noFill/>
            <a:round/>
            <a:headEnd/>
            <a:tailEnd/>
          </a:ln>
        </p:spPr>
        <p:txBody>
          <a:bodyPr lIns="90000" tIns="46800" rIns="90000" bIns="46800"/>
          <a:lstStyle/>
          <a:p>
            <a:pPr marL="339725" indent="-339725" eaLnBrk="0" hangingPunct="0">
              <a:spcBef>
                <a:spcPts val="800"/>
              </a:spcBef>
              <a:buFont typeface="Arial" pitchFamily="34"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a:solidFill>
                  <a:srgbClr val="000000"/>
                </a:solidFill>
                <a:latin typeface="Calibri" pitchFamily="34" charset="0"/>
              </a:rPr>
              <a:t>The first </a:t>
            </a:r>
            <a:r>
              <a:rPr lang="en-GB" sz="2800" dirty="0" smtClean="0">
                <a:solidFill>
                  <a:srgbClr val="000000"/>
                </a:solidFill>
                <a:latin typeface="Calibri" pitchFamily="34" charset="0"/>
              </a:rPr>
              <a:t>and only school </a:t>
            </a:r>
            <a:r>
              <a:rPr lang="en-GB" sz="2800" dirty="0">
                <a:solidFill>
                  <a:srgbClr val="000000"/>
                </a:solidFill>
                <a:latin typeface="Calibri" pitchFamily="34" charset="0"/>
              </a:rPr>
              <a:t>in </a:t>
            </a:r>
            <a:r>
              <a:rPr lang="en-GB" sz="2800" dirty="0" smtClean="0">
                <a:solidFill>
                  <a:srgbClr val="000000"/>
                </a:solidFill>
                <a:latin typeface="Calibri" pitchFamily="34" charset="0"/>
              </a:rPr>
              <a:t>Australia to utilise teaching methods based on the  principles of  Applied Behaviour Analysis (ABA)  </a:t>
            </a:r>
            <a:endParaRPr lang="en-GB" sz="2800" dirty="0">
              <a:solidFill>
                <a:srgbClr val="000000"/>
              </a:solidFill>
              <a:latin typeface="Calibri" pitchFamily="34" charset="0"/>
            </a:endParaRPr>
          </a:p>
          <a:p>
            <a:pPr marL="339725" indent="-339725" eaLnBrk="0" hangingPunct="0">
              <a:spcBef>
                <a:spcPts val="800"/>
              </a:spcBef>
              <a:buFont typeface="Arial" pitchFamily="34"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a:solidFill>
                  <a:srgbClr val="000000"/>
                </a:solidFill>
                <a:latin typeface="Calibri" pitchFamily="34" charset="0"/>
              </a:rPr>
              <a:t>Opened it’s doors in 2006 with 21 </a:t>
            </a:r>
            <a:r>
              <a:rPr lang="en-GB" sz="2800" dirty="0" smtClean="0">
                <a:solidFill>
                  <a:srgbClr val="000000"/>
                </a:solidFill>
                <a:latin typeface="Calibri" pitchFamily="34" charset="0"/>
              </a:rPr>
              <a:t>students all with a diagnosis of Autism Spectrum Disorder</a:t>
            </a:r>
          </a:p>
          <a:p>
            <a:pPr marL="339725" indent="-339725" eaLnBrk="0" hangingPunct="0">
              <a:spcBef>
                <a:spcPts val="800"/>
              </a:spcBef>
              <a:buFont typeface="Arial" pitchFamily="34"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solidFill>
                  <a:srgbClr val="000000"/>
                </a:solidFill>
                <a:latin typeface="Calibri" pitchFamily="34" charset="0"/>
              </a:rPr>
              <a:t>Currently operating as a primary school (K-6) </a:t>
            </a:r>
          </a:p>
          <a:p>
            <a:pPr marL="339725" indent="-339725" eaLnBrk="0" hangingPunct="0">
              <a:spcBef>
                <a:spcPts val="800"/>
              </a:spcBef>
              <a:buFont typeface="Arial" pitchFamily="34"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solidFill>
                  <a:srgbClr val="000000"/>
                </a:solidFill>
                <a:latin typeface="Calibri" pitchFamily="34" charset="0"/>
              </a:rPr>
              <a:t> The </a:t>
            </a:r>
            <a:r>
              <a:rPr lang="en-GB" sz="2800" dirty="0">
                <a:solidFill>
                  <a:srgbClr val="000000"/>
                </a:solidFill>
                <a:latin typeface="Calibri" pitchFamily="34" charset="0"/>
              </a:rPr>
              <a:t>model </a:t>
            </a:r>
            <a:r>
              <a:rPr lang="en-GB" sz="2800" dirty="0" smtClean="0">
                <a:solidFill>
                  <a:srgbClr val="000000"/>
                </a:solidFill>
                <a:latin typeface="Calibri" pitchFamily="34" charset="0"/>
              </a:rPr>
              <a:t>has since </a:t>
            </a:r>
            <a:r>
              <a:rPr lang="en-GB" sz="2800" dirty="0">
                <a:solidFill>
                  <a:srgbClr val="000000"/>
                </a:solidFill>
                <a:latin typeface="Calibri" pitchFamily="34" charset="0"/>
              </a:rPr>
              <a:t>moved from highly intensive </a:t>
            </a:r>
            <a:r>
              <a:rPr lang="en-GB" sz="2800" dirty="0" smtClean="0">
                <a:solidFill>
                  <a:srgbClr val="000000"/>
                </a:solidFill>
                <a:latin typeface="Calibri" pitchFamily="34" charset="0"/>
              </a:rPr>
              <a:t> ratio (1:1)  </a:t>
            </a:r>
            <a:r>
              <a:rPr lang="en-GB" sz="2800" dirty="0">
                <a:solidFill>
                  <a:srgbClr val="000000"/>
                </a:solidFill>
                <a:latin typeface="Calibri" pitchFamily="34" charset="0"/>
              </a:rPr>
              <a:t>to increased time in groups (graduated model</a:t>
            </a:r>
            <a:r>
              <a:rPr lang="en-GB" sz="2800" dirty="0" smtClean="0">
                <a:solidFill>
                  <a:srgbClr val="000000"/>
                </a:solidFill>
                <a:latin typeface="Calibri" pitchFamily="34" charset="0"/>
              </a:rPr>
              <a:t>)</a:t>
            </a:r>
          </a:p>
          <a:p>
            <a:pPr marL="339725" indent="-339725" algn="ctr" eaLnBrk="0" hangingPunct="0">
              <a:spcBef>
                <a:spcPts val="8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b="1" dirty="0" smtClean="0">
                <a:solidFill>
                  <a:srgbClr val="000000"/>
                </a:solidFill>
                <a:latin typeface="Calibri" pitchFamily="34" charset="0"/>
              </a:rPr>
              <a:t>Our aim is to integrate young students with Autism into a typical learning environment </a:t>
            </a:r>
          </a:p>
          <a:p>
            <a:pPr marL="339725" indent="-339725" eaLnBrk="0" hangingPunct="0">
              <a:spcBef>
                <a:spcPts val="800"/>
              </a:spcBef>
              <a:buFont typeface="Arial" pitchFamily="34"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3200" dirty="0">
              <a:solidFill>
                <a:srgbClr val="000000"/>
              </a:solidFill>
              <a:latin typeface="Calibri" pitchFamily="34" charset="0"/>
            </a:endParaRPr>
          </a:p>
        </p:txBody>
      </p:sp>
      <p:pic>
        <p:nvPicPr>
          <p:cNvPr id="7172" name="Picture 3"/>
          <p:cNvPicPr>
            <a:picLocks noChangeAspect="1" noChangeArrowheads="1"/>
          </p:cNvPicPr>
          <p:nvPr/>
        </p:nvPicPr>
        <p:blipFill>
          <a:blip r:embed="rId3" cstate="print"/>
          <a:srcRect/>
          <a:stretch>
            <a:fillRect/>
          </a:stretch>
        </p:blipFill>
        <p:spPr bwMode="auto">
          <a:xfrm>
            <a:off x="7596337" y="0"/>
            <a:ext cx="1547664" cy="1636348"/>
          </a:xfrm>
          <a:prstGeom prst="rect">
            <a:avLst/>
          </a:prstGeom>
          <a:noFill/>
          <a:ln w="9525">
            <a:noFill/>
            <a:round/>
            <a:headEnd/>
            <a:tailEnd/>
          </a:ln>
        </p:spPr>
      </p:pic>
      <p:pic>
        <p:nvPicPr>
          <p:cNvPr id="5" name="Picture 3"/>
          <p:cNvPicPr>
            <a:picLocks noChangeAspect="1" noChangeArrowheads="1"/>
          </p:cNvPicPr>
          <p:nvPr/>
        </p:nvPicPr>
        <p:blipFill>
          <a:blip r:embed="rId3" cstate="print"/>
          <a:srcRect/>
          <a:stretch>
            <a:fillRect/>
          </a:stretch>
        </p:blipFill>
        <p:spPr bwMode="auto">
          <a:xfrm>
            <a:off x="0" y="0"/>
            <a:ext cx="1547664" cy="1636348"/>
          </a:xfrm>
          <a:prstGeom prst="rect">
            <a:avLst/>
          </a:prstGeom>
          <a:noFill/>
          <a:ln w="9525">
            <a:noFill/>
            <a:round/>
            <a:headEnd/>
            <a:tailEnd/>
          </a:ln>
        </p:spPr>
      </p:pic>
    </p:spTree>
  </p:cSld>
  <p:clrMapOvr>
    <a:masterClrMapping/>
  </p:clrMapOvr>
  <p:transition>
    <p:cut/>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dirty="0" smtClean="0"/>
              <a:t>Antecedents</a:t>
            </a:r>
          </a:p>
        </p:txBody>
      </p:sp>
      <p:sp>
        <p:nvSpPr>
          <p:cNvPr id="27651" name="Rectangle 3"/>
          <p:cNvSpPr>
            <a:spLocks noGrp="1" noChangeArrowheads="1"/>
          </p:cNvSpPr>
          <p:nvPr>
            <p:ph idx="1"/>
          </p:nvPr>
        </p:nvSpPr>
        <p:spPr/>
        <p:txBody>
          <a:bodyPr/>
          <a:lstStyle/>
          <a:p>
            <a:pPr eaLnBrk="1" hangingPunct="1"/>
            <a:r>
              <a:rPr lang="en-US" dirty="0" smtClean="0"/>
              <a:t>The cue that tells you to engage in the behaviour.  The trigger.</a:t>
            </a:r>
          </a:p>
          <a:p>
            <a:pPr lvl="1" eaLnBrk="1" hangingPunct="1"/>
            <a:r>
              <a:rPr lang="en-US" dirty="0" smtClean="0"/>
              <a:t>Setting Events – Long Term (more distant from the behaviour)</a:t>
            </a:r>
          </a:p>
          <a:p>
            <a:pPr lvl="1" eaLnBrk="1" hangingPunct="1"/>
            <a:r>
              <a:rPr lang="en-US" dirty="0" smtClean="0"/>
              <a:t>Stimulus Event – Immediate before the behaviour occurs</a:t>
            </a:r>
          </a:p>
          <a:p>
            <a:pPr lvl="1" eaLnBrk="1" hangingPunct="1">
              <a:buFont typeface="Wingdings" pitchFamily="2" charset="2"/>
              <a:buNone/>
            </a:pPr>
            <a:endParaRPr lang="en-US" dirty="0" smtClean="0"/>
          </a:p>
          <a:p>
            <a:pPr eaLnBrk="1" hangingPunct="1">
              <a:buFont typeface="Wingdings" pitchFamily="2" charset="2"/>
              <a:buNone/>
            </a:pPr>
            <a:r>
              <a:rPr lang="en-US" dirty="0" smtClean="0"/>
              <a:t> </a:t>
            </a:r>
          </a:p>
          <a:p>
            <a:pPr eaLnBrk="1" hangingPunct="1">
              <a:buFont typeface="Wingdings" pitchFamily="2" charset="2"/>
              <a:buNone/>
            </a:pPr>
            <a:endParaRPr lang="en-US" dirty="0" smtClean="0"/>
          </a:p>
        </p:txBody>
      </p:sp>
      <p:pic>
        <p:nvPicPr>
          <p:cNvPr id="27653" name="Picture 3"/>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dirty="0" smtClean="0"/>
              <a:t>Assessing Antecedents</a:t>
            </a:r>
          </a:p>
        </p:txBody>
      </p:sp>
      <p:sp>
        <p:nvSpPr>
          <p:cNvPr id="28675" name="Rectangle 3"/>
          <p:cNvSpPr>
            <a:spLocks noGrp="1" noChangeArrowheads="1"/>
          </p:cNvSpPr>
          <p:nvPr>
            <p:ph idx="1"/>
          </p:nvPr>
        </p:nvSpPr>
        <p:spPr>
          <a:xfrm>
            <a:off x="1143000" y="1600200"/>
            <a:ext cx="7467600" cy="4525963"/>
          </a:xfrm>
        </p:spPr>
        <p:txBody>
          <a:bodyPr/>
          <a:lstStyle/>
          <a:p>
            <a:pPr eaLnBrk="1" hangingPunct="1">
              <a:lnSpc>
                <a:spcPct val="90000"/>
              </a:lnSpc>
            </a:pPr>
            <a:r>
              <a:rPr lang="en-US" dirty="0" smtClean="0"/>
              <a:t>Setting Events</a:t>
            </a:r>
          </a:p>
          <a:p>
            <a:pPr lvl="1" eaLnBrk="1" hangingPunct="1">
              <a:lnSpc>
                <a:spcPct val="90000"/>
              </a:lnSpc>
            </a:pPr>
            <a:r>
              <a:rPr lang="en-US" sz="3200" dirty="0" smtClean="0"/>
              <a:t>Health</a:t>
            </a:r>
          </a:p>
          <a:p>
            <a:pPr lvl="1" eaLnBrk="1" hangingPunct="1">
              <a:lnSpc>
                <a:spcPct val="90000"/>
              </a:lnSpc>
            </a:pPr>
            <a:r>
              <a:rPr lang="en-US" sz="3200" dirty="0" smtClean="0"/>
              <a:t>Classroom Environment</a:t>
            </a:r>
          </a:p>
          <a:p>
            <a:pPr lvl="1" eaLnBrk="1" hangingPunct="1">
              <a:lnSpc>
                <a:spcPct val="90000"/>
              </a:lnSpc>
            </a:pPr>
            <a:r>
              <a:rPr lang="en-US" sz="3200" dirty="0" smtClean="0"/>
              <a:t>Past History/Occurrences</a:t>
            </a:r>
          </a:p>
          <a:p>
            <a:pPr lvl="1" eaLnBrk="1" hangingPunct="1">
              <a:lnSpc>
                <a:spcPct val="90000"/>
              </a:lnSpc>
            </a:pPr>
            <a:endParaRPr lang="en-US" sz="3200" dirty="0" smtClean="0"/>
          </a:p>
        </p:txBody>
      </p:sp>
      <p:pic>
        <p:nvPicPr>
          <p:cNvPr id="28678" name="Picture 3"/>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dirty="0" smtClean="0"/>
              <a:t>Assessing Antecedents</a:t>
            </a:r>
          </a:p>
        </p:txBody>
      </p:sp>
      <p:sp>
        <p:nvSpPr>
          <p:cNvPr id="29699" name="Rectangle 3"/>
          <p:cNvSpPr>
            <a:spLocks noGrp="1" noChangeArrowheads="1"/>
          </p:cNvSpPr>
          <p:nvPr>
            <p:ph idx="1"/>
          </p:nvPr>
        </p:nvSpPr>
        <p:spPr/>
        <p:txBody>
          <a:bodyPr/>
          <a:lstStyle/>
          <a:p>
            <a:pPr eaLnBrk="1" hangingPunct="1">
              <a:lnSpc>
                <a:spcPct val="80000"/>
              </a:lnSpc>
            </a:pPr>
            <a:r>
              <a:rPr lang="en-US" sz="3000" dirty="0" smtClean="0"/>
              <a:t>Stimulus Events</a:t>
            </a:r>
          </a:p>
          <a:p>
            <a:pPr lvl="1" eaLnBrk="1" hangingPunct="1">
              <a:lnSpc>
                <a:spcPct val="80000"/>
              </a:lnSpc>
            </a:pPr>
            <a:r>
              <a:rPr lang="en-US" sz="3000" dirty="0" smtClean="0"/>
              <a:t>Anxiety issues </a:t>
            </a:r>
          </a:p>
          <a:p>
            <a:pPr lvl="2" eaLnBrk="1" hangingPunct="1">
              <a:lnSpc>
                <a:spcPct val="80000"/>
              </a:lnSpc>
            </a:pPr>
            <a:r>
              <a:rPr lang="en-US" sz="3000" dirty="0" smtClean="0"/>
              <a:t>Are they unable to cope with the expectations?</a:t>
            </a:r>
          </a:p>
          <a:p>
            <a:pPr lvl="1" eaLnBrk="1" hangingPunct="1">
              <a:lnSpc>
                <a:spcPct val="80000"/>
              </a:lnSpc>
            </a:pPr>
            <a:r>
              <a:rPr lang="en-US" sz="3000" dirty="0" smtClean="0"/>
              <a:t>Skill deficit</a:t>
            </a:r>
          </a:p>
          <a:p>
            <a:pPr lvl="2" eaLnBrk="1" hangingPunct="1">
              <a:lnSpc>
                <a:spcPct val="80000"/>
              </a:lnSpc>
            </a:pPr>
            <a:r>
              <a:rPr lang="en-US" sz="3000" dirty="0" smtClean="0"/>
              <a:t>Delayed in literacy or math skills?</a:t>
            </a:r>
          </a:p>
          <a:p>
            <a:pPr lvl="1" eaLnBrk="1" hangingPunct="1">
              <a:lnSpc>
                <a:spcPct val="80000"/>
              </a:lnSpc>
            </a:pPr>
            <a:r>
              <a:rPr lang="en-US" sz="3000" dirty="0" smtClean="0"/>
              <a:t>Particular task or context</a:t>
            </a:r>
          </a:p>
          <a:p>
            <a:pPr lvl="2">
              <a:lnSpc>
                <a:spcPct val="80000"/>
              </a:lnSpc>
            </a:pPr>
            <a:endParaRPr lang="en-US" sz="2600" dirty="0" smtClean="0"/>
          </a:p>
          <a:p>
            <a:pPr lvl="2" eaLnBrk="1" hangingPunct="1">
              <a:lnSpc>
                <a:spcPct val="80000"/>
              </a:lnSpc>
            </a:pPr>
            <a:endParaRPr lang="en-US" sz="3000" dirty="0" smtClean="0"/>
          </a:p>
          <a:p>
            <a:pPr lvl="1" eaLnBrk="1" hangingPunct="1">
              <a:lnSpc>
                <a:spcPct val="80000"/>
              </a:lnSpc>
            </a:pPr>
            <a:endParaRPr lang="en-US" sz="2600" dirty="0" smtClean="0"/>
          </a:p>
        </p:txBody>
      </p:sp>
      <p:pic>
        <p:nvPicPr>
          <p:cNvPr id="29700" name="Picture 3"/>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dirty="0" smtClean="0"/>
              <a:t>Using Antecedents Wisely</a:t>
            </a:r>
          </a:p>
        </p:txBody>
      </p:sp>
      <p:sp>
        <p:nvSpPr>
          <p:cNvPr id="30723" name="Rectangle 3"/>
          <p:cNvSpPr>
            <a:spLocks noGrp="1" noChangeArrowheads="1"/>
          </p:cNvSpPr>
          <p:nvPr>
            <p:ph idx="1"/>
          </p:nvPr>
        </p:nvSpPr>
        <p:spPr/>
        <p:txBody>
          <a:bodyPr/>
          <a:lstStyle/>
          <a:p>
            <a:pPr eaLnBrk="1" hangingPunct="1"/>
            <a:r>
              <a:rPr lang="en-US" dirty="0" smtClean="0"/>
              <a:t>Antecedents can trigger positive behaviours</a:t>
            </a:r>
          </a:p>
          <a:p>
            <a:pPr eaLnBrk="1" hangingPunct="1"/>
            <a:r>
              <a:rPr lang="en-US" dirty="0" smtClean="0"/>
              <a:t>Positive and negative behaviours cannot occur at the same time</a:t>
            </a:r>
          </a:p>
          <a:p>
            <a:pPr eaLnBrk="1" hangingPunct="1"/>
            <a:r>
              <a:rPr lang="en-US" dirty="0" smtClean="0"/>
              <a:t>So if we use antecedents to trigger positive behaviours, we will see fewer negative behaviours.</a:t>
            </a:r>
          </a:p>
          <a:p>
            <a:pPr eaLnBrk="1" hangingPunct="1"/>
            <a:endParaRPr lang="en-US" dirty="0" smtClean="0"/>
          </a:p>
          <a:p>
            <a:pPr eaLnBrk="1" hangingPunct="1"/>
            <a:endParaRPr lang="en-US" dirty="0" smtClean="0"/>
          </a:p>
        </p:txBody>
      </p:sp>
      <p:pic>
        <p:nvPicPr>
          <p:cNvPr id="30724" name="Picture 3"/>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683568" y="2636912"/>
            <a:ext cx="7772400" cy="2381250"/>
          </a:xfrm>
        </p:spPr>
        <p:txBody>
          <a:bodyPr/>
          <a:lstStyle/>
          <a:p>
            <a:pPr eaLnBrk="1" hangingPunct="1"/>
            <a:r>
              <a:rPr lang="en-US" sz="6600" dirty="0" smtClean="0">
                <a:latin typeface="Copperplate Gothic Bold"/>
              </a:rPr>
              <a:t>A-</a:t>
            </a:r>
            <a:r>
              <a:rPr lang="en-US" sz="9600" dirty="0" smtClean="0">
                <a:latin typeface="Copperplate Gothic Bold"/>
              </a:rPr>
              <a:t>B</a:t>
            </a:r>
            <a:r>
              <a:rPr lang="en-US" sz="6600" dirty="0" smtClean="0">
                <a:latin typeface="Copperplate Gothic Bold"/>
              </a:rPr>
              <a:t>-C</a:t>
            </a:r>
          </a:p>
        </p:txBody>
      </p:sp>
      <p:sp>
        <p:nvSpPr>
          <p:cNvPr id="33795" name="Rectangle 3"/>
          <p:cNvSpPr>
            <a:spLocks noGrp="1" noChangeArrowheads="1"/>
          </p:cNvSpPr>
          <p:nvPr>
            <p:ph type="subTitle" idx="1"/>
          </p:nvPr>
        </p:nvSpPr>
        <p:spPr>
          <a:xfrm>
            <a:off x="611560" y="1484784"/>
            <a:ext cx="6858000" cy="1044575"/>
          </a:xfrm>
        </p:spPr>
        <p:txBody>
          <a:bodyPr/>
          <a:lstStyle/>
          <a:p>
            <a:pPr eaLnBrk="1" hangingPunct="1">
              <a:lnSpc>
                <a:spcPct val="90000"/>
              </a:lnSpc>
            </a:pPr>
            <a:r>
              <a:rPr lang="en-US" dirty="0" smtClean="0">
                <a:solidFill>
                  <a:schemeClr val="tx1"/>
                </a:solidFill>
                <a:latin typeface="Arial Black" pitchFamily="34" charset="0"/>
              </a:rPr>
              <a:t>Behaviours: The Good, The Bad and The Odd</a:t>
            </a:r>
          </a:p>
        </p:txBody>
      </p:sp>
      <p:pic>
        <p:nvPicPr>
          <p:cNvPr id="33796" name="Picture 3"/>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dirty="0" smtClean="0"/>
              <a:t>What is Behaviour?</a:t>
            </a:r>
          </a:p>
        </p:txBody>
      </p:sp>
      <p:sp>
        <p:nvSpPr>
          <p:cNvPr id="34819" name="Rectangle 3"/>
          <p:cNvSpPr>
            <a:spLocks noGrp="1" noChangeArrowheads="1"/>
          </p:cNvSpPr>
          <p:nvPr>
            <p:ph idx="1"/>
          </p:nvPr>
        </p:nvSpPr>
        <p:spPr/>
        <p:txBody>
          <a:bodyPr>
            <a:normAutofit lnSpcReduction="10000"/>
          </a:bodyPr>
          <a:lstStyle/>
          <a:p>
            <a:pPr eaLnBrk="1" hangingPunct="1">
              <a:buNone/>
            </a:pPr>
            <a:r>
              <a:rPr lang="en-US" dirty="0" smtClean="0"/>
              <a:t>Brainstorm a list of behaviours</a:t>
            </a:r>
          </a:p>
          <a:p>
            <a:pPr lvl="1"/>
            <a:r>
              <a:rPr lang="en-US" dirty="0" smtClean="0"/>
              <a:t>Every behaviour is a message and is used to communicate a need </a:t>
            </a:r>
          </a:p>
          <a:p>
            <a:pPr lvl="1">
              <a:buFont typeface="Wingdings" pitchFamily="2" charset="2"/>
              <a:buChar char="§"/>
            </a:pPr>
            <a:r>
              <a:rPr lang="en-US" dirty="0" smtClean="0"/>
              <a:t>Define the behaviour</a:t>
            </a:r>
          </a:p>
          <a:p>
            <a:pPr lvl="1">
              <a:buNone/>
            </a:pPr>
            <a:r>
              <a:rPr lang="en-US" dirty="0" smtClean="0"/>
              <a:t>	-Being disrespectful is NOT a behaviour </a:t>
            </a:r>
          </a:p>
          <a:p>
            <a:pPr lvl="1">
              <a:buNone/>
            </a:pPr>
            <a:r>
              <a:rPr lang="en-US" dirty="0" smtClean="0"/>
              <a:t>	-Using swear words, spitting, and drawing on the desk are all behaviours </a:t>
            </a:r>
          </a:p>
          <a:p>
            <a:pPr lvl="1" eaLnBrk="1" hangingPunct="1"/>
            <a:r>
              <a:rPr lang="en-US" dirty="0" smtClean="0"/>
              <a:t>A behaviour is something that can be observed rather than those internal or implied feelings(i.e. “</a:t>
            </a:r>
            <a:r>
              <a:rPr lang="en-US" i="1" dirty="0" smtClean="0"/>
              <a:t>he must hate school</a:t>
            </a:r>
            <a:r>
              <a:rPr lang="en-US" dirty="0" smtClean="0"/>
              <a:t>”)</a:t>
            </a:r>
          </a:p>
        </p:txBody>
      </p:sp>
      <p:pic>
        <p:nvPicPr>
          <p:cNvPr id="34823" name="Picture 7"/>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Good or Bad?</a:t>
            </a:r>
            <a:endParaRPr lang="en-AU" dirty="0"/>
          </a:p>
        </p:txBody>
      </p:sp>
      <p:sp>
        <p:nvSpPr>
          <p:cNvPr id="3" name="Content Placeholder 2"/>
          <p:cNvSpPr>
            <a:spLocks noGrp="1"/>
          </p:cNvSpPr>
          <p:nvPr>
            <p:ph idx="1"/>
          </p:nvPr>
        </p:nvSpPr>
        <p:spPr/>
        <p:txBody>
          <a:bodyPr/>
          <a:lstStyle/>
          <a:p>
            <a:r>
              <a:rPr lang="en-AU" dirty="0" smtClean="0"/>
              <a:t>Is talking good?</a:t>
            </a:r>
          </a:p>
          <a:p>
            <a:pPr>
              <a:buNone/>
            </a:pPr>
            <a:endParaRPr lang="en-AU" dirty="0" smtClean="0"/>
          </a:p>
          <a:p>
            <a:pPr lvl="1"/>
            <a:r>
              <a:rPr lang="en-AU" dirty="0" smtClean="0"/>
              <a:t>Is talking out of turn good?</a:t>
            </a:r>
          </a:p>
          <a:p>
            <a:pPr lvl="1"/>
            <a:r>
              <a:rPr lang="en-AU" dirty="0" smtClean="0"/>
              <a:t>Is talking too much .....</a:t>
            </a:r>
          </a:p>
          <a:p>
            <a:pPr lvl="1"/>
            <a:r>
              <a:rPr lang="en-AU" dirty="0" smtClean="0"/>
              <a:t>Talking too soft</a:t>
            </a:r>
          </a:p>
          <a:p>
            <a:pPr lvl="1">
              <a:buNone/>
            </a:pPr>
            <a:endParaRPr lang="en-AU" dirty="0" smtClean="0"/>
          </a:p>
          <a:p>
            <a:pPr lvl="1">
              <a:buNone/>
            </a:pPr>
            <a:r>
              <a:rPr lang="en-AU" dirty="0" smtClean="0"/>
              <a:t>Not always the behaviour that is perceived as bad it’s the behaviour in the wrong context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59632" y="1556792"/>
            <a:ext cx="6477000" cy="1828800"/>
          </a:xfrm>
        </p:spPr>
        <p:txBody>
          <a:bodyPr/>
          <a:lstStyle/>
          <a:p>
            <a:r>
              <a:rPr lang="en-AU" dirty="0" smtClean="0"/>
              <a:t>Determine Why?</a:t>
            </a:r>
            <a:endParaRPr lang="en-AU" dirty="0"/>
          </a:p>
        </p:txBody>
      </p:sp>
      <p:sp>
        <p:nvSpPr>
          <p:cNvPr id="5" name="Subtitle 4"/>
          <p:cNvSpPr>
            <a:spLocks noGrp="1"/>
          </p:cNvSpPr>
          <p:nvPr>
            <p:ph type="subTitle" idx="1"/>
          </p:nvPr>
        </p:nvSpPr>
        <p:spPr/>
        <p:txBody>
          <a:bodyPr/>
          <a:lstStyle/>
          <a:p>
            <a:endParaRPr lang="en-AU"/>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a:xfrm>
            <a:off x="827584" y="2492896"/>
            <a:ext cx="7772400" cy="2381250"/>
          </a:xfrm>
        </p:spPr>
        <p:txBody>
          <a:bodyPr/>
          <a:lstStyle/>
          <a:p>
            <a:pPr eaLnBrk="1" hangingPunct="1"/>
            <a:r>
              <a:rPr lang="en-US" sz="6600" dirty="0" smtClean="0">
                <a:latin typeface="Copperplate Gothic Bold"/>
              </a:rPr>
              <a:t>A-B-</a:t>
            </a:r>
            <a:r>
              <a:rPr lang="en-US" sz="10500" dirty="0" smtClean="0">
                <a:latin typeface="Copperplate Gothic Bold"/>
              </a:rPr>
              <a:t>C</a:t>
            </a:r>
          </a:p>
        </p:txBody>
      </p:sp>
      <p:sp>
        <p:nvSpPr>
          <p:cNvPr id="38915" name="Rectangle 3"/>
          <p:cNvSpPr>
            <a:spLocks noGrp="1" noChangeArrowheads="1"/>
          </p:cNvSpPr>
          <p:nvPr>
            <p:ph type="subTitle" idx="1"/>
          </p:nvPr>
        </p:nvSpPr>
        <p:spPr>
          <a:xfrm>
            <a:off x="899592" y="1484784"/>
            <a:ext cx="6858000" cy="1044575"/>
          </a:xfrm>
        </p:spPr>
        <p:txBody>
          <a:bodyPr/>
          <a:lstStyle/>
          <a:p>
            <a:pPr eaLnBrk="1" hangingPunct="1">
              <a:lnSpc>
                <a:spcPct val="90000"/>
              </a:lnSpc>
            </a:pPr>
            <a:r>
              <a:rPr lang="en-US" dirty="0" smtClean="0">
                <a:solidFill>
                  <a:schemeClr val="tx1"/>
                </a:solidFill>
                <a:latin typeface="Arial Black" pitchFamily="34" charset="0"/>
              </a:rPr>
              <a:t>Consequences: The Ups and The Downs</a:t>
            </a:r>
          </a:p>
        </p:txBody>
      </p:sp>
      <p:pic>
        <p:nvPicPr>
          <p:cNvPr id="38916" name="Picture 2"/>
          <p:cNvPicPr>
            <a:picLocks noChangeAspect="1" noChangeArrowheads="1"/>
          </p:cNvPicPr>
          <p:nvPr/>
        </p:nvPicPr>
        <p:blipFill>
          <a:blip r:embed="rId3" cstate="print"/>
          <a:srcRect/>
          <a:stretch>
            <a:fillRect/>
          </a:stretch>
        </p:blipFill>
        <p:spPr bwMode="auto">
          <a:xfrm>
            <a:off x="8101013" y="5732463"/>
            <a:ext cx="858837" cy="908050"/>
          </a:xfrm>
          <a:prstGeom prst="rect">
            <a:avLst/>
          </a:prstGeom>
          <a:noFill/>
          <a:ln w="9525">
            <a:noFill/>
            <a:round/>
            <a:headEnd/>
            <a:tailEnd/>
          </a:ln>
        </p:spPr>
      </p:pic>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t>Consequences</a:t>
            </a:r>
          </a:p>
        </p:txBody>
      </p:sp>
      <p:sp>
        <p:nvSpPr>
          <p:cNvPr id="134147" name="Rectangle 3"/>
          <p:cNvSpPr>
            <a:spLocks noGrp="1" noChangeArrowheads="1"/>
          </p:cNvSpPr>
          <p:nvPr>
            <p:ph idx="1"/>
          </p:nvPr>
        </p:nvSpPr>
        <p:spPr/>
        <p:txBody>
          <a:bodyPr/>
          <a:lstStyle/>
          <a:p>
            <a:pPr eaLnBrk="1" hangingPunct="1"/>
            <a:r>
              <a:rPr lang="en-US" smtClean="0"/>
              <a:t>They happen after the fact</a:t>
            </a:r>
          </a:p>
          <a:p>
            <a:pPr eaLnBrk="1" hangingPunct="1"/>
            <a:r>
              <a:rPr lang="en-US" smtClean="0"/>
              <a:t>They don’t change what already happened</a:t>
            </a:r>
          </a:p>
          <a:p>
            <a:pPr eaLnBrk="1" hangingPunct="1"/>
            <a:r>
              <a:rPr lang="en-US" smtClean="0"/>
              <a:t>They may change future occurrences</a:t>
            </a:r>
          </a:p>
          <a:p>
            <a:pPr lvl="1" eaLnBrk="1" hangingPunct="1"/>
            <a:r>
              <a:rPr lang="en-US" smtClean="0"/>
              <a:t>May increase likelihood of behaviour recurring</a:t>
            </a:r>
          </a:p>
          <a:p>
            <a:pPr lvl="1" eaLnBrk="1" hangingPunct="1"/>
            <a:r>
              <a:rPr lang="en-US" smtClean="0"/>
              <a:t>May decrease likelihood of behaviour recurring</a:t>
            </a:r>
          </a:p>
          <a:p>
            <a:pPr lvl="1" eaLnBrk="1" hangingPunct="1"/>
            <a:r>
              <a:rPr lang="en-US" smtClean="0"/>
              <a:t>May have no effect on whether a behaviour is likely to reoccur</a:t>
            </a:r>
          </a:p>
          <a:p>
            <a:pPr eaLnBrk="1" hangingPunct="1"/>
            <a:endParaRPr lang="en-US" smtClean="0"/>
          </a:p>
        </p:txBody>
      </p:sp>
      <p:pic>
        <p:nvPicPr>
          <p:cNvPr id="40964" name="Picture 2"/>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4147">
                                            <p:txEl>
                                              <p:pRg st="0" end="0"/>
                                            </p:txEl>
                                          </p:spTgt>
                                        </p:tgtEl>
                                        <p:attrNameLst>
                                          <p:attrName>style.visibility</p:attrName>
                                        </p:attrNameLst>
                                      </p:cBhvr>
                                      <p:to>
                                        <p:strVal val="visible"/>
                                      </p:to>
                                    </p:set>
                                    <p:animEffect transition="in" filter="blinds(horizontal)">
                                      <p:cBhvr>
                                        <p:cTn id="7" dur="500"/>
                                        <p:tgtEl>
                                          <p:spTgt spid="134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4147">
                                            <p:txEl>
                                              <p:pRg st="1" end="1"/>
                                            </p:txEl>
                                          </p:spTgt>
                                        </p:tgtEl>
                                        <p:attrNameLst>
                                          <p:attrName>style.visibility</p:attrName>
                                        </p:attrNameLst>
                                      </p:cBhvr>
                                      <p:to>
                                        <p:strVal val="visible"/>
                                      </p:to>
                                    </p:set>
                                    <p:animEffect transition="in" filter="blinds(horizontal)">
                                      <p:cBhvr>
                                        <p:cTn id="12" dur="500"/>
                                        <p:tgtEl>
                                          <p:spTgt spid="134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4147">
                                            <p:txEl>
                                              <p:pRg st="2" end="2"/>
                                            </p:txEl>
                                          </p:spTgt>
                                        </p:tgtEl>
                                        <p:attrNameLst>
                                          <p:attrName>style.visibility</p:attrName>
                                        </p:attrNameLst>
                                      </p:cBhvr>
                                      <p:to>
                                        <p:strVal val="visible"/>
                                      </p:to>
                                    </p:set>
                                    <p:animEffect transition="in" filter="blinds(horizontal)">
                                      <p:cBhvr>
                                        <p:cTn id="17" dur="500"/>
                                        <p:tgtEl>
                                          <p:spTgt spid="134147">
                                            <p:txEl>
                                              <p:pRg st="2" end="2"/>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34147">
                                            <p:txEl>
                                              <p:pRg st="3" end="3"/>
                                            </p:txEl>
                                          </p:spTgt>
                                        </p:tgtEl>
                                        <p:attrNameLst>
                                          <p:attrName>style.visibility</p:attrName>
                                        </p:attrNameLst>
                                      </p:cBhvr>
                                      <p:to>
                                        <p:strVal val="visible"/>
                                      </p:to>
                                    </p:set>
                                    <p:animEffect transition="in" filter="blinds(horizontal)">
                                      <p:cBhvr>
                                        <p:cTn id="20" dur="500"/>
                                        <p:tgtEl>
                                          <p:spTgt spid="134147">
                                            <p:txEl>
                                              <p:pRg st="3" end="3"/>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34147">
                                            <p:txEl>
                                              <p:pRg st="4" end="4"/>
                                            </p:txEl>
                                          </p:spTgt>
                                        </p:tgtEl>
                                        <p:attrNameLst>
                                          <p:attrName>style.visibility</p:attrName>
                                        </p:attrNameLst>
                                      </p:cBhvr>
                                      <p:to>
                                        <p:strVal val="visible"/>
                                      </p:to>
                                    </p:set>
                                    <p:animEffect transition="in" filter="blinds(horizontal)">
                                      <p:cBhvr>
                                        <p:cTn id="23" dur="500"/>
                                        <p:tgtEl>
                                          <p:spTgt spid="134147">
                                            <p:txEl>
                                              <p:pRg st="4" end="4"/>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34147">
                                            <p:txEl>
                                              <p:pRg st="5" end="5"/>
                                            </p:txEl>
                                          </p:spTgt>
                                        </p:tgtEl>
                                        <p:attrNameLst>
                                          <p:attrName>style.visibility</p:attrName>
                                        </p:attrNameLst>
                                      </p:cBhvr>
                                      <p:to>
                                        <p:strVal val="visible"/>
                                      </p:to>
                                    </p:set>
                                    <p:animEffect transition="in" filter="blinds(horizontal)">
                                      <p:cBhvr>
                                        <p:cTn id="26" dur="500"/>
                                        <p:tgtEl>
                                          <p:spTgt spid="1341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ChangeArrowheads="1"/>
          </p:cNvSpPr>
          <p:nvPr/>
        </p:nvSpPr>
        <p:spPr bwMode="auto">
          <a:xfrm>
            <a:off x="684213" y="0"/>
            <a:ext cx="7704137" cy="741363"/>
          </a:xfrm>
          <a:prstGeom prst="rect">
            <a:avLst/>
          </a:prstGeom>
          <a:noFill/>
          <a:ln w="9525">
            <a:noFill/>
            <a:round/>
            <a:headEnd/>
            <a:tailEnd/>
          </a:ln>
        </p:spPr>
        <p:txBody>
          <a:bodyPr lIns="90000" tIns="46800" rIns="90000" bIns="46800">
            <a:spAutoFit/>
          </a:bodyPr>
          <a:lstStyle/>
          <a:p>
            <a:pPr algn="ctr">
              <a:buFont typeface="Calibri"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4200" u="sng" dirty="0" smtClean="0">
                <a:solidFill>
                  <a:srgbClr val="000000"/>
                </a:solidFill>
                <a:latin typeface="Calibri" pitchFamily="34" charset="0"/>
              </a:rPr>
              <a:t>Our Curriculum: School of a Kind</a:t>
            </a:r>
            <a:endParaRPr lang="en-GB" sz="4200" u="sng" dirty="0">
              <a:solidFill>
                <a:srgbClr val="000000"/>
              </a:solidFill>
              <a:latin typeface="Calibri" pitchFamily="34" charset="0"/>
            </a:endParaRPr>
          </a:p>
        </p:txBody>
      </p:sp>
      <p:pic>
        <p:nvPicPr>
          <p:cNvPr id="9220" name="Picture 3"/>
          <p:cNvPicPr>
            <a:picLocks noChangeAspect="1" noChangeArrowheads="1"/>
          </p:cNvPicPr>
          <p:nvPr/>
        </p:nvPicPr>
        <p:blipFill>
          <a:blip r:embed="rId3" cstate="print"/>
          <a:srcRect/>
          <a:stretch>
            <a:fillRect/>
          </a:stretch>
        </p:blipFill>
        <p:spPr bwMode="auto">
          <a:xfrm>
            <a:off x="7668345" y="5297786"/>
            <a:ext cx="1475656" cy="1560214"/>
          </a:xfrm>
          <a:prstGeom prst="rect">
            <a:avLst/>
          </a:prstGeom>
          <a:noFill/>
          <a:ln w="9525">
            <a:noFill/>
            <a:round/>
            <a:headEnd/>
            <a:tailEnd/>
          </a:ln>
        </p:spPr>
      </p:pic>
      <p:graphicFrame>
        <p:nvGraphicFramePr>
          <p:cNvPr id="6" name="Chart 5"/>
          <p:cNvGraphicFramePr/>
          <p:nvPr/>
        </p:nvGraphicFramePr>
        <p:xfrm>
          <a:off x="0" y="836712"/>
          <a:ext cx="9144000" cy="547260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animEffect transition="in" filter="wipe(down)">
                                      <p:cBhvr>
                                        <p:cTn id="7" dur="500"/>
                                        <p:tgtEl>
                                          <p:spTgt spid="6">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graphicEl>
                                              <a:chart seriesIdx="-4" categoryIdx="0" bldStep="category"/>
                                            </p:graphicEl>
                                          </p:spTgt>
                                        </p:tgtEl>
                                        <p:attrNameLst>
                                          <p:attrName>style.visibility</p:attrName>
                                        </p:attrNameLst>
                                      </p:cBhvr>
                                      <p:to>
                                        <p:strVal val="visible"/>
                                      </p:to>
                                    </p:set>
                                    <p:animEffect transition="in" filter="wipe(down)">
                                      <p:cBhvr>
                                        <p:cTn id="12" dur="500"/>
                                        <p:tgtEl>
                                          <p:spTgt spid="6">
                                            <p:graphicEl>
                                              <a:chart seriesIdx="-4" categoryIdx="0" bldStep="category"/>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graphicEl>
                                              <a:chart seriesIdx="-4" categoryIdx="1" bldStep="category"/>
                                            </p:graphicEl>
                                          </p:spTgt>
                                        </p:tgtEl>
                                        <p:attrNameLst>
                                          <p:attrName>style.visibility</p:attrName>
                                        </p:attrNameLst>
                                      </p:cBhvr>
                                      <p:to>
                                        <p:strVal val="visible"/>
                                      </p:to>
                                    </p:set>
                                    <p:animEffect transition="in" filter="wipe(down)">
                                      <p:cBhvr>
                                        <p:cTn id="17" dur="500"/>
                                        <p:tgtEl>
                                          <p:spTgt spid="6">
                                            <p:graphicEl>
                                              <a:chart seriesIdx="-4" categoryIdx="1" bldStep="category"/>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graphicEl>
                                              <a:chart seriesIdx="-4" categoryIdx="2" bldStep="category"/>
                                            </p:graphicEl>
                                          </p:spTgt>
                                        </p:tgtEl>
                                        <p:attrNameLst>
                                          <p:attrName>style.visibility</p:attrName>
                                        </p:attrNameLst>
                                      </p:cBhvr>
                                      <p:to>
                                        <p:strVal val="visible"/>
                                      </p:to>
                                    </p:set>
                                    <p:animEffect transition="in" filter="wipe(down)">
                                      <p:cBhvr>
                                        <p:cTn id="22" dur="500"/>
                                        <p:tgtEl>
                                          <p:spTgt spid="6">
                                            <p:graphicEl>
                                              <a:chart seriesIdx="-4" categoryIdx="2" bldStep="category"/>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graphicEl>
                                              <a:chart seriesIdx="-4" categoryIdx="3" bldStep="category"/>
                                            </p:graphicEl>
                                          </p:spTgt>
                                        </p:tgtEl>
                                        <p:attrNameLst>
                                          <p:attrName>style.visibility</p:attrName>
                                        </p:attrNameLst>
                                      </p:cBhvr>
                                      <p:to>
                                        <p:strVal val="visible"/>
                                      </p:to>
                                    </p:set>
                                    <p:animEffect transition="in" filter="wipe(down)">
                                      <p:cBhvr>
                                        <p:cTn id="27" dur="500"/>
                                        <p:tgtEl>
                                          <p:spTgt spid="6">
                                            <p:graphicEl>
                                              <a:chart seriesIdx="-4" categoryIdx="3" bldStep="category"/>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graphicEl>
                                              <a:chart seriesIdx="-4" categoryIdx="4" bldStep="category"/>
                                            </p:graphicEl>
                                          </p:spTgt>
                                        </p:tgtEl>
                                        <p:attrNameLst>
                                          <p:attrName>style.visibility</p:attrName>
                                        </p:attrNameLst>
                                      </p:cBhvr>
                                      <p:to>
                                        <p:strVal val="visible"/>
                                      </p:to>
                                    </p:set>
                                    <p:animEffect transition="in" filter="wipe(down)">
                                      <p:cBhvr>
                                        <p:cTn id="32" dur="500"/>
                                        <p:tgtEl>
                                          <p:spTgt spid="6">
                                            <p:graphicEl>
                                              <a:chart seriesIdx="-4" categoryIdx="4" bldStep="category"/>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6">
                                            <p:graphicEl>
                                              <a:chart seriesIdx="-4" categoryIdx="5" bldStep="category"/>
                                            </p:graphicEl>
                                          </p:spTgt>
                                        </p:tgtEl>
                                        <p:attrNameLst>
                                          <p:attrName>style.visibility</p:attrName>
                                        </p:attrNameLst>
                                      </p:cBhvr>
                                      <p:to>
                                        <p:strVal val="visible"/>
                                      </p:to>
                                    </p:set>
                                    <p:animEffect transition="in" filter="wipe(down)">
                                      <p:cBhvr>
                                        <p:cTn id="37" dur="500"/>
                                        <p:tgtEl>
                                          <p:spTgt spid="6">
                                            <p:graphicEl>
                                              <a:chart seriesIdx="-4" categoryIdx="5"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Chart bld="category"/>
        </p:bldSub>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5" descr="image to fix for presentation.bmp"/>
          <p:cNvPicPr>
            <a:picLocks noChangeAspect="1"/>
          </p:cNvPicPr>
          <p:nvPr/>
        </p:nvPicPr>
        <p:blipFill>
          <a:blip r:embed="rId3" cstate="print"/>
          <a:srcRect/>
          <a:stretch>
            <a:fillRect/>
          </a:stretch>
        </p:blipFill>
        <p:spPr bwMode="auto">
          <a:xfrm>
            <a:off x="585788" y="623888"/>
            <a:ext cx="7972425" cy="5610225"/>
          </a:xfrm>
          <a:prstGeom prst="rect">
            <a:avLst/>
          </a:prstGeom>
          <a:noFill/>
          <a:ln w="9525">
            <a:noFill/>
            <a:miter lim="800000"/>
            <a:headEnd/>
            <a:tailEnd/>
          </a:ln>
        </p:spPr>
      </p:pic>
      <p:pic>
        <p:nvPicPr>
          <p:cNvPr id="43011" name="Picture 4"/>
          <p:cNvPicPr>
            <a:picLocks noChangeAspect="1" noChangeArrowheads="1"/>
          </p:cNvPicPr>
          <p:nvPr/>
        </p:nvPicPr>
        <p:blipFill>
          <a:blip r:embed="rId4"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title"/>
          </p:nvPr>
        </p:nvSpPr>
        <p:spPr/>
        <p:txBody>
          <a:bodyPr>
            <a:normAutofit fontScale="90000"/>
          </a:bodyPr>
          <a:lstStyle/>
          <a:p>
            <a:pPr eaLnBrk="1" hangingPunct="1"/>
            <a:r>
              <a:rPr lang="en-US" sz="4000" dirty="0" smtClean="0"/>
              <a:t>When behaviours increase,  reinforcement is present</a:t>
            </a:r>
          </a:p>
        </p:txBody>
      </p:sp>
      <p:sp>
        <p:nvSpPr>
          <p:cNvPr id="45060" name="Rectangle 4"/>
          <p:cNvSpPr>
            <a:spLocks noGrp="1" noChangeArrowheads="1"/>
          </p:cNvSpPr>
          <p:nvPr>
            <p:ph sz="quarter" idx="4294967295"/>
          </p:nvPr>
        </p:nvSpPr>
        <p:spPr>
          <a:xfrm>
            <a:off x="467544" y="1844824"/>
            <a:ext cx="8305800" cy="3276600"/>
          </a:xfrm>
        </p:spPr>
        <p:txBody>
          <a:bodyPr/>
          <a:lstStyle/>
          <a:p>
            <a:pPr eaLnBrk="1" hangingPunct="1">
              <a:lnSpc>
                <a:spcPct val="90000"/>
              </a:lnSpc>
              <a:buFont typeface="Wingdings" pitchFamily="2" charset="2"/>
              <a:buNone/>
            </a:pPr>
            <a:r>
              <a:rPr lang="en-US" dirty="0" smtClean="0"/>
              <a:t>                  </a:t>
            </a:r>
          </a:p>
          <a:p>
            <a:pPr lvl="1" eaLnBrk="1" hangingPunct="1">
              <a:lnSpc>
                <a:spcPct val="90000"/>
              </a:lnSpc>
              <a:buFont typeface="Arial" pitchFamily="34" charset="0"/>
              <a:buChar char="•"/>
            </a:pPr>
            <a:r>
              <a:rPr lang="en-US" dirty="0" smtClean="0"/>
              <a:t>Must be closely connected to the behaviour</a:t>
            </a:r>
          </a:p>
          <a:p>
            <a:pPr lvl="1" eaLnBrk="1" hangingPunct="1">
              <a:lnSpc>
                <a:spcPct val="90000"/>
              </a:lnSpc>
              <a:buFont typeface="Arial" pitchFamily="34" charset="0"/>
              <a:buChar char="•"/>
            </a:pPr>
            <a:r>
              <a:rPr lang="en-US" dirty="0" smtClean="0"/>
              <a:t>Must be of value to the recipient</a:t>
            </a:r>
          </a:p>
          <a:p>
            <a:pPr lvl="1" eaLnBrk="1" hangingPunct="1">
              <a:lnSpc>
                <a:spcPct val="90000"/>
              </a:lnSpc>
              <a:buFont typeface="Arial" pitchFamily="34" charset="0"/>
              <a:buChar char="•"/>
            </a:pPr>
            <a:r>
              <a:rPr lang="en-US" dirty="0" smtClean="0"/>
              <a:t>The likelihood of availability must be present every time</a:t>
            </a:r>
          </a:p>
          <a:p>
            <a:pPr lvl="1" eaLnBrk="1" hangingPunct="1">
              <a:lnSpc>
                <a:spcPct val="90000"/>
              </a:lnSpc>
              <a:buFont typeface="Arial" pitchFamily="34" charset="0"/>
              <a:buNone/>
            </a:pPr>
            <a:endParaRPr lang="en-US" dirty="0" smtClean="0"/>
          </a:p>
        </p:txBody>
      </p:sp>
      <p:pic>
        <p:nvPicPr>
          <p:cNvPr id="45061" name="Picture 2"/>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fontScale="90000"/>
          </a:bodyPr>
          <a:lstStyle/>
          <a:p>
            <a:pPr eaLnBrk="1" hangingPunct="1"/>
            <a:r>
              <a:rPr lang="en-US" dirty="0" smtClean="0"/>
              <a:t>When behaviours decrease… punishment is present</a:t>
            </a:r>
          </a:p>
        </p:txBody>
      </p:sp>
      <p:sp>
        <p:nvSpPr>
          <p:cNvPr id="60419" name="Rectangle 3"/>
          <p:cNvSpPr>
            <a:spLocks noGrp="1" noChangeArrowheads="1"/>
          </p:cNvSpPr>
          <p:nvPr>
            <p:ph idx="1"/>
          </p:nvPr>
        </p:nvSpPr>
        <p:spPr>
          <a:xfrm>
            <a:off x="914400" y="1676400"/>
            <a:ext cx="7772400" cy="4454525"/>
          </a:xfrm>
        </p:spPr>
        <p:txBody>
          <a:bodyPr/>
          <a:lstStyle/>
          <a:p>
            <a:pPr eaLnBrk="1" hangingPunct="1">
              <a:lnSpc>
                <a:spcPct val="90000"/>
              </a:lnSpc>
            </a:pPr>
            <a:r>
              <a:rPr lang="en-US" dirty="0" smtClean="0"/>
              <a:t>Definition of punisher: anything done that decreases the likelihood of the behaviour recurring in the future. </a:t>
            </a:r>
          </a:p>
          <a:p>
            <a:pPr eaLnBrk="1" hangingPunct="1">
              <a:lnSpc>
                <a:spcPct val="90000"/>
              </a:lnSpc>
              <a:buNone/>
            </a:pPr>
            <a:endParaRPr lang="en-US" dirty="0" smtClean="0"/>
          </a:p>
          <a:p>
            <a:pPr eaLnBrk="1" hangingPunct="1">
              <a:lnSpc>
                <a:spcPct val="90000"/>
              </a:lnSpc>
              <a:buNone/>
            </a:pPr>
            <a:r>
              <a:rPr lang="en-US" dirty="0" smtClean="0"/>
              <a:t>If you touched a hot stove are you likely to do it again?</a:t>
            </a:r>
          </a:p>
          <a:p>
            <a:pPr eaLnBrk="1" hangingPunct="1">
              <a:lnSpc>
                <a:spcPct val="90000"/>
              </a:lnSpc>
              <a:buFont typeface="Wingdings" pitchFamily="2" charset="2"/>
              <a:buNone/>
            </a:pPr>
            <a:endParaRPr lang="en-US" dirty="0" smtClean="0"/>
          </a:p>
          <a:p>
            <a:pPr eaLnBrk="1" hangingPunct="1">
              <a:lnSpc>
                <a:spcPct val="90000"/>
              </a:lnSpc>
              <a:buFont typeface="Wingdings" pitchFamily="2" charset="2"/>
              <a:buNone/>
            </a:pPr>
            <a:endParaRPr lang="en-US" dirty="0" smtClean="0"/>
          </a:p>
          <a:p>
            <a:pPr eaLnBrk="1" hangingPunct="1">
              <a:lnSpc>
                <a:spcPct val="90000"/>
              </a:lnSpc>
              <a:buFont typeface="Wingdings" pitchFamily="2" charset="2"/>
              <a:buNone/>
            </a:pPr>
            <a:endParaRPr lang="en-US" dirty="0" smtClean="0"/>
          </a:p>
        </p:txBody>
      </p:sp>
      <p:pic>
        <p:nvPicPr>
          <p:cNvPr id="60421" name="Picture 2"/>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pic>
        <p:nvPicPr>
          <p:cNvPr id="27650" name="Picture 2" descr="http://yankees.lhblogs.com/files/2008/11/300_10762.jpg"/>
          <p:cNvPicPr>
            <a:picLocks noChangeAspect="1" noChangeArrowheads="1"/>
          </p:cNvPicPr>
          <p:nvPr/>
        </p:nvPicPr>
        <p:blipFill>
          <a:blip r:embed="rId4" cstate="print"/>
          <a:srcRect/>
          <a:stretch>
            <a:fillRect/>
          </a:stretch>
        </p:blipFill>
        <p:spPr bwMode="auto">
          <a:xfrm>
            <a:off x="3563888" y="4077072"/>
            <a:ext cx="2376264" cy="2400027"/>
          </a:xfrm>
          <a:prstGeom prst="rect">
            <a:avLst/>
          </a:prstGeom>
          <a:noFill/>
        </p:spPr>
      </p:pic>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hangingPunct="1"/>
            <a:r>
              <a:rPr lang="en-US" dirty="0" smtClean="0"/>
              <a:t>Four Main functions of behaviour</a:t>
            </a:r>
          </a:p>
        </p:txBody>
      </p:sp>
      <p:sp>
        <p:nvSpPr>
          <p:cNvPr id="36867" name="Rectangle 3"/>
          <p:cNvSpPr>
            <a:spLocks noGrp="1" noChangeArrowheads="1"/>
          </p:cNvSpPr>
          <p:nvPr>
            <p:ph idx="1"/>
          </p:nvPr>
        </p:nvSpPr>
        <p:spPr/>
        <p:txBody>
          <a:bodyPr>
            <a:normAutofit fontScale="92500" lnSpcReduction="10000"/>
          </a:bodyPr>
          <a:lstStyle/>
          <a:p>
            <a:pPr eaLnBrk="1" hangingPunct="1"/>
            <a:r>
              <a:rPr lang="en-US" dirty="0" smtClean="0"/>
              <a:t>Get or maintain(Tangible) </a:t>
            </a:r>
          </a:p>
          <a:p>
            <a:pPr lvl="1" eaLnBrk="1" hangingPunct="1"/>
            <a:r>
              <a:rPr lang="en-US" sz="3200" dirty="0" smtClean="0"/>
              <a:t>Object</a:t>
            </a:r>
            <a:r>
              <a:rPr lang="en-US" sz="3200" dirty="0" smtClean="0"/>
              <a:t> </a:t>
            </a:r>
            <a:r>
              <a:rPr lang="en-US" sz="3200" dirty="0" smtClean="0"/>
              <a:t>or activity</a:t>
            </a:r>
            <a:endParaRPr lang="en-US" sz="3200" dirty="0" smtClean="0"/>
          </a:p>
          <a:p>
            <a:pPr eaLnBrk="1" hangingPunct="1"/>
            <a:r>
              <a:rPr lang="en-US" dirty="0" smtClean="0"/>
              <a:t>Escape or avoid</a:t>
            </a:r>
          </a:p>
          <a:p>
            <a:pPr lvl="1" eaLnBrk="1" hangingPunct="1"/>
            <a:r>
              <a:rPr lang="en-US" sz="3200" dirty="0" smtClean="0"/>
              <a:t> </a:t>
            </a:r>
            <a:r>
              <a:rPr lang="en-US" sz="3200" dirty="0" smtClean="0"/>
              <a:t>undesired task, activity, people </a:t>
            </a:r>
            <a:endParaRPr lang="en-US" sz="3200" dirty="0" smtClean="0"/>
          </a:p>
          <a:p>
            <a:pPr eaLnBrk="1" hangingPunct="1"/>
            <a:r>
              <a:rPr lang="en-US" dirty="0" smtClean="0"/>
              <a:t>Attention</a:t>
            </a:r>
          </a:p>
          <a:p>
            <a:pPr lvl="1" eaLnBrk="1" hangingPunct="1"/>
            <a:r>
              <a:rPr lang="en-US" sz="3200" dirty="0" smtClean="0"/>
              <a:t>To get attention: Could be praise or even reprimands</a:t>
            </a:r>
            <a:endParaRPr lang="en-US" sz="3200" dirty="0" smtClean="0"/>
          </a:p>
          <a:p>
            <a:pPr eaLnBrk="1" hangingPunct="1"/>
            <a:r>
              <a:rPr lang="en-US" dirty="0" smtClean="0"/>
              <a:t>Automatic reinforcement</a:t>
            </a:r>
          </a:p>
          <a:p>
            <a:pPr lvl="1"/>
            <a:r>
              <a:rPr lang="en-US" dirty="0" smtClean="0"/>
              <a:t>Internal satisfaction: There are no other external variables (i.e. smelling the roses)</a:t>
            </a:r>
          </a:p>
          <a:p>
            <a:pPr lvl="1" eaLnBrk="1" hangingPunct="1">
              <a:buFont typeface="Arial" pitchFamily="34" charset="0"/>
              <a:buNone/>
            </a:pPr>
            <a:endParaRPr lang="en-US" dirty="0" smtClean="0"/>
          </a:p>
          <a:p>
            <a:pPr lvl="1" eaLnBrk="1" hangingPunct="1">
              <a:buFont typeface="Wingdings" pitchFamily="2" charset="2"/>
              <a:buNone/>
            </a:pPr>
            <a:endParaRPr lang="en-US" dirty="0" smtClean="0"/>
          </a:p>
        </p:txBody>
      </p:sp>
      <p:pic>
        <p:nvPicPr>
          <p:cNvPr id="36870" name="Picture 6"/>
          <p:cNvPicPr>
            <a:picLocks noChangeAspect="1" noChangeArrowheads="1"/>
          </p:cNvPicPr>
          <p:nvPr/>
        </p:nvPicPr>
        <p:blipFill>
          <a:blip r:embed="rId3"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wipe(down)">
                                      <p:cBhvr>
                                        <p:cTn id="7" dur="500"/>
                                        <p:tgtEl>
                                          <p:spTgt spid="36867">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6867">
                                            <p:txEl>
                                              <p:pRg st="1" end="1"/>
                                            </p:txEl>
                                          </p:spTgt>
                                        </p:tgtEl>
                                        <p:attrNameLst>
                                          <p:attrName>style.visibility</p:attrName>
                                        </p:attrNameLst>
                                      </p:cBhvr>
                                      <p:to>
                                        <p:strVal val="visible"/>
                                      </p:to>
                                    </p:set>
                                    <p:animEffect transition="in" filter="wipe(down)">
                                      <p:cBhvr>
                                        <p:cTn id="10" dur="500"/>
                                        <p:tgtEl>
                                          <p:spTgt spid="3686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animEffect transition="in" filter="wipe(down)">
                                      <p:cBhvr>
                                        <p:cTn id="15" dur="500"/>
                                        <p:tgtEl>
                                          <p:spTgt spid="36867">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6867">
                                            <p:txEl>
                                              <p:pRg st="3" end="3"/>
                                            </p:txEl>
                                          </p:spTgt>
                                        </p:tgtEl>
                                        <p:attrNameLst>
                                          <p:attrName>style.visibility</p:attrName>
                                        </p:attrNameLst>
                                      </p:cBhvr>
                                      <p:to>
                                        <p:strVal val="visible"/>
                                      </p:to>
                                    </p:set>
                                    <p:animEffect transition="in" filter="wipe(down)">
                                      <p:cBhvr>
                                        <p:cTn id="18" dur="500"/>
                                        <p:tgtEl>
                                          <p:spTgt spid="3686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6867">
                                            <p:txEl>
                                              <p:pRg st="4" end="4"/>
                                            </p:txEl>
                                          </p:spTgt>
                                        </p:tgtEl>
                                        <p:attrNameLst>
                                          <p:attrName>style.visibility</p:attrName>
                                        </p:attrNameLst>
                                      </p:cBhvr>
                                      <p:to>
                                        <p:strVal val="visible"/>
                                      </p:to>
                                    </p:set>
                                    <p:animEffect transition="in" filter="wipe(down)">
                                      <p:cBhvr>
                                        <p:cTn id="23" dur="500"/>
                                        <p:tgtEl>
                                          <p:spTgt spid="36867">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6867">
                                            <p:txEl>
                                              <p:pRg st="5" end="5"/>
                                            </p:txEl>
                                          </p:spTgt>
                                        </p:tgtEl>
                                        <p:attrNameLst>
                                          <p:attrName>style.visibility</p:attrName>
                                        </p:attrNameLst>
                                      </p:cBhvr>
                                      <p:to>
                                        <p:strVal val="visible"/>
                                      </p:to>
                                    </p:set>
                                    <p:animEffect transition="in" filter="wipe(down)">
                                      <p:cBhvr>
                                        <p:cTn id="26" dur="500"/>
                                        <p:tgtEl>
                                          <p:spTgt spid="36867">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6867">
                                            <p:txEl>
                                              <p:pRg st="6" end="6"/>
                                            </p:txEl>
                                          </p:spTgt>
                                        </p:tgtEl>
                                        <p:attrNameLst>
                                          <p:attrName>style.visibility</p:attrName>
                                        </p:attrNameLst>
                                      </p:cBhvr>
                                      <p:to>
                                        <p:strVal val="visible"/>
                                      </p:to>
                                    </p:set>
                                    <p:animEffect transition="in" filter="wipe(down)">
                                      <p:cBhvr>
                                        <p:cTn id="31" dur="500"/>
                                        <p:tgtEl>
                                          <p:spTgt spid="36867">
                                            <p:txEl>
                                              <p:pRg st="6" end="6"/>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6867">
                                            <p:txEl>
                                              <p:pRg st="7" end="7"/>
                                            </p:txEl>
                                          </p:spTgt>
                                        </p:tgtEl>
                                        <p:attrNameLst>
                                          <p:attrName>style.visibility</p:attrName>
                                        </p:attrNameLst>
                                      </p:cBhvr>
                                      <p:to>
                                        <p:strVal val="visible"/>
                                      </p:to>
                                    </p:set>
                                    <p:animEffect transition="in" filter="wipe(down)">
                                      <p:cBhvr>
                                        <p:cTn id="34" dur="500"/>
                                        <p:tgtEl>
                                          <p:spTgt spid="3686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AU" dirty="0" smtClean="0"/>
              <a:t>Let’s Analyse These! </a:t>
            </a:r>
          </a:p>
        </p:txBody>
      </p:sp>
      <p:sp>
        <p:nvSpPr>
          <p:cNvPr id="37891" name="Content Placeholder 2"/>
          <p:cNvSpPr>
            <a:spLocks noGrp="1"/>
          </p:cNvSpPr>
          <p:nvPr>
            <p:ph idx="1"/>
          </p:nvPr>
        </p:nvSpPr>
        <p:spPr/>
        <p:txBody>
          <a:bodyPr/>
          <a:lstStyle/>
          <a:p>
            <a:pPr lvl="1">
              <a:buNone/>
            </a:pPr>
            <a:r>
              <a:rPr lang="en-AU" dirty="0" smtClean="0">
                <a:hlinkClick r:id="rId3"/>
              </a:rPr>
              <a:t>Rain Man</a:t>
            </a:r>
            <a:endParaRPr lang="en-AU" dirty="0" smtClean="0"/>
          </a:p>
          <a:p>
            <a:pPr lvl="1">
              <a:buNone/>
            </a:pPr>
            <a:r>
              <a:rPr lang="en-AU" dirty="0" smtClean="0">
                <a:hlinkClick r:id="rId4"/>
              </a:rPr>
              <a:t>Kid in to store</a:t>
            </a:r>
            <a:endParaRPr lang="en-AU" dirty="0" smtClean="0"/>
          </a:p>
          <a:p>
            <a:pPr lvl="1">
              <a:buNone/>
            </a:pPr>
            <a:r>
              <a:rPr lang="en-AU" dirty="0" smtClean="0">
                <a:hlinkClick r:id="rId5"/>
              </a:rPr>
              <a:t>Crying Baby</a:t>
            </a:r>
            <a:endParaRPr lang="en-AU" dirty="0" smtClean="0"/>
          </a:p>
          <a:p>
            <a:pPr lvl="1">
              <a:buNone/>
            </a:pPr>
            <a:r>
              <a:rPr lang="en-AU" dirty="0" smtClean="0">
                <a:hlinkClick r:id="rId6" action="ppaction://hlinkfile"/>
              </a:rPr>
              <a:t>George</a:t>
            </a:r>
            <a:r>
              <a:rPr lang="en-AU" dirty="0" smtClean="0"/>
              <a:t> </a:t>
            </a:r>
          </a:p>
          <a:p>
            <a:pPr lvl="1">
              <a:buNone/>
            </a:pPr>
            <a:r>
              <a:rPr lang="en-AU" dirty="0" smtClean="0">
                <a:hlinkClick r:id="rId7" action="ppaction://hlinkfile"/>
              </a:rPr>
              <a:t>George</a:t>
            </a:r>
            <a:r>
              <a:rPr lang="en-AU" dirty="0" smtClean="0"/>
              <a:t> 2</a:t>
            </a:r>
          </a:p>
          <a:p>
            <a:pPr lvl="1">
              <a:buNone/>
            </a:pPr>
            <a:endParaRPr lang="en-AU" dirty="0" smtClean="0"/>
          </a:p>
        </p:txBody>
      </p:sp>
      <p:pic>
        <p:nvPicPr>
          <p:cNvPr id="37892" name="Picture 6"/>
          <p:cNvPicPr>
            <a:picLocks noChangeAspect="1" noChangeArrowheads="1"/>
          </p:cNvPicPr>
          <p:nvPr/>
        </p:nvPicPr>
        <p:blipFill>
          <a:blip r:embed="rId8" cstate="print"/>
          <a:srcRect/>
          <a:stretch>
            <a:fillRect/>
          </a:stretch>
        </p:blipFill>
        <p:spPr bwMode="auto">
          <a:xfrm>
            <a:off x="8285163" y="5949950"/>
            <a:ext cx="858837" cy="908050"/>
          </a:xfrm>
          <a:prstGeom prst="rect">
            <a:avLst/>
          </a:prstGeom>
          <a:noFill/>
          <a:ln w="9525">
            <a:noFill/>
            <a:round/>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27584" y="2636912"/>
            <a:ext cx="6477000" cy="1828800"/>
          </a:xfrm>
        </p:spPr>
        <p:txBody>
          <a:bodyPr/>
          <a:lstStyle/>
          <a:p>
            <a:r>
              <a:rPr lang="en-AU" dirty="0" smtClean="0"/>
              <a:t>Putting it All Together</a:t>
            </a:r>
            <a:endParaRPr lang="en-AU" dirty="0"/>
          </a:p>
        </p:txBody>
      </p:sp>
      <p:sp>
        <p:nvSpPr>
          <p:cNvPr id="5" name="Subtitle 4"/>
          <p:cNvSpPr>
            <a:spLocks noGrp="1"/>
          </p:cNvSpPr>
          <p:nvPr>
            <p:ph type="subTitle" idx="1"/>
          </p:nvPr>
        </p:nvSpPr>
        <p:spPr>
          <a:xfrm>
            <a:off x="755576" y="1268760"/>
            <a:ext cx="8077200" cy="1499616"/>
          </a:xfrm>
        </p:spPr>
        <p:txBody>
          <a:bodyPr/>
          <a:lstStyle/>
          <a:p>
            <a:r>
              <a:rPr lang="en-AU" dirty="0" smtClean="0"/>
              <a:t>Let’s see it In action</a:t>
            </a:r>
            <a:endParaRPr lang="en-AU"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Case Study</a:t>
            </a:r>
            <a:endParaRPr lang="en-AU" dirty="0"/>
          </a:p>
        </p:txBody>
      </p:sp>
      <p:sp>
        <p:nvSpPr>
          <p:cNvPr id="3" name="Content Placeholder 2"/>
          <p:cNvSpPr>
            <a:spLocks noGrp="1"/>
          </p:cNvSpPr>
          <p:nvPr>
            <p:ph idx="1"/>
          </p:nvPr>
        </p:nvSpPr>
        <p:spPr/>
        <p:txBody>
          <a:bodyPr/>
          <a:lstStyle/>
          <a:p>
            <a:r>
              <a:rPr lang="en-AU" dirty="0" smtClean="0"/>
              <a:t>Student (Michael)</a:t>
            </a:r>
          </a:p>
          <a:p>
            <a:r>
              <a:rPr lang="en-AU" dirty="0" smtClean="0"/>
              <a:t>Started displaying </a:t>
            </a:r>
            <a:r>
              <a:rPr lang="en-AU" dirty="0" smtClean="0"/>
              <a:t>behaviours including</a:t>
            </a:r>
            <a:r>
              <a:rPr lang="en-AU" dirty="0" smtClean="0"/>
              <a:t>: banging hands on table, head, knees, stomping feet, crying, loud vocalisations</a:t>
            </a:r>
          </a:p>
          <a:p>
            <a:r>
              <a:rPr lang="en-AU" dirty="0" smtClean="0"/>
              <a:t>ABC data taken to look for any patterns </a:t>
            </a:r>
          </a:p>
          <a:p>
            <a:pPr lvl="1"/>
            <a:r>
              <a:rPr lang="en-AU" dirty="0" smtClean="0"/>
              <a:t>Most antecedents: a preferred activity ending </a:t>
            </a:r>
          </a:p>
          <a:p>
            <a:pPr lvl="1"/>
            <a:r>
              <a:rPr lang="en-AU" dirty="0" smtClean="0"/>
              <a:t>Some antecedents: given an independent task to complete.</a:t>
            </a:r>
          </a:p>
          <a:p>
            <a:endParaRPr lang="en-AU"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Case Study (cont.)</a:t>
            </a:r>
            <a:endParaRPr lang="en-AU" dirty="0"/>
          </a:p>
        </p:txBody>
      </p:sp>
      <p:sp>
        <p:nvSpPr>
          <p:cNvPr id="3" name="Content Placeholder 2"/>
          <p:cNvSpPr>
            <a:spLocks noGrp="1"/>
          </p:cNvSpPr>
          <p:nvPr>
            <p:ph idx="1"/>
          </p:nvPr>
        </p:nvSpPr>
        <p:spPr/>
        <p:txBody>
          <a:bodyPr/>
          <a:lstStyle/>
          <a:p>
            <a:pPr lvl="1"/>
            <a:r>
              <a:rPr lang="en-AU" dirty="0" smtClean="0"/>
              <a:t>Based on the ABC data, hypothesis made about WHY he engages in these behaviours </a:t>
            </a:r>
          </a:p>
          <a:p>
            <a:pPr lvl="1">
              <a:buNone/>
            </a:pPr>
            <a:r>
              <a:rPr lang="en-AU" dirty="0" smtClean="0"/>
              <a:t>“Michael engages in episodes of loud vocalisations and physical acting out when a preferred activity is finished, or when a less preferred task is presented”</a:t>
            </a:r>
          </a:p>
          <a:p>
            <a:pPr lvl="1">
              <a:buNone/>
            </a:pPr>
            <a:r>
              <a:rPr lang="en-AU" dirty="0" smtClean="0"/>
              <a:t>Now that we have an idea WHY he engages in these behaviours, our goal is to address them </a:t>
            </a:r>
            <a:endParaRPr lang="en-AU"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Case Study (cont.)</a:t>
            </a:r>
            <a:endParaRPr lang="en-AU" dirty="0"/>
          </a:p>
        </p:txBody>
      </p:sp>
      <p:sp>
        <p:nvSpPr>
          <p:cNvPr id="3" name="Content Placeholder 2"/>
          <p:cNvSpPr>
            <a:spLocks noGrp="1"/>
          </p:cNvSpPr>
          <p:nvPr>
            <p:ph idx="1"/>
          </p:nvPr>
        </p:nvSpPr>
        <p:spPr/>
        <p:txBody>
          <a:bodyPr/>
          <a:lstStyle/>
          <a:p>
            <a:r>
              <a:rPr lang="en-AU" dirty="0" smtClean="0"/>
              <a:t>Replacement Behaviours</a:t>
            </a:r>
          </a:p>
          <a:p>
            <a:pPr lvl="1"/>
            <a:r>
              <a:rPr lang="en-AU" dirty="0" smtClean="0"/>
              <a:t>Find behaviours that still serve the same purpose as the problem behaviours (</a:t>
            </a:r>
            <a:r>
              <a:rPr lang="en-AU" i="1" dirty="0" smtClean="0"/>
              <a:t>tangible </a:t>
            </a:r>
            <a:r>
              <a:rPr lang="en-AU" dirty="0" smtClean="0"/>
              <a:t>and </a:t>
            </a:r>
            <a:r>
              <a:rPr lang="en-AU" i="1" dirty="0" smtClean="0"/>
              <a:t>escape</a:t>
            </a:r>
            <a:r>
              <a:rPr lang="en-AU" dirty="0" smtClean="0"/>
              <a:t>), but are more suitable </a:t>
            </a:r>
          </a:p>
          <a:p>
            <a:pPr lvl="1"/>
            <a:r>
              <a:rPr lang="en-AU" dirty="0" smtClean="0"/>
              <a:t>As such, Michael was taught 2 communication phrases, one to suit each purpose</a:t>
            </a:r>
          </a:p>
          <a:p>
            <a:pPr lvl="1"/>
            <a:r>
              <a:rPr lang="en-AU" dirty="0" smtClean="0"/>
              <a:t>“One more minute please”</a:t>
            </a:r>
          </a:p>
          <a:p>
            <a:pPr lvl="1"/>
            <a:r>
              <a:rPr lang="en-AU" dirty="0" smtClean="0"/>
              <a:t>“I need a break” </a:t>
            </a:r>
            <a:endParaRPr lang="en-AU"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Case Study - Results</a:t>
            </a:r>
            <a:endParaRPr lang="en-AU" dirty="0"/>
          </a:p>
        </p:txBody>
      </p:sp>
      <p:sp>
        <p:nvSpPr>
          <p:cNvPr id="3" name="Content Placeholder 2"/>
          <p:cNvSpPr>
            <a:spLocks noGrp="1"/>
          </p:cNvSpPr>
          <p:nvPr>
            <p:ph idx="1"/>
          </p:nvPr>
        </p:nvSpPr>
        <p:spPr>
          <a:xfrm>
            <a:off x="611560" y="2276872"/>
            <a:ext cx="8075240" cy="3849291"/>
          </a:xfrm>
        </p:spPr>
        <p:txBody>
          <a:bodyPr/>
          <a:lstStyle/>
          <a:p>
            <a:r>
              <a:rPr lang="en-AU" dirty="0" smtClean="0"/>
              <a:t>‘One more minute’ – during times with preferred activity, Michael was shown how to use phrase to ask for more time. </a:t>
            </a:r>
          </a:p>
          <a:p>
            <a:pPr lvl="1"/>
            <a:r>
              <a:rPr lang="en-AU" dirty="0" smtClean="0"/>
              <a:t>Visual above showed Michael how many more times he could ask for another minute</a:t>
            </a:r>
          </a:p>
          <a:p>
            <a:pPr lvl="2"/>
            <a:r>
              <a:rPr lang="en-AU" dirty="0" smtClean="0"/>
              <a:t>These days, Michael can cope with only asking for 1 ‘one more minute’ </a:t>
            </a:r>
          </a:p>
          <a:p>
            <a:pPr>
              <a:buNone/>
            </a:pPr>
            <a:endParaRPr lang="en-AU" dirty="0"/>
          </a:p>
        </p:txBody>
      </p:sp>
      <p:graphicFrame>
        <p:nvGraphicFramePr>
          <p:cNvPr id="5" name="Table 4"/>
          <p:cNvGraphicFramePr>
            <a:graphicFrameLocks noGrp="1"/>
          </p:cNvGraphicFramePr>
          <p:nvPr/>
        </p:nvGraphicFramePr>
        <p:xfrm>
          <a:off x="899590" y="1340768"/>
          <a:ext cx="7704860" cy="720080"/>
        </p:xfrm>
        <a:graphic>
          <a:graphicData uri="http://schemas.openxmlformats.org/drawingml/2006/table">
            <a:tbl>
              <a:tblPr firstRow="1" bandRow="1">
                <a:tableStyleId>{5C22544A-7EE6-4342-B048-85BDC9FD1C3A}</a:tableStyleId>
              </a:tblPr>
              <a:tblGrid>
                <a:gridCol w="770486"/>
                <a:gridCol w="770486"/>
                <a:gridCol w="770486"/>
                <a:gridCol w="770486"/>
                <a:gridCol w="770486"/>
                <a:gridCol w="770486"/>
                <a:gridCol w="770486"/>
                <a:gridCol w="770486"/>
                <a:gridCol w="676874"/>
                <a:gridCol w="864098"/>
              </a:tblGrid>
              <a:tr h="720080">
                <a:tc>
                  <a:txBody>
                    <a:bodyPr/>
                    <a:lstStyle/>
                    <a:p>
                      <a:endParaRPr lang="en-A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AU" dirty="0" smtClean="0">
                          <a:solidFill>
                            <a:sysClr val="windowText" lastClr="000000"/>
                          </a:solidFill>
                        </a:rPr>
                        <a:t>WORK</a:t>
                      </a:r>
                      <a:endParaRPr lang="en-AU"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Goals for Today</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Understand Functional Behaviour Assessments </a:t>
            </a:r>
          </a:p>
          <a:p>
            <a:pPr lvl="1"/>
            <a:r>
              <a:rPr lang="en-AU" dirty="0" smtClean="0"/>
              <a:t>Why use an assessment</a:t>
            </a:r>
          </a:p>
          <a:p>
            <a:pPr lvl="1"/>
            <a:r>
              <a:rPr lang="en-AU" dirty="0" smtClean="0"/>
              <a:t>Background and brief history </a:t>
            </a:r>
          </a:p>
          <a:p>
            <a:r>
              <a:rPr lang="en-AU" dirty="0" smtClean="0"/>
              <a:t>How to utilise a descriptive analysis</a:t>
            </a:r>
          </a:p>
          <a:p>
            <a:pPr lvl="1"/>
            <a:r>
              <a:rPr lang="en-AU" dirty="0" smtClean="0"/>
              <a:t>Identify Antecedents and consequences</a:t>
            </a:r>
          </a:p>
          <a:p>
            <a:pPr lvl="1"/>
            <a:r>
              <a:rPr lang="en-AU" dirty="0" smtClean="0"/>
              <a:t>Reinforcement/Punishment</a:t>
            </a:r>
          </a:p>
          <a:p>
            <a:r>
              <a:rPr lang="en-AU" dirty="0" smtClean="0"/>
              <a:t>Develop a functional hypothesis </a:t>
            </a:r>
          </a:p>
          <a:p>
            <a:r>
              <a:rPr lang="en-AU" dirty="0" smtClean="0"/>
              <a:t>Understand how Functional Communication Training can be used to promote appropriate behaviours</a:t>
            </a:r>
          </a:p>
          <a:p>
            <a:endParaRPr lang="en-AU" dirty="0" smtClean="0"/>
          </a:p>
          <a:p>
            <a:pPr>
              <a:buNone/>
            </a:pPr>
            <a:endParaRPr lang="en-AU"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Case Study - Results</a:t>
            </a:r>
            <a:endParaRPr lang="en-AU" dirty="0"/>
          </a:p>
        </p:txBody>
      </p:sp>
      <p:sp>
        <p:nvSpPr>
          <p:cNvPr id="3" name="Content Placeholder 2"/>
          <p:cNvSpPr>
            <a:spLocks noGrp="1"/>
          </p:cNvSpPr>
          <p:nvPr>
            <p:ph idx="1"/>
          </p:nvPr>
        </p:nvSpPr>
        <p:spPr/>
        <p:txBody>
          <a:bodyPr/>
          <a:lstStyle/>
          <a:p>
            <a:r>
              <a:rPr lang="en-AU" dirty="0" smtClean="0"/>
              <a:t>During activities known to elicit behaviours (based on ABC data), Michael was shown how to use phrase ‘I need a break’</a:t>
            </a:r>
          </a:p>
          <a:p>
            <a:pPr lvl="1"/>
            <a:r>
              <a:rPr lang="en-AU" dirty="0" smtClean="0"/>
              <a:t>This allowed Michael to leave work area for 1 minute. If he returned to work area and asked for a break again, he could leave again</a:t>
            </a:r>
          </a:p>
          <a:p>
            <a:pPr lvl="2"/>
            <a:r>
              <a:rPr lang="en-AU" dirty="0" smtClean="0"/>
              <a:t>These days, Michael can ask for a break, but is expected to complete the task first before asking for another break</a:t>
            </a:r>
            <a:endParaRPr lang="en-AU"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Case Study - Conclusion</a:t>
            </a:r>
            <a:endParaRPr lang="en-AU" dirty="0"/>
          </a:p>
        </p:txBody>
      </p:sp>
      <p:sp>
        <p:nvSpPr>
          <p:cNvPr id="3" name="Content Placeholder 2"/>
          <p:cNvSpPr>
            <a:spLocks noGrp="1"/>
          </p:cNvSpPr>
          <p:nvPr>
            <p:ph idx="1"/>
          </p:nvPr>
        </p:nvSpPr>
        <p:spPr/>
        <p:txBody>
          <a:bodyPr/>
          <a:lstStyle/>
          <a:p>
            <a:r>
              <a:rPr lang="en-AU" dirty="0" smtClean="0"/>
              <a:t>The 2 communication phrases taught to Michael were considered a success </a:t>
            </a:r>
          </a:p>
          <a:p>
            <a:pPr marL="514350" indent="-514350">
              <a:buAutoNum type="arabicParenR"/>
            </a:pPr>
            <a:r>
              <a:rPr lang="en-AU" dirty="0" smtClean="0"/>
              <a:t>The frequency (and intensity) of the problem behaviours decreased</a:t>
            </a:r>
          </a:p>
          <a:p>
            <a:pPr marL="514350" indent="-514350">
              <a:buAutoNum type="arabicParenR"/>
            </a:pPr>
            <a:r>
              <a:rPr lang="en-AU" dirty="0" smtClean="0"/>
              <a:t>Independent use of both phrases increased</a:t>
            </a:r>
          </a:p>
          <a:p>
            <a:pPr marL="514350" indent="-514350">
              <a:buNone/>
            </a:pPr>
            <a:endParaRPr lang="en-AU"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What Happens Next </a:t>
            </a:r>
            <a:endParaRPr lang="en-AU" dirty="0"/>
          </a:p>
        </p:txBody>
      </p:sp>
      <p:sp>
        <p:nvSpPr>
          <p:cNvPr id="3" name="Subtitle 2"/>
          <p:cNvSpPr>
            <a:spLocks noGrp="1"/>
          </p:cNvSpPr>
          <p:nvPr>
            <p:ph type="subTitle" idx="1"/>
          </p:nvPr>
        </p:nvSpPr>
        <p:spPr/>
        <p:txBody>
          <a:bodyPr/>
          <a:lstStyle/>
          <a:p>
            <a:r>
              <a:rPr lang="en-AU" dirty="0" smtClean="0"/>
              <a:t>Functional Communication and Replacement Behaviours </a:t>
            </a:r>
            <a:endParaRPr lang="en-AU"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Functional Communication Training</a:t>
            </a:r>
            <a:endParaRPr lang="en-AU" dirty="0"/>
          </a:p>
        </p:txBody>
      </p:sp>
      <p:sp>
        <p:nvSpPr>
          <p:cNvPr id="3" name="Content Placeholder 2"/>
          <p:cNvSpPr>
            <a:spLocks noGrp="1"/>
          </p:cNvSpPr>
          <p:nvPr>
            <p:ph idx="1"/>
          </p:nvPr>
        </p:nvSpPr>
        <p:spPr/>
        <p:txBody>
          <a:bodyPr>
            <a:normAutofit/>
          </a:bodyPr>
          <a:lstStyle/>
          <a:p>
            <a:pPr marL="457200" indent="-457200"/>
            <a:r>
              <a:rPr lang="en-AU" dirty="0" smtClean="0"/>
              <a:t>Teaches a </a:t>
            </a:r>
            <a:r>
              <a:rPr lang="en-AU" dirty="0" smtClean="0"/>
              <a:t>replacement behaviour to render the inappropriate behaviour </a:t>
            </a:r>
            <a:r>
              <a:rPr lang="en-AU" dirty="0" smtClean="0"/>
              <a:t>ineffective</a:t>
            </a:r>
            <a:endParaRPr lang="en-AU" dirty="0" smtClean="0"/>
          </a:p>
          <a:p>
            <a:pPr marL="457200" indent="-457200"/>
            <a:r>
              <a:rPr lang="en-AU" dirty="0" smtClean="0"/>
              <a:t>Aims to make the inappropriate behaviour inefficient and ineffective </a:t>
            </a:r>
            <a:endParaRPr lang="en-AU" dirty="0" smtClean="0"/>
          </a:p>
          <a:p>
            <a:pPr marL="457200" indent="-457200"/>
            <a:r>
              <a:rPr lang="en-AU" b="1" i="1" dirty="0" smtClean="0"/>
              <a:t>Functionally equivalent </a:t>
            </a:r>
            <a:r>
              <a:rPr lang="en-AU" dirty="0" smtClean="0"/>
              <a:t>behaviour – the replacement (communication) results in the same thing as the challenging </a:t>
            </a:r>
            <a:r>
              <a:rPr lang="en-AU" dirty="0" smtClean="0"/>
              <a:t>behaviour</a:t>
            </a:r>
            <a:endParaRPr lang="en-AU" dirty="0" smtClean="0"/>
          </a:p>
          <a:p>
            <a:pPr>
              <a:buNone/>
            </a:pPr>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is it?</a:t>
            </a:r>
            <a:endParaRPr lang="en-AU" dirty="0"/>
          </a:p>
        </p:txBody>
      </p:sp>
      <p:sp>
        <p:nvSpPr>
          <p:cNvPr id="3" name="Content Placeholder 2"/>
          <p:cNvSpPr>
            <a:spLocks noGrp="1"/>
          </p:cNvSpPr>
          <p:nvPr>
            <p:ph idx="1"/>
          </p:nvPr>
        </p:nvSpPr>
        <p:spPr/>
        <p:txBody>
          <a:bodyPr>
            <a:normAutofit lnSpcReduction="10000"/>
          </a:bodyPr>
          <a:lstStyle/>
          <a:p>
            <a:r>
              <a:rPr lang="en-AU" dirty="0" smtClean="0"/>
              <a:t>A problem solving process for assessing  inappropriate or problematic behaviour </a:t>
            </a:r>
          </a:p>
          <a:p>
            <a:r>
              <a:rPr lang="en-AU" dirty="0" smtClean="0"/>
              <a:t>First step in development of a functional hypothesis</a:t>
            </a:r>
          </a:p>
          <a:p>
            <a:r>
              <a:rPr lang="en-AU" dirty="0" smtClean="0"/>
              <a:t>Uses specific data collections process to identify the purpose or reason of a particular behaviour</a:t>
            </a:r>
          </a:p>
          <a:p>
            <a:r>
              <a:rPr lang="en-AU" dirty="0" smtClean="0"/>
              <a:t>Guide educational teams in developing effective strategies to directly address this behaviour </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AU" dirty="0" smtClean="0"/>
              <a:t>Functional Behaviour Assessment</a:t>
            </a:r>
            <a:endParaRPr lang="en-AU" dirty="0"/>
          </a:p>
        </p:txBody>
      </p:sp>
      <p:sp>
        <p:nvSpPr>
          <p:cNvPr id="3" name="Subtitle 2"/>
          <p:cNvSpPr>
            <a:spLocks noGrp="1"/>
          </p:cNvSpPr>
          <p:nvPr>
            <p:ph type="subTitle" idx="1"/>
          </p:nvPr>
        </p:nvSpPr>
        <p:spPr/>
        <p:txBody>
          <a:bodyPr/>
          <a:lstStyle/>
          <a:p>
            <a:endParaRPr lang="en-A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pPr>
              <a:buNone/>
            </a:pPr>
            <a:r>
              <a:rPr lang="en-AU" i="1" dirty="0" smtClean="0"/>
              <a:t>A Functional Behaviour Assessment (FBA) is not one single thing; it is a broad term used to describe a number of different methods that allow researchers and practitioners to identify the reason a specific behaviour is occurring </a:t>
            </a:r>
            <a:r>
              <a:rPr lang="en-AU" dirty="0" smtClean="0"/>
              <a:t>(Cooper, Heron, &amp; </a:t>
            </a:r>
            <a:r>
              <a:rPr lang="en-AU" dirty="0" err="1" smtClean="0"/>
              <a:t>Heward</a:t>
            </a:r>
            <a:r>
              <a:rPr lang="en-AU" dirty="0" smtClean="0"/>
              <a:t>, 2007).</a:t>
            </a:r>
            <a:endParaRPr lang="en-A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Brief History</a:t>
            </a:r>
            <a:endParaRPr lang="en-AU" dirty="0"/>
          </a:p>
        </p:txBody>
      </p:sp>
      <p:sp>
        <p:nvSpPr>
          <p:cNvPr id="3" name="Content Placeholder 2"/>
          <p:cNvSpPr>
            <a:spLocks noGrp="1"/>
          </p:cNvSpPr>
          <p:nvPr>
            <p:ph idx="1"/>
          </p:nvPr>
        </p:nvSpPr>
        <p:spPr/>
        <p:txBody>
          <a:bodyPr/>
          <a:lstStyle/>
          <a:p>
            <a:r>
              <a:rPr lang="en-AU" dirty="0" smtClean="0"/>
              <a:t>Functional behaviour assessments have deep roots within Applied Behaviour Analysis (ABA) </a:t>
            </a:r>
          </a:p>
          <a:p>
            <a:r>
              <a:rPr lang="en-AU" dirty="0" smtClean="0"/>
              <a:t>Research on functional behaviour assessments began as early as the 1950’s</a:t>
            </a:r>
          </a:p>
          <a:p>
            <a:r>
              <a:rPr lang="en-AU" dirty="0" smtClean="0"/>
              <a:t>Since then research has been aimed at using functional behaviour assessments within </a:t>
            </a:r>
            <a:r>
              <a:rPr lang="en-AU" smtClean="0"/>
              <a:t>the classrooms</a:t>
            </a:r>
            <a:r>
              <a:rPr lang="en-AU" dirty="0" smtClean="0"/>
              <a:t>.</a:t>
            </a:r>
            <a:endParaRPr lang="en-A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Time Line</a:t>
            </a:r>
            <a:endParaRPr lang="en-AU" dirty="0"/>
          </a:p>
        </p:txBody>
      </p:sp>
      <p:pic>
        <p:nvPicPr>
          <p:cNvPr id="1026" name="Picture 2"/>
          <p:cNvPicPr>
            <a:picLocks noGrp="1" noChangeAspect="1" noChangeArrowheads="1"/>
          </p:cNvPicPr>
          <p:nvPr>
            <p:ph idx="1"/>
          </p:nvPr>
        </p:nvPicPr>
        <p:blipFill>
          <a:blip r:embed="rId3" cstate="print"/>
          <a:srcRect l="17020" t="21987" r="18598" b="8253"/>
          <a:stretch>
            <a:fillRect/>
          </a:stretch>
        </p:blipFill>
        <p:spPr bwMode="auto">
          <a:xfrm>
            <a:off x="0" y="1052736"/>
            <a:ext cx="9144000" cy="5354250"/>
          </a:xfrm>
          <a:prstGeom prst="rect">
            <a:avLst/>
          </a:prstGeom>
          <a:noFill/>
          <a:ln w="9525">
            <a:noFill/>
            <a:miter lim="800000"/>
            <a:headEnd/>
            <a:tailEnd/>
          </a:ln>
        </p:spPr>
      </p:pic>
      <p:sp>
        <p:nvSpPr>
          <p:cNvPr id="4" name="TextBox 3"/>
          <p:cNvSpPr txBox="1"/>
          <p:nvPr/>
        </p:nvSpPr>
        <p:spPr>
          <a:xfrm>
            <a:off x="0" y="6381328"/>
            <a:ext cx="4283968" cy="338554"/>
          </a:xfrm>
          <a:prstGeom prst="rect">
            <a:avLst/>
          </a:prstGeom>
          <a:noFill/>
        </p:spPr>
        <p:txBody>
          <a:bodyPr wrap="square" rtlCol="0">
            <a:spAutoFit/>
          </a:bodyPr>
          <a:lstStyle/>
          <a:p>
            <a:r>
              <a:rPr lang="en-AU" sz="800" i="1" dirty="0" smtClean="0"/>
              <a:t> Functional Assessments for Challenging Behaviours, </a:t>
            </a:r>
            <a:r>
              <a:rPr lang="en-AU" sz="800" dirty="0" smtClean="0"/>
              <a:t>Autism and Child Psychopathology, Dennis R. </a:t>
            </a:r>
            <a:r>
              <a:rPr lang="en-AU" sz="800" dirty="0" err="1" smtClean="0"/>
              <a:t>Dixxion</a:t>
            </a:r>
            <a:r>
              <a:rPr lang="en-AU" sz="800" dirty="0" smtClean="0"/>
              <a:t>, </a:t>
            </a:r>
            <a:r>
              <a:rPr lang="en-AU" sz="800" dirty="0" err="1" smtClean="0"/>
              <a:t>Talya</a:t>
            </a:r>
            <a:r>
              <a:rPr lang="en-AU" sz="800" dirty="0" smtClean="0"/>
              <a:t> </a:t>
            </a:r>
            <a:r>
              <a:rPr lang="en-AU" sz="800" dirty="0" err="1" smtClean="0"/>
              <a:t>Vogal</a:t>
            </a:r>
            <a:r>
              <a:rPr lang="en-AU" sz="800" dirty="0" smtClean="0"/>
              <a:t>, and Jonathan </a:t>
            </a:r>
            <a:r>
              <a:rPr lang="en-AU" sz="800" dirty="0" err="1" smtClean="0"/>
              <a:t>Tarbox</a:t>
            </a:r>
            <a:r>
              <a:rPr lang="en-AU" sz="800" i="1" dirty="0" smtClean="0"/>
              <a:t> </a:t>
            </a:r>
            <a:endParaRPr lang="en-AU" sz="800" i="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7752</TotalTime>
  <Words>2585</Words>
  <Application>Microsoft Office PowerPoint</Application>
  <PresentationFormat>On-screen Show (4:3)</PresentationFormat>
  <Paragraphs>307</Paragraphs>
  <Slides>43</Slides>
  <Notes>29</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Module</vt:lpstr>
      <vt:lpstr>WHY Does He Keep Doing That?!? Utilising Functional Behaviour Assessments  Presented by: Aurora Alonzo, BCaBA  and  Rebecca Freakley , BA-Psych/DIP ED  Woodbury Autism Education and Research </vt:lpstr>
      <vt:lpstr>Slide 2</vt:lpstr>
      <vt:lpstr>Slide 3</vt:lpstr>
      <vt:lpstr>Goals for Today</vt:lpstr>
      <vt:lpstr>What is it?</vt:lpstr>
      <vt:lpstr>Functional Behaviour Assessment</vt:lpstr>
      <vt:lpstr>Slide 7</vt:lpstr>
      <vt:lpstr>Brief History</vt:lpstr>
      <vt:lpstr>Time Line</vt:lpstr>
      <vt:lpstr>Applied Behaviour Analysis</vt:lpstr>
      <vt:lpstr>Cyclical Nature of Applied Behaviour Analysis</vt:lpstr>
      <vt:lpstr>Things to Consider</vt:lpstr>
      <vt:lpstr>Types of Functional Assesments</vt:lpstr>
      <vt:lpstr>Examine The Problem  </vt:lpstr>
      <vt:lpstr>The A-B-C’s of Behaviour</vt:lpstr>
      <vt:lpstr>Descriptive Analysis(ABC Chart) </vt:lpstr>
      <vt:lpstr>Example</vt:lpstr>
      <vt:lpstr>Slide 18</vt:lpstr>
      <vt:lpstr>A-B-C</vt:lpstr>
      <vt:lpstr>Antecedents</vt:lpstr>
      <vt:lpstr>Assessing Antecedents</vt:lpstr>
      <vt:lpstr>Assessing Antecedents</vt:lpstr>
      <vt:lpstr>Using Antecedents Wisely</vt:lpstr>
      <vt:lpstr>A-B-C</vt:lpstr>
      <vt:lpstr>What is Behaviour?</vt:lpstr>
      <vt:lpstr>Good or Bad?</vt:lpstr>
      <vt:lpstr>Determine Why?</vt:lpstr>
      <vt:lpstr>A-B-C</vt:lpstr>
      <vt:lpstr>Consequences</vt:lpstr>
      <vt:lpstr>Slide 30</vt:lpstr>
      <vt:lpstr>When behaviours increase,  reinforcement is present</vt:lpstr>
      <vt:lpstr>When behaviours decrease… punishment is present</vt:lpstr>
      <vt:lpstr>Four Main functions of behaviour</vt:lpstr>
      <vt:lpstr>Let’s Analyse These! </vt:lpstr>
      <vt:lpstr>Putting it All Together</vt:lpstr>
      <vt:lpstr>Case Study</vt:lpstr>
      <vt:lpstr>Case Study (cont.)</vt:lpstr>
      <vt:lpstr>Case Study (cont.)</vt:lpstr>
      <vt:lpstr>Case Study - Results</vt:lpstr>
      <vt:lpstr>Case Study - Results</vt:lpstr>
      <vt:lpstr>Case Study - Conclusion</vt:lpstr>
      <vt:lpstr>What Happens Next </vt:lpstr>
      <vt:lpstr>Functional Communication Training</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aurora</dc:creator>
  <cp:lastModifiedBy>aurora</cp:lastModifiedBy>
  <cp:revision>199</cp:revision>
  <dcterms:created xsi:type="dcterms:W3CDTF">2015-02-17T02:22:15Z</dcterms:created>
  <dcterms:modified xsi:type="dcterms:W3CDTF">2015-05-18T04:35:40Z</dcterms:modified>
</cp:coreProperties>
</file>