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57"/>
  </p:notesMasterIdLst>
  <p:sldIdLst>
    <p:sldId id="257" r:id="rId9"/>
    <p:sldId id="309" r:id="rId10"/>
    <p:sldId id="258" r:id="rId11"/>
    <p:sldId id="256" r:id="rId12"/>
    <p:sldId id="259" r:id="rId13"/>
    <p:sldId id="260" r:id="rId14"/>
    <p:sldId id="262" r:id="rId15"/>
    <p:sldId id="261" r:id="rId16"/>
    <p:sldId id="263" r:id="rId17"/>
    <p:sldId id="264" r:id="rId18"/>
    <p:sldId id="265" r:id="rId19"/>
    <p:sldId id="266" r:id="rId20"/>
    <p:sldId id="304" r:id="rId21"/>
    <p:sldId id="272" r:id="rId22"/>
    <p:sldId id="269" r:id="rId23"/>
    <p:sldId id="270" r:id="rId24"/>
    <p:sldId id="303" r:id="rId25"/>
    <p:sldId id="274" r:id="rId26"/>
    <p:sldId id="302" r:id="rId27"/>
    <p:sldId id="271" r:id="rId28"/>
    <p:sldId id="273" r:id="rId29"/>
    <p:sldId id="280" r:id="rId30"/>
    <p:sldId id="275" r:id="rId31"/>
    <p:sldId id="279" r:id="rId32"/>
    <p:sldId id="278" r:id="rId33"/>
    <p:sldId id="282" r:id="rId34"/>
    <p:sldId id="281" r:id="rId35"/>
    <p:sldId id="285" r:id="rId36"/>
    <p:sldId id="283" r:id="rId37"/>
    <p:sldId id="284" r:id="rId38"/>
    <p:sldId id="292" r:id="rId39"/>
    <p:sldId id="293" r:id="rId40"/>
    <p:sldId id="294" r:id="rId41"/>
    <p:sldId id="295" r:id="rId42"/>
    <p:sldId id="296" r:id="rId43"/>
    <p:sldId id="287" r:id="rId44"/>
    <p:sldId id="297" r:id="rId45"/>
    <p:sldId id="298" r:id="rId46"/>
    <p:sldId id="299" r:id="rId47"/>
    <p:sldId id="291" r:id="rId48"/>
    <p:sldId id="305" r:id="rId49"/>
    <p:sldId id="306" r:id="rId50"/>
    <p:sldId id="307" r:id="rId51"/>
    <p:sldId id="308" r:id="rId52"/>
    <p:sldId id="288" r:id="rId53"/>
    <p:sldId id="289" r:id="rId54"/>
    <p:sldId id="290" r:id="rId55"/>
    <p:sldId id="30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699"/>
    <a:srgbClr val="99FF66"/>
    <a:srgbClr val="66FF66"/>
    <a:srgbClr val="CCFF33"/>
    <a:srgbClr val="6633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08" autoAdjust="0"/>
  </p:normalViewPr>
  <p:slideViewPr>
    <p:cSldViewPr>
      <p:cViewPr varScale="1">
        <p:scale>
          <a:sx n="140" d="100"/>
          <a:sy n="140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D:\blitt53\My%20Documents\2015\DATA\PAT%20R%20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D:\blitt53\My%20Documents\2015\DATA\PAT%20R%20comparis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D:\blitt53\My%20Documents\2015\DATA\PAT%20R%20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89090068982868"/>
          <c:y val="0.025383280686814"/>
          <c:w val="0.904715431170705"/>
          <c:h val="0.9430082033740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Percentage!$B$1</c:f>
              <c:strCache>
                <c:ptCount val="1"/>
                <c:pt idx="0">
                  <c:v>Year 7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Percentage!$A$2:$A$9</c:f>
              <c:strCache>
                <c:ptCount val="8"/>
                <c:pt idx="0">
                  <c:v>Under 100</c:v>
                </c:pt>
                <c:pt idx="1">
                  <c:v>100 -109.9</c:v>
                </c:pt>
                <c:pt idx="2">
                  <c:v>110 - 119.9</c:v>
                </c:pt>
                <c:pt idx="3">
                  <c:v>120 - 129.9</c:v>
                </c:pt>
                <c:pt idx="4">
                  <c:v>130 - 139.9</c:v>
                </c:pt>
                <c:pt idx="5">
                  <c:v>140 - 149.9</c:v>
                </c:pt>
                <c:pt idx="6">
                  <c:v>150 - 159.9</c:v>
                </c:pt>
                <c:pt idx="7">
                  <c:v>160 - 170</c:v>
                </c:pt>
              </c:strCache>
            </c:strRef>
          </c:cat>
          <c:val>
            <c:numRef>
              <c:f>Percentage!$B$2:$B$9</c:f>
              <c:numCache>
                <c:formatCode>0%</c:formatCode>
                <c:ptCount val="8"/>
                <c:pt idx="0">
                  <c:v>0.0198675496688742</c:v>
                </c:pt>
                <c:pt idx="1">
                  <c:v>0.158940397350993</c:v>
                </c:pt>
                <c:pt idx="2">
                  <c:v>0.28476821192053</c:v>
                </c:pt>
                <c:pt idx="3">
                  <c:v>0.324503311258278</c:v>
                </c:pt>
                <c:pt idx="4">
                  <c:v>0.139072847682119</c:v>
                </c:pt>
                <c:pt idx="5">
                  <c:v>0.0529801324503311</c:v>
                </c:pt>
                <c:pt idx="6">
                  <c:v>0.0198675496688742</c:v>
                </c:pt>
                <c:pt idx="7">
                  <c:v>0.0</c:v>
                </c:pt>
              </c:numCache>
            </c:numRef>
          </c:val>
        </c:ser>
        <c:ser>
          <c:idx val="1"/>
          <c:order val="1"/>
          <c:tx>
            <c:strRef>
              <c:f>Percentage!$C$1</c:f>
              <c:strCache>
                <c:ptCount val="1"/>
                <c:pt idx="0">
                  <c:v>Year 8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Percentage!$A$2:$A$9</c:f>
              <c:strCache>
                <c:ptCount val="8"/>
                <c:pt idx="0">
                  <c:v>Under 100</c:v>
                </c:pt>
                <c:pt idx="1">
                  <c:v>100 -109.9</c:v>
                </c:pt>
                <c:pt idx="2">
                  <c:v>110 - 119.9</c:v>
                </c:pt>
                <c:pt idx="3">
                  <c:v>120 - 129.9</c:v>
                </c:pt>
                <c:pt idx="4">
                  <c:v>130 - 139.9</c:v>
                </c:pt>
                <c:pt idx="5">
                  <c:v>140 - 149.9</c:v>
                </c:pt>
                <c:pt idx="6">
                  <c:v>150 - 159.9</c:v>
                </c:pt>
                <c:pt idx="7">
                  <c:v>160 - 170</c:v>
                </c:pt>
              </c:strCache>
            </c:strRef>
          </c:cat>
          <c:val>
            <c:numRef>
              <c:f>Percentage!$C$2:$C$9</c:f>
              <c:numCache>
                <c:formatCode>0%</c:formatCode>
                <c:ptCount val="8"/>
                <c:pt idx="0">
                  <c:v>0.0</c:v>
                </c:pt>
                <c:pt idx="1">
                  <c:v>0.125</c:v>
                </c:pt>
                <c:pt idx="2">
                  <c:v>0.443181818181818</c:v>
                </c:pt>
                <c:pt idx="3">
                  <c:v>0.272727272727273</c:v>
                </c:pt>
                <c:pt idx="4">
                  <c:v>0.113636363636364</c:v>
                </c:pt>
                <c:pt idx="5">
                  <c:v>0.0454545454545455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ser>
          <c:idx val="2"/>
          <c:order val="2"/>
          <c:tx>
            <c:strRef>
              <c:f>Percentage!$D$1</c:f>
              <c:strCache>
                <c:ptCount val="1"/>
                <c:pt idx="0">
                  <c:v>Year 9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Percentage!$A$2:$A$9</c:f>
              <c:strCache>
                <c:ptCount val="8"/>
                <c:pt idx="0">
                  <c:v>Under 100</c:v>
                </c:pt>
                <c:pt idx="1">
                  <c:v>100 -109.9</c:v>
                </c:pt>
                <c:pt idx="2">
                  <c:v>110 - 119.9</c:v>
                </c:pt>
                <c:pt idx="3">
                  <c:v>120 - 129.9</c:v>
                </c:pt>
                <c:pt idx="4">
                  <c:v>130 - 139.9</c:v>
                </c:pt>
                <c:pt idx="5">
                  <c:v>140 - 149.9</c:v>
                </c:pt>
                <c:pt idx="6">
                  <c:v>150 - 159.9</c:v>
                </c:pt>
                <c:pt idx="7">
                  <c:v>160 - 170</c:v>
                </c:pt>
              </c:strCache>
            </c:strRef>
          </c:cat>
          <c:val>
            <c:numRef>
              <c:f>Percentage!$D$2:$D$9</c:f>
              <c:numCache>
                <c:formatCode>0%</c:formatCode>
                <c:ptCount val="8"/>
                <c:pt idx="0">
                  <c:v>0.0</c:v>
                </c:pt>
                <c:pt idx="1">
                  <c:v>0.0485436893203884</c:v>
                </c:pt>
                <c:pt idx="2">
                  <c:v>0.310679611650485</c:v>
                </c:pt>
                <c:pt idx="3">
                  <c:v>0.349514563106796</c:v>
                </c:pt>
                <c:pt idx="4">
                  <c:v>0.233009708737864</c:v>
                </c:pt>
                <c:pt idx="5">
                  <c:v>0.0485436893203884</c:v>
                </c:pt>
                <c:pt idx="6">
                  <c:v>0.00970873786407767</c:v>
                </c:pt>
                <c:pt idx="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4137048"/>
        <c:axId val="2144139736"/>
        <c:axId val="0"/>
      </c:bar3DChart>
      <c:catAx>
        <c:axId val="2144137048"/>
        <c:scaling>
          <c:orientation val="minMax"/>
        </c:scaling>
        <c:delete val="0"/>
        <c:axPos val="b"/>
        <c:majorTickMark val="out"/>
        <c:minorTickMark val="none"/>
        <c:tickLblPos val="nextTo"/>
        <c:crossAx val="2144139736"/>
        <c:crosses val="autoZero"/>
        <c:auto val="1"/>
        <c:lblAlgn val="ctr"/>
        <c:lblOffset val="100"/>
        <c:noMultiLvlLbl val="0"/>
      </c:catAx>
      <c:valAx>
        <c:axId val="2144139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441370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Learning</a:t>
            </a:r>
            <a:r>
              <a:rPr lang="en-US" baseline="0"/>
              <a:t> Support Students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7454968771586"/>
          <c:y val="0.0268671128044596"/>
          <c:w val="0.911349313273612"/>
          <c:h val="0.852428386645769"/>
        </c:manualLayout>
      </c:layout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May-14</c:v>
                </c:pt>
              </c:strCache>
            </c:strRef>
          </c:tx>
          <c:cat>
            <c:strRef>
              <c:f>Sheet3!$A$2:$A$10</c:f>
              <c:strCache>
                <c:ptCount val="9"/>
                <c:pt idx="0">
                  <c:v>Madison</c:v>
                </c:pt>
                <c:pt idx="1">
                  <c:v>Katarina</c:v>
                </c:pt>
                <c:pt idx="2">
                  <c:v>Talib</c:v>
                </c:pt>
                <c:pt idx="3">
                  <c:v>Cailis</c:v>
                </c:pt>
                <c:pt idx="4">
                  <c:v>Suelyn</c:v>
                </c:pt>
                <c:pt idx="5">
                  <c:v>Tyson</c:v>
                </c:pt>
                <c:pt idx="6">
                  <c:v>Cassee</c:v>
                </c:pt>
                <c:pt idx="7">
                  <c:v>Candy</c:v>
                </c:pt>
                <c:pt idx="8">
                  <c:v>Jai</c:v>
                </c:pt>
              </c:strCache>
            </c:strRef>
          </c:cat>
          <c:val>
            <c:numRef>
              <c:f>Sheet3!$B$2:$B$10</c:f>
              <c:numCache>
                <c:formatCode>General</c:formatCode>
                <c:ptCount val="9"/>
                <c:pt idx="0">
                  <c:v>108.4</c:v>
                </c:pt>
                <c:pt idx="1">
                  <c:v>101.5</c:v>
                </c:pt>
                <c:pt idx="2">
                  <c:v>106.8</c:v>
                </c:pt>
                <c:pt idx="3">
                  <c:v>103.4</c:v>
                </c:pt>
                <c:pt idx="4">
                  <c:v>111.4</c:v>
                </c:pt>
                <c:pt idx="5">
                  <c:v>105.2</c:v>
                </c:pt>
                <c:pt idx="6">
                  <c:v>105.2</c:v>
                </c:pt>
                <c:pt idx="7">
                  <c:v>101.5</c:v>
                </c:pt>
                <c:pt idx="8">
                  <c:v>101.5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Feb-15</c:v>
                </c:pt>
              </c:strCache>
            </c:strRef>
          </c:tx>
          <c:cat>
            <c:strRef>
              <c:f>Sheet3!$A$2:$A$10</c:f>
              <c:strCache>
                <c:ptCount val="9"/>
                <c:pt idx="0">
                  <c:v>Madison</c:v>
                </c:pt>
                <c:pt idx="1">
                  <c:v>Katarina</c:v>
                </c:pt>
                <c:pt idx="2">
                  <c:v>Talib</c:v>
                </c:pt>
                <c:pt idx="3">
                  <c:v>Cailis</c:v>
                </c:pt>
                <c:pt idx="4">
                  <c:v>Suelyn</c:v>
                </c:pt>
                <c:pt idx="5">
                  <c:v>Tyson</c:v>
                </c:pt>
                <c:pt idx="6">
                  <c:v>Cassee</c:v>
                </c:pt>
                <c:pt idx="7">
                  <c:v>Candy</c:v>
                </c:pt>
                <c:pt idx="8">
                  <c:v>Jai</c:v>
                </c:pt>
              </c:strCache>
            </c:strRef>
          </c:cat>
          <c:val>
            <c:numRef>
              <c:f>Sheet3!$C$2:$C$10</c:f>
              <c:numCache>
                <c:formatCode>General</c:formatCode>
                <c:ptCount val="9"/>
                <c:pt idx="0">
                  <c:v>107.0</c:v>
                </c:pt>
                <c:pt idx="1">
                  <c:v>116.0</c:v>
                </c:pt>
                <c:pt idx="2">
                  <c:v>117.8</c:v>
                </c:pt>
                <c:pt idx="3">
                  <c:v>117.8</c:v>
                </c:pt>
                <c:pt idx="4">
                  <c:v>119.4</c:v>
                </c:pt>
                <c:pt idx="5">
                  <c:v>119.4</c:v>
                </c:pt>
                <c:pt idx="6">
                  <c:v>121.0</c:v>
                </c:pt>
                <c:pt idx="7">
                  <c:v>125.5</c:v>
                </c:pt>
                <c:pt idx="8">
                  <c:v>125.5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931096"/>
        <c:axId val="2055056856"/>
      </c:lineChart>
      <c:catAx>
        <c:axId val="-2129931096"/>
        <c:scaling>
          <c:orientation val="minMax"/>
        </c:scaling>
        <c:delete val="0"/>
        <c:axPos val="b"/>
        <c:majorTickMark val="none"/>
        <c:minorTickMark val="none"/>
        <c:tickLblPos val="nextTo"/>
        <c:crossAx val="2055056856"/>
        <c:crosses val="autoZero"/>
        <c:auto val="1"/>
        <c:lblAlgn val="ctr"/>
        <c:lblOffset val="100"/>
        <c:noMultiLvlLbl val="0"/>
      </c:catAx>
      <c:valAx>
        <c:axId val="20550568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 R Comparison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-21299310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89090068982868"/>
          <c:y val="0.025383280686814"/>
          <c:w val="0.904715431170705"/>
          <c:h val="0.9430082033740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Percentage!$B$1</c:f>
              <c:strCache>
                <c:ptCount val="1"/>
                <c:pt idx="0">
                  <c:v>Year 7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Percentage!$A$2:$A$9</c:f>
              <c:strCache>
                <c:ptCount val="8"/>
                <c:pt idx="0">
                  <c:v>Under 100</c:v>
                </c:pt>
                <c:pt idx="1">
                  <c:v>100 -109.9</c:v>
                </c:pt>
                <c:pt idx="2">
                  <c:v>110 - 119.9</c:v>
                </c:pt>
                <c:pt idx="3">
                  <c:v>120 - 129.9</c:v>
                </c:pt>
                <c:pt idx="4">
                  <c:v>130 - 139.9</c:v>
                </c:pt>
                <c:pt idx="5">
                  <c:v>140 - 149.9</c:v>
                </c:pt>
                <c:pt idx="6">
                  <c:v>150 - 159.9</c:v>
                </c:pt>
                <c:pt idx="7">
                  <c:v>160 - 170</c:v>
                </c:pt>
              </c:strCache>
            </c:strRef>
          </c:cat>
          <c:val>
            <c:numRef>
              <c:f>Percentage!$B$2:$B$9</c:f>
              <c:numCache>
                <c:formatCode>0%</c:formatCode>
                <c:ptCount val="8"/>
                <c:pt idx="0">
                  <c:v>0.0198675496688742</c:v>
                </c:pt>
                <c:pt idx="1">
                  <c:v>0.158940397350993</c:v>
                </c:pt>
                <c:pt idx="2">
                  <c:v>0.28476821192053</c:v>
                </c:pt>
                <c:pt idx="3">
                  <c:v>0.324503311258278</c:v>
                </c:pt>
                <c:pt idx="4">
                  <c:v>0.139072847682119</c:v>
                </c:pt>
                <c:pt idx="5">
                  <c:v>0.0529801324503311</c:v>
                </c:pt>
                <c:pt idx="6">
                  <c:v>0.0198675496688742</c:v>
                </c:pt>
                <c:pt idx="7">
                  <c:v>0.0</c:v>
                </c:pt>
              </c:numCache>
            </c:numRef>
          </c:val>
        </c:ser>
        <c:ser>
          <c:idx val="1"/>
          <c:order val="1"/>
          <c:tx>
            <c:strRef>
              <c:f>Percentage!$C$1</c:f>
              <c:strCache>
                <c:ptCount val="1"/>
                <c:pt idx="0">
                  <c:v>Year 8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Percentage!$A$2:$A$9</c:f>
              <c:strCache>
                <c:ptCount val="8"/>
                <c:pt idx="0">
                  <c:v>Under 100</c:v>
                </c:pt>
                <c:pt idx="1">
                  <c:v>100 -109.9</c:v>
                </c:pt>
                <c:pt idx="2">
                  <c:v>110 - 119.9</c:v>
                </c:pt>
                <c:pt idx="3">
                  <c:v>120 - 129.9</c:v>
                </c:pt>
                <c:pt idx="4">
                  <c:v>130 - 139.9</c:v>
                </c:pt>
                <c:pt idx="5">
                  <c:v>140 - 149.9</c:v>
                </c:pt>
                <c:pt idx="6">
                  <c:v>150 - 159.9</c:v>
                </c:pt>
                <c:pt idx="7">
                  <c:v>160 - 170</c:v>
                </c:pt>
              </c:strCache>
            </c:strRef>
          </c:cat>
          <c:val>
            <c:numRef>
              <c:f>Percentage!$C$2:$C$9</c:f>
              <c:numCache>
                <c:formatCode>0%</c:formatCode>
                <c:ptCount val="8"/>
                <c:pt idx="0">
                  <c:v>0.0</c:v>
                </c:pt>
                <c:pt idx="1">
                  <c:v>0.125</c:v>
                </c:pt>
                <c:pt idx="2">
                  <c:v>0.443181818181818</c:v>
                </c:pt>
                <c:pt idx="3">
                  <c:v>0.272727272727273</c:v>
                </c:pt>
                <c:pt idx="4">
                  <c:v>0.113636363636364</c:v>
                </c:pt>
                <c:pt idx="5">
                  <c:v>0.0454545454545455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ser>
          <c:idx val="2"/>
          <c:order val="2"/>
          <c:tx>
            <c:strRef>
              <c:f>Percentage!$D$1</c:f>
              <c:strCache>
                <c:ptCount val="1"/>
                <c:pt idx="0">
                  <c:v>Year 9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Percentage!$A$2:$A$9</c:f>
              <c:strCache>
                <c:ptCount val="8"/>
                <c:pt idx="0">
                  <c:v>Under 100</c:v>
                </c:pt>
                <c:pt idx="1">
                  <c:v>100 -109.9</c:v>
                </c:pt>
                <c:pt idx="2">
                  <c:v>110 - 119.9</c:v>
                </c:pt>
                <c:pt idx="3">
                  <c:v>120 - 129.9</c:v>
                </c:pt>
                <c:pt idx="4">
                  <c:v>130 - 139.9</c:v>
                </c:pt>
                <c:pt idx="5">
                  <c:v>140 - 149.9</c:v>
                </c:pt>
                <c:pt idx="6">
                  <c:v>150 - 159.9</c:v>
                </c:pt>
                <c:pt idx="7">
                  <c:v>160 - 170</c:v>
                </c:pt>
              </c:strCache>
            </c:strRef>
          </c:cat>
          <c:val>
            <c:numRef>
              <c:f>Percentage!$D$2:$D$9</c:f>
              <c:numCache>
                <c:formatCode>0%</c:formatCode>
                <c:ptCount val="8"/>
                <c:pt idx="0">
                  <c:v>0.0</c:v>
                </c:pt>
                <c:pt idx="1">
                  <c:v>0.0485436893203884</c:v>
                </c:pt>
                <c:pt idx="2">
                  <c:v>0.310679611650485</c:v>
                </c:pt>
                <c:pt idx="3">
                  <c:v>0.349514563106796</c:v>
                </c:pt>
                <c:pt idx="4">
                  <c:v>0.233009708737864</c:v>
                </c:pt>
                <c:pt idx="5">
                  <c:v>0.0485436893203884</c:v>
                </c:pt>
                <c:pt idx="6">
                  <c:v>0.00970873786407767</c:v>
                </c:pt>
                <c:pt idx="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5165576"/>
        <c:axId val="2055169224"/>
        <c:axId val="0"/>
      </c:bar3DChart>
      <c:catAx>
        <c:axId val="2055165576"/>
        <c:scaling>
          <c:orientation val="minMax"/>
        </c:scaling>
        <c:delete val="0"/>
        <c:axPos val="b"/>
        <c:majorTickMark val="out"/>
        <c:minorTickMark val="none"/>
        <c:tickLblPos val="nextTo"/>
        <c:crossAx val="2055169224"/>
        <c:crosses val="autoZero"/>
        <c:auto val="1"/>
        <c:lblAlgn val="ctr"/>
        <c:lblOffset val="100"/>
        <c:noMultiLvlLbl val="0"/>
      </c:catAx>
      <c:valAx>
        <c:axId val="20551692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55165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C8151-4094-43A6-86CC-5C0FCB6D109A}" type="datetimeFigureOut">
              <a:rPr lang="en-AU" smtClean="0"/>
              <a:t>2/06/15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C8FC5-A757-42D8-9885-6BACB91A17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61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8FC5-A757-42D8-9885-6BACB91A173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866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EA6B6-B484-4096-983C-1020C916BAFD}" type="slidenum">
              <a:rPr lang="en-AU" smtClean="0">
                <a:solidFill>
                  <a:prstClr val="black"/>
                </a:solidFill>
              </a:rPr>
              <a:pPr/>
              <a:t>18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0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C8FC5-A757-42D8-9885-6BACB91A1731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33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 smtClean="0"/>
              <a:t>2/06/15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061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 smtClean="0"/>
              <a:t>2/06/15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27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 smtClean="0"/>
              <a:t>2/06/15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87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4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81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30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34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2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94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33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6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 smtClean="0"/>
              <a:t>2/06/15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809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14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4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77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78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86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06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25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54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00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 smtClean="0"/>
              <a:t>2/06/15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890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66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79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14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01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E53A-7E4B-4A56-8D54-D2DBD506EF1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7B61-9003-434C-9070-3AC74AD8D95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58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E53A-7E4B-4A56-8D54-D2DBD506EF1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7B61-9003-434C-9070-3AC74AD8D95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091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E53A-7E4B-4A56-8D54-D2DBD506EF1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7B61-9003-434C-9070-3AC74AD8D95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17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E53A-7E4B-4A56-8D54-D2DBD506EF1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7B61-9003-434C-9070-3AC74AD8D95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58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E53A-7E4B-4A56-8D54-D2DBD506EF1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7B61-9003-434C-9070-3AC74AD8D95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33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E53A-7E4B-4A56-8D54-D2DBD506EF1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7B61-9003-434C-9070-3AC74AD8D95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0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 smtClean="0"/>
              <a:t>2/06/15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475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E53A-7E4B-4A56-8D54-D2DBD506EF1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7B61-9003-434C-9070-3AC74AD8D95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7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E53A-7E4B-4A56-8D54-D2DBD506EF1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7B61-9003-434C-9070-3AC74AD8D95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95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E53A-7E4B-4A56-8D54-D2DBD506EF1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7B61-9003-434C-9070-3AC74AD8D95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14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E53A-7E4B-4A56-8D54-D2DBD506EF1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7B61-9003-434C-9070-3AC74AD8D95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63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E53A-7E4B-4A56-8D54-D2DBD506EF1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7B61-9003-434C-9070-3AC74AD8D95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5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DAE6-35F1-4936-8E53-4B2F18AABAF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B241-E83B-4CF7-A872-6AA1686141F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58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DAE6-35F1-4936-8E53-4B2F18AABAF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B241-E83B-4CF7-A872-6AA1686141F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3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DAE6-35F1-4936-8E53-4B2F18AABAF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B241-E83B-4CF7-A872-6AA1686141F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63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DAE6-35F1-4936-8E53-4B2F18AABAF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B241-E83B-4CF7-A872-6AA1686141F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01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DAE6-35F1-4936-8E53-4B2F18AABAF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B241-E83B-4CF7-A872-6AA1686141F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8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 smtClean="0"/>
              <a:t>2/06/15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390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DAE6-35F1-4936-8E53-4B2F18AABAF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B241-E83B-4CF7-A872-6AA1686141F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44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DAE6-35F1-4936-8E53-4B2F18AABAF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B241-E83B-4CF7-A872-6AA1686141F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60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DAE6-35F1-4936-8E53-4B2F18AABAF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B241-E83B-4CF7-A872-6AA1686141F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58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DAE6-35F1-4936-8E53-4B2F18AABAF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B241-E83B-4CF7-A872-6AA1686141F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68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DAE6-35F1-4936-8E53-4B2F18AABAF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B241-E83B-4CF7-A872-6AA1686141F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50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DAE6-35F1-4936-8E53-4B2F18AABAF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B241-E83B-4CF7-A872-6AA1686141F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32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45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501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48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6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 smtClean="0"/>
              <a:t>2/06/15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36512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31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8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70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35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497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018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870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0BEA-84AA-48BF-AFAE-7807A62F5B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C269-6948-425D-811C-676C8DD45E5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9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0BEA-84AA-48BF-AFAE-7807A62F5B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C269-6948-425D-811C-676C8DD45E5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724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0BEA-84AA-48BF-AFAE-7807A62F5B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C269-6948-425D-811C-676C8DD45E5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 smtClean="0"/>
              <a:t>2/06/15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6115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0BEA-84AA-48BF-AFAE-7807A62F5B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C269-6948-425D-811C-676C8DD45E5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691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0BEA-84AA-48BF-AFAE-7807A62F5B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C269-6948-425D-811C-676C8DD45E5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861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0BEA-84AA-48BF-AFAE-7807A62F5B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C269-6948-425D-811C-676C8DD45E5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785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0BEA-84AA-48BF-AFAE-7807A62F5B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C269-6948-425D-811C-676C8DD45E5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971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0BEA-84AA-48BF-AFAE-7807A62F5B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C269-6948-425D-811C-676C8DD45E5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31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0BEA-84AA-48BF-AFAE-7807A62F5B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C269-6948-425D-811C-676C8DD45E5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042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0BEA-84AA-48BF-AFAE-7807A62F5B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C269-6948-425D-811C-676C8DD45E5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34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0BEA-84AA-48BF-AFAE-7807A62F5B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C269-6948-425D-811C-676C8DD45E5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77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790-0794-45F8-8666-AA0E7FE7062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970-7129-4034-BACA-C91053EFD3B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757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790-0794-45F8-8666-AA0E7FE7062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970-7129-4034-BACA-C91053EFD3B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7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 smtClean="0"/>
              <a:t>2/06/15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511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790-0794-45F8-8666-AA0E7FE7062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970-7129-4034-BACA-C91053EFD3B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469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790-0794-45F8-8666-AA0E7FE7062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970-7129-4034-BACA-C91053EFD3B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495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790-0794-45F8-8666-AA0E7FE7062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970-7129-4034-BACA-C91053EFD3B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771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790-0794-45F8-8666-AA0E7FE7062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970-7129-4034-BACA-C91053EFD3B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282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790-0794-45F8-8666-AA0E7FE7062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970-7129-4034-BACA-C91053EFD3B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061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790-0794-45F8-8666-AA0E7FE7062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970-7129-4034-BACA-C91053EFD3B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98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790-0794-45F8-8666-AA0E7FE7062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970-7129-4034-BACA-C91053EFD3B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57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790-0794-45F8-8666-AA0E7FE7062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970-7129-4034-BACA-C91053EFD3B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544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A790-0794-45F8-8666-AA0E7FE7062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0970-7129-4034-BACA-C91053EFD3B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8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6A03-1AFB-4F05-9BA0-CAF742A84F24}" type="datetimeFigureOut">
              <a:rPr lang="en-AU" smtClean="0"/>
              <a:t>2/06/15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B3A9-F3A9-4F90-A6BE-F5645B6321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72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6A03-1AFB-4F05-9BA0-CAF742A84F24}" type="datetimeFigureOut">
              <a:rPr lang="en-AU" smtClean="0"/>
              <a:t>2/06/15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B3A9-F3A9-4F90-A6BE-F5645B6321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8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6A03-1AFB-4F05-9BA0-CAF742A84F24}" type="datetimeFigureOut">
              <a:rPr lang="en-AU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B3A9-F3A9-4F90-A6BE-F5645B63214D}" type="slidenum">
              <a:rPr lang="en-A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0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0E53A-7E4B-4A56-8D54-D2DBD506EF15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C7B61-9003-434C-9070-3AC74AD8D95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0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DAE6-35F1-4936-8E53-4B2F18AABAF7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B241-E83B-4CF7-A872-6AA1686141F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5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A5723-B153-412B-ADFA-6EBD7552CE6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D360-2372-476F-BCD8-CB797B77092A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F0BEA-84AA-48BF-AFAE-7807A62F5B6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C269-6948-425D-811C-676C8DD45E57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7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A790-0794-45F8-8666-AA0E7FE70623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2/06/15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10970-7129-4034-BACA-C91053EFD3B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chart" Target="../charts/char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935527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solidFill>
                  <a:srgbClr val="800000"/>
                </a:solidFill>
              </a:rPr>
              <a:t>Bringing Data to Life</a:t>
            </a:r>
            <a:endParaRPr lang="en-AU" sz="60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199768"/>
            <a:ext cx="137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Brenda Little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7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7544" y="292494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AU" sz="5400" dirty="0">
                <a:solidFill>
                  <a:srgbClr val="800000"/>
                </a:solidFill>
              </a:rPr>
              <a:t>s</a:t>
            </a:r>
            <a:r>
              <a:rPr lang="en-AU" sz="5400" dirty="0" smtClean="0">
                <a:solidFill>
                  <a:srgbClr val="800000"/>
                </a:solidFill>
              </a:rPr>
              <a:t>till not enough…….</a:t>
            </a:r>
            <a:endParaRPr lang="en-AU" sz="5400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741" y="235506"/>
            <a:ext cx="2497299" cy="607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8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3758" y="3140968"/>
            <a:ext cx="6287577" cy="1143000"/>
          </a:xfrm>
        </p:spPr>
        <p:txBody>
          <a:bodyPr>
            <a:noAutofit/>
          </a:bodyPr>
          <a:lstStyle/>
          <a:p>
            <a:pPr algn="l"/>
            <a:r>
              <a:rPr lang="en-AU" sz="5400" dirty="0" smtClean="0">
                <a:solidFill>
                  <a:srgbClr val="800000"/>
                </a:solidFill>
              </a:rPr>
              <a:t>- A.C.E.R. resources</a:t>
            </a:r>
            <a:br>
              <a:rPr lang="en-AU" sz="5400" dirty="0" smtClean="0">
                <a:solidFill>
                  <a:srgbClr val="800000"/>
                </a:solidFill>
              </a:rPr>
            </a:br>
            <a:r>
              <a:rPr lang="en-AU" sz="5400" dirty="0" smtClean="0">
                <a:solidFill>
                  <a:srgbClr val="800000"/>
                </a:solidFill>
              </a:rPr>
              <a:t>- Q Central (literatu)</a:t>
            </a:r>
            <a:br>
              <a:rPr lang="en-AU" sz="5400" dirty="0" smtClean="0">
                <a:solidFill>
                  <a:srgbClr val="800000"/>
                </a:solidFill>
              </a:rPr>
            </a:br>
            <a:r>
              <a:rPr lang="en-AU" sz="5400" dirty="0" smtClean="0">
                <a:solidFill>
                  <a:srgbClr val="800000"/>
                </a:solidFill>
              </a:rPr>
              <a:t>- literature circles</a:t>
            </a:r>
            <a:endParaRPr lang="en-AU" sz="5400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268" y="5229200"/>
            <a:ext cx="8229600" cy="23371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217334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1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54" y="116632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966678" cy="562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39752" y="1988840"/>
            <a:ext cx="720080" cy="4752528"/>
          </a:xfrm>
          <a:prstGeom prst="rect">
            <a:avLst/>
          </a:prstGeom>
          <a:solidFill>
            <a:srgbClr val="00B0F0">
              <a:alpha val="43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4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54" y="116632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966678" cy="562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1966510"/>
            <a:ext cx="864096" cy="4752528"/>
          </a:xfrm>
          <a:prstGeom prst="rect">
            <a:avLst/>
          </a:prstGeom>
          <a:solidFill>
            <a:srgbClr val="00B0F0">
              <a:alpha val="43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76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359" y="1412776"/>
            <a:ext cx="9144000" cy="4572000"/>
            <a:chOff x="-14359" y="1412776"/>
            <a:chExt cx="9144000" cy="4572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359" y="1412776"/>
              <a:ext cx="9144000" cy="4572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292080" y="1484784"/>
              <a:ext cx="172819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4021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Autofit/>
          </a:bodyPr>
          <a:lstStyle/>
          <a:p>
            <a:pPr algn="l"/>
            <a:r>
              <a:rPr lang="en-AU" sz="5400" dirty="0">
                <a:solidFill>
                  <a:srgbClr val="800000"/>
                </a:solidFill>
              </a:rPr>
              <a:t>t</a:t>
            </a:r>
            <a:r>
              <a:rPr lang="en-AU" sz="5400" dirty="0" smtClean="0">
                <a:solidFill>
                  <a:srgbClr val="800000"/>
                </a:solidFill>
              </a:rPr>
              <a:t>erm 4 activities</a:t>
            </a:r>
            <a:endParaRPr lang="en-AU" sz="5400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800000"/>
                </a:solidFill>
              </a:rPr>
              <a:t>OARS resources – looking at specific skill gaps and targeted at scale score level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800000"/>
                </a:solidFill>
              </a:rPr>
              <a:t>CARS and STARS continued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800000"/>
                </a:solidFill>
              </a:rPr>
              <a:t>formal conferencing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l</a:t>
            </a:r>
            <a:r>
              <a:rPr lang="en-AU" dirty="0" smtClean="0">
                <a:solidFill>
                  <a:srgbClr val="800000"/>
                </a:solidFill>
              </a:rPr>
              <a:t>iterature circles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25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10800000">
            <a:off x="7033107" y="4581128"/>
            <a:ext cx="242316" cy="57606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2772976">
            <a:off x="2015739" y="907459"/>
            <a:ext cx="242316" cy="57606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2393304">
            <a:off x="4509864" y="1506170"/>
            <a:ext cx="221618" cy="48589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13674683">
            <a:off x="6377782" y="1688613"/>
            <a:ext cx="242316" cy="57606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925" y="116632"/>
            <a:ext cx="3456384" cy="93610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prstClr val="white"/>
                </a:solidFill>
              </a:rPr>
              <a:t>Reading conference in progress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6897" y="1791568"/>
            <a:ext cx="4235303" cy="93610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prstClr val="white"/>
                </a:solidFill>
              </a:rPr>
              <a:t>Literature Circles using the Reciprocal Teaching Framework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5324666" y="5013176"/>
            <a:ext cx="3528392" cy="10801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prstClr val="white"/>
                </a:solidFill>
              </a:rPr>
              <a:t>Targeted teaching – explicit instruction in reading strategies – differentiated according to Pat R Scale </a:t>
            </a:r>
            <a:r>
              <a:rPr lang="en-AU" dirty="0" smtClean="0">
                <a:solidFill>
                  <a:prstClr val="white"/>
                </a:solidFill>
              </a:rPr>
              <a:t>Scores (OARS resources)</a:t>
            </a:r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9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AU" sz="3200" dirty="0">
                <a:solidFill>
                  <a:srgbClr val="800000"/>
                </a:solidFill>
              </a:rPr>
              <a:t>g</a:t>
            </a:r>
            <a:r>
              <a:rPr lang="en-AU" sz="3200" dirty="0" smtClean="0">
                <a:solidFill>
                  <a:srgbClr val="800000"/>
                </a:solidFill>
              </a:rPr>
              <a:t>uided </a:t>
            </a:r>
            <a:r>
              <a:rPr lang="en-AU" sz="3200" dirty="0">
                <a:solidFill>
                  <a:srgbClr val="800000"/>
                </a:solidFill>
              </a:rPr>
              <a:t>r</a:t>
            </a:r>
            <a:r>
              <a:rPr lang="en-AU" sz="3200" dirty="0" smtClean="0">
                <a:solidFill>
                  <a:srgbClr val="800000"/>
                </a:solidFill>
              </a:rPr>
              <a:t>eading using ACER OARS resources</a:t>
            </a:r>
            <a:endParaRPr lang="en-AU" sz="3200" dirty="0">
              <a:solidFill>
                <a:srgbClr val="8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45" y="1600200"/>
            <a:ext cx="8005509" cy="45259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1" descr="cid:image001.png@01CFF27E.CE3BCB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12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64" y="44624"/>
            <a:ext cx="914536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3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7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6600" dirty="0" smtClean="0">
                <a:solidFill>
                  <a:srgbClr val="800000"/>
                </a:solidFill>
              </a:rPr>
              <a:t>Bringing Data to Life</a:t>
            </a:r>
            <a:endParaRPr lang="en-AU" sz="6600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Beenleigh State High School</a:t>
            </a:r>
            <a:endParaRPr lang="en-AU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5012862"/>
            <a:ext cx="1046610" cy="118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199768"/>
            <a:ext cx="137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800000"/>
                </a:solidFill>
              </a:rPr>
              <a:t>Brenda Little</a:t>
            </a:r>
            <a:endParaRPr lang="en-A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5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Autofit/>
          </a:bodyPr>
          <a:lstStyle/>
          <a:p>
            <a:pPr algn="l"/>
            <a:r>
              <a:rPr lang="en-AU" sz="5400" dirty="0">
                <a:solidFill>
                  <a:srgbClr val="800000"/>
                </a:solidFill>
              </a:rPr>
              <a:t>p</a:t>
            </a:r>
            <a:r>
              <a:rPr lang="en-AU" sz="5400" dirty="0" smtClean="0">
                <a:solidFill>
                  <a:srgbClr val="800000"/>
                </a:solidFill>
              </a:rPr>
              <a:t>re and post testing</a:t>
            </a:r>
            <a:endParaRPr lang="en-AU" sz="5400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91593"/>
            <a:ext cx="9144000" cy="376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25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Autofit/>
          </a:bodyPr>
          <a:lstStyle/>
          <a:p>
            <a:pPr algn="l"/>
            <a:r>
              <a:rPr lang="en-AU" sz="5400" dirty="0">
                <a:solidFill>
                  <a:srgbClr val="800000"/>
                </a:solidFill>
              </a:rPr>
              <a:t>p</a:t>
            </a:r>
            <a:r>
              <a:rPr lang="en-AU" sz="5400" dirty="0" smtClean="0">
                <a:solidFill>
                  <a:srgbClr val="800000"/>
                </a:solidFill>
              </a:rPr>
              <a:t>re and post testing</a:t>
            </a:r>
            <a:endParaRPr lang="en-AU" sz="5400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187666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785154" cy="453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90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311" y="476672"/>
            <a:ext cx="471672" cy="629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1" y="493254"/>
            <a:ext cx="8040353" cy="56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7175414">
            <a:off x="6148068" y="3086963"/>
            <a:ext cx="1468685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 rot="1002074">
            <a:off x="5030250" y="3863359"/>
            <a:ext cx="3550010" cy="2707978"/>
          </a:xfrm>
          <a:prstGeom prst="wedgeEllipseCallout">
            <a:avLst>
              <a:gd name="adj1" fmla="val -139196"/>
              <a:gd name="adj2" fmla="val -509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rgbClr val="1F497D"/>
                </a:solidFill>
              </a:rPr>
              <a:t>When mapping multiple choice questions you can either upload a pre-prepared test and just add the A,B C, D in the ‘Correct Answers’ boxes above, or you can actually type in the possible responses if they are not already on the PDF.  Choice 1 is fast but Choice 2 is better for analysing responses</a:t>
            </a:r>
          </a:p>
        </p:txBody>
      </p:sp>
      <p:sp>
        <p:nvSpPr>
          <p:cNvPr id="8" name="Right Arrow 7"/>
          <p:cNvSpPr/>
          <p:nvPr/>
        </p:nvSpPr>
        <p:spPr>
          <a:xfrm rot="20115371">
            <a:off x="704538" y="2334275"/>
            <a:ext cx="112230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rgbClr val="1F497D"/>
                </a:solidFill>
              </a:rPr>
              <a:t>Multiple Choice</a:t>
            </a:r>
          </a:p>
        </p:txBody>
      </p:sp>
    </p:spTree>
    <p:extLst>
      <p:ext uri="{BB962C8B-B14F-4D97-AF65-F5344CB8AC3E}">
        <p14:creationId xmlns:p14="http://schemas.microsoft.com/office/powerpoint/2010/main" val="94981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52944"/>
            <a:ext cx="4788024" cy="626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317" y="476672"/>
            <a:ext cx="4716016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180154">
            <a:off x="139001" y="2530262"/>
            <a:ext cx="8884099" cy="1323439"/>
          </a:xfrm>
          <a:prstGeom prst="rect">
            <a:avLst/>
          </a:prstGeom>
          <a:solidFill>
            <a:srgbClr val="FF6699"/>
          </a:solidFill>
        </p:spPr>
        <p:txBody>
          <a:bodyPr wrap="none" rtlCol="0">
            <a:spAutoFit/>
          </a:bodyPr>
          <a:lstStyle/>
          <a:p>
            <a:r>
              <a:rPr lang="en-AU" sz="4000" dirty="0" smtClean="0"/>
              <a:t>Automatic marking</a:t>
            </a:r>
          </a:p>
          <a:p>
            <a:r>
              <a:rPr lang="en-AU" sz="4000" dirty="0" smtClean="0"/>
              <a:t>Instant feedback to students and teachers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98464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 rot="2474821">
            <a:off x="6642115" y="1054766"/>
            <a:ext cx="461937" cy="12110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65" y="76067"/>
            <a:ext cx="8449899" cy="678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2414103">
            <a:off x="5948552" y="3939222"/>
            <a:ext cx="319449" cy="8119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5494758" y="3461022"/>
            <a:ext cx="3224344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Now you are in live </a:t>
            </a:r>
            <a:r>
              <a:rPr lang="en-AU" dirty="0" smtClean="0">
                <a:solidFill>
                  <a:prstClr val="black"/>
                </a:solidFill>
              </a:rPr>
              <a:t>monitoring.</a:t>
            </a:r>
            <a:endParaRPr lang="en-AU" dirty="0">
              <a:solidFill>
                <a:prstClr val="black"/>
              </a:solidFill>
            </a:endParaRPr>
          </a:p>
          <a:p>
            <a:r>
              <a:rPr lang="en-AU" dirty="0">
                <a:solidFill>
                  <a:prstClr val="black"/>
                </a:solidFill>
              </a:rPr>
              <a:t>You can watch student </a:t>
            </a:r>
            <a:r>
              <a:rPr lang="en-AU" dirty="0" smtClean="0">
                <a:solidFill>
                  <a:prstClr val="black"/>
                </a:solidFill>
              </a:rPr>
              <a:t>progress!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2414103">
            <a:off x="3788311" y="646783"/>
            <a:ext cx="319449" cy="8119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2541299" y="188640"/>
            <a:ext cx="2322752" cy="646331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The bigger the bubble,</a:t>
            </a:r>
          </a:p>
          <a:p>
            <a:r>
              <a:rPr lang="en-AU" dirty="0">
                <a:solidFill>
                  <a:prstClr val="black"/>
                </a:solidFill>
              </a:rPr>
              <a:t>t</a:t>
            </a:r>
            <a:r>
              <a:rPr lang="en-AU" dirty="0" smtClean="0">
                <a:solidFill>
                  <a:prstClr val="black"/>
                </a:solidFill>
              </a:rPr>
              <a:t>he bigger the trouble!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3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AU" sz="5400" dirty="0">
                <a:solidFill>
                  <a:srgbClr val="800000"/>
                </a:solidFill>
              </a:rPr>
              <a:t>l</a:t>
            </a:r>
            <a:r>
              <a:rPr lang="en-AU" sz="5400" dirty="0" smtClean="0">
                <a:solidFill>
                  <a:srgbClr val="800000"/>
                </a:solidFill>
              </a:rPr>
              <a:t>iterature circles</a:t>
            </a:r>
            <a:br>
              <a:rPr lang="en-AU" sz="5400" dirty="0" smtClean="0">
                <a:solidFill>
                  <a:srgbClr val="800000"/>
                </a:solidFill>
              </a:rPr>
            </a:br>
            <a:r>
              <a:rPr lang="en-AU" sz="2800" dirty="0" smtClean="0">
                <a:solidFill>
                  <a:srgbClr val="800000"/>
                </a:solidFill>
              </a:rPr>
              <a:t>reciprocal teaching framework</a:t>
            </a:r>
            <a:endParaRPr lang="en-AU" sz="2800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8591"/>
            <a:ext cx="9144000" cy="514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4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166" y="0"/>
            <a:ext cx="6024431" cy="685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1" descr="cid:image001.png@01CFF27E.CE3BCB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82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Autofit/>
          </a:bodyPr>
          <a:lstStyle/>
          <a:p>
            <a:pPr algn="l"/>
            <a:r>
              <a:rPr lang="en-AU" sz="5400" dirty="0">
                <a:solidFill>
                  <a:srgbClr val="800000"/>
                </a:solidFill>
              </a:rPr>
              <a:t>r</a:t>
            </a:r>
            <a:r>
              <a:rPr lang="en-AU" sz="5400" dirty="0" smtClean="0">
                <a:solidFill>
                  <a:srgbClr val="800000"/>
                </a:solidFill>
              </a:rPr>
              <a:t>eading conferencing</a:t>
            </a:r>
            <a:endParaRPr lang="en-AU" sz="5400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076" y="1412776"/>
            <a:ext cx="6984776" cy="5235826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5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Autofit/>
          </a:bodyPr>
          <a:lstStyle/>
          <a:p>
            <a:pPr algn="l"/>
            <a:r>
              <a:rPr lang="en-AU" sz="5400" dirty="0">
                <a:solidFill>
                  <a:srgbClr val="800000"/>
                </a:solidFill>
              </a:rPr>
              <a:t>r</a:t>
            </a:r>
            <a:r>
              <a:rPr lang="en-AU" sz="5400" dirty="0" smtClean="0">
                <a:solidFill>
                  <a:srgbClr val="800000"/>
                </a:solidFill>
              </a:rPr>
              <a:t>eading conferencing</a:t>
            </a:r>
            <a:endParaRPr lang="en-AU" sz="5400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940" y="1556792"/>
            <a:ext cx="6768752" cy="5073894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35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904" y="260648"/>
            <a:ext cx="5266928" cy="1143000"/>
          </a:xfrm>
        </p:spPr>
        <p:txBody>
          <a:bodyPr/>
          <a:lstStyle/>
          <a:p>
            <a:pPr algn="l"/>
            <a:r>
              <a:rPr lang="en-AU" dirty="0">
                <a:solidFill>
                  <a:srgbClr val="800000"/>
                </a:solidFill>
              </a:rPr>
              <a:t>r</a:t>
            </a:r>
            <a:r>
              <a:rPr lang="en-AU" dirty="0" smtClean="0">
                <a:solidFill>
                  <a:srgbClr val="800000"/>
                </a:solidFill>
              </a:rPr>
              <a:t>esults after 8 weeks</a:t>
            </a:r>
            <a:endParaRPr lang="en-AU" dirty="0">
              <a:solidFill>
                <a:srgbClr val="8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/>
          <a:lstStyle/>
          <a:p>
            <a:r>
              <a:rPr lang="en-AU" b="0" dirty="0" smtClean="0">
                <a:solidFill>
                  <a:srgbClr val="800000"/>
                </a:solidFill>
              </a:rPr>
              <a:t>Pre-test – Week 1</a:t>
            </a:r>
            <a:endParaRPr lang="en-AU" b="0" dirty="0">
              <a:solidFill>
                <a:srgbClr val="8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004048" y="1340768"/>
            <a:ext cx="3384376" cy="639762"/>
          </a:xfrm>
        </p:spPr>
        <p:txBody>
          <a:bodyPr/>
          <a:lstStyle/>
          <a:p>
            <a:r>
              <a:rPr lang="en-AU" b="0" dirty="0" smtClean="0">
                <a:solidFill>
                  <a:srgbClr val="800000"/>
                </a:solidFill>
              </a:rPr>
              <a:t>Post Test – Week 8</a:t>
            </a:r>
            <a:endParaRPr lang="en-AU" b="0" dirty="0">
              <a:solidFill>
                <a:srgbClr val="8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12108"/>
            <a:ext cx="4029844" cy="3686286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324" y="2311162"/>
            <a:ext cx="4124152" cy="3677036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6093296"/>
            <a:ext cx="5262846" cy="649037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9595621">
            <a:off x="1392631" y="3277107"/>
            <a:ext cx="2128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dirty="0">
                <a:solidFill>
                  <a:srgbClr val="002060"/>
                </a:solidFill>
              </a:rPr>
              <a:t>64%</a:t>
            </a:r>
          </a:p>
        </p:txBody>
      </p:sp>
      <p:sp>
        <p:nvSpPr>
          <p:cNvPr id="16" name="TextBox 15"/>
          <p:cNvSpPr txBox="1"/>
          <p:nvPr/>
        </p:nvSpPr>
        <p:spPr>
          <a:xfrm rot="20089298">
            <a:off x="5753522" y="3214731"/>
            <a:ext cx="2019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dirty="0">
                <a:solidFill>
                  <a:srgbClr val="002060"/>
                </a:solidFill>
              </a:rPr>
              <a:t>71%</a:t>
            </a:r>
          </a:p>
        </p:txBody>
      </p:sp>
      <p:pic>
        <p:nvPicPr>
          <p:cNvPr id="11" name="Picture 1" descr="cid:image001.png@01CFF27E.CE3BCB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87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litt53\AppData\Local\Microsoft\Windows\Temporary Internet Files\Content.Outlook\LJUYLP15\schoo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78" y="2060848"/>
            <a:ext cx="9158477" cy="2790025"/>
          </a:xfrm>
          <a:prstGeom prst="rect">
            <a:avLst/>
          </a:prstGeom>
          <a:noFill/>
          <a:ln w="25400"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5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464496" cy="45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176" y="1916833"/>
            <a:ext cx="4359192" cy="45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pPr algn="l"/>
            <a:r>
              <a:rPr lang="en-AU" dirty="0">
                <a:solidFill>
                  <a:srgbClr val="800000"/>
                </a:solidFill>
              </a:rPr>
              <a:t>r</a:t>
            </a:r>
            <a:r>
              <a:rPr lang="en-AU" dirty="0" smtClean="0">
                <a:solidFill>
                  <a:srgbClr val="800000"/>
                </a:solidFill>
              </a:rPr>
              <a:t>esults in Grade Vision</a:t>
            </a: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7" name="Picture 1" descr="cid:image001.png@01CFF27E.CE3BCB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1303" y="1484784"/>
            <a:ext cx="88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800000"/>
                </a:solidFill>
              </a:rPr>
              <a:t>Week 1</a:t>
            </a:r>
            <a:endParaRPr lang="en-AU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7176" y="1484784"/>
            <a:ext cx="88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800000"/>
                </a:solidFill>
              </a:rPr>
              <a:t>Week 8</a:t>
            </a:r>
            <a:endParaRPr lang="en-A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3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487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44110" y="3363318"/>
            <a:ext cx="5296042" cy="3600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48071" y="3093978"/>
            <a:ext cx="6045692" cy="26634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8071" y="2894120"/>
            <a:ext cx="660498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48070" y="2448507"/>
            <a:ext cx="7332953" cy="173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59225"/>
              </p:ext>
            </p:extLst>
          </p:nvPr>
        </p:nvGraphicFramePr>
        <p:xfrm>
          <a:off x="395536" y="188640"/>
          <a:ext cx="8496944" cy="65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Callout 4"/>
          <p:cNvSpPr/>
          <p:nvPr/>
        </p:nvSpPr>
        <p:spPr>
          <a:xfrm>
            <a:off x="4287396" y="332656"/>
            <a:ext cx="2088232" cy="1831002"/>
          </a:xfrm>
          <a:prstGeom prst="downArrowCallou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prstClr val="black"/>
                </a:solidFill>
              </a:rPr>
              <a:t>Year 7  = 131</a:t>
            </a:r>
          </a:p>
          <a:p>
            <a:pPr algn="ctr"/>
            <a:r>
              <a:rPr lang="en-AU" b="1" dirty="0" smtClean="0">
                <a:solidFill>
                  <a:prstClr val="black"/>
                </a:solidFill>
              </a:rPr>
              <a:t>Year 8  = 135</a:t>
            </a:r>
          </a:p>
          <a:p>
            <a:pPr algn="ctr"/>
            <a:r>
              <a:rPr lang="en-AU" b="1" dirty="0" smtClean="0">
                <a:solidFill>
                  <a:prstClr val="black"/>
                </a:solidFill>
              </a:rPr>
              <a:t>Year 9  = 138</a:t>
            </a:r>
          </a:p>
          <a:p>
            <a:pPr algn="ctr"/>
            <a:r>
              <a:rPr lang="en-AU" b="1" dirty="0" smtClean="0">
                <a:solidFill>
                  <a:prstClr val="black"/>
                </a:solidFill>
              </a:rPr>
              <a:t>Year 10 = 144</a:t>
            </a:r>
            <a:endParaRPr lang="en-A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8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53078"/>
              </p:ext>
            </p:extLst>
          </p:nvPr>
        </p:nvGraphicFramePr>
        <p:xfrm>
          <a:off x="12596" y="404664"/>
          <a:ext cx="90364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369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631601"/>
              </p:ext>
            </p:extLst>
          </p:nvPr>
        </p:nvGraphicFramePr>
        <p:xfrm>
          <a:off x="395536" y="188640"/>
          <a:ext cx="8496944" cy="65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own Arrow 1"/>
          <p:cNvSpPr/>
          <p:nvPr/>
        </p:nvSpPr>
        <p:spPr>
          <a:xfrm>
            <a:off x="1619672" y="620688"/>
            <a:ext cx="484632" cy="978408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023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1574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" y="2992438"/>
            <a:ext cx="79438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2771800" y="980728"/>
            <a:ext cx="484632" cy="978408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85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13108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AU" sz="4000" dirty="0">
                <a:solidFill>
                  <a:srgbClr val="800000"/>
                </a:solidFill>
              </a:rPr>
              <a:t>h</a:t>
            </a:r>
            <a:r>
              <a:rPr lang="en-AU" sz="4000" dirty="0" smtClean="0">
                <a:solidFill>
                  <a:srgbClr val="800000"/>
                </a:solidFill>
              </a:rPr>
              <a:t>ow this informed future planning</a:t>
            </a:r>
            <a:endParaRPr lang="en-AU" sz="4000" dirty="0">
              <a:solidFill>
                <a:srgbClr val="8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800000"/>
                </a:solidFill>
              </a:rPr>
              <a:t>program adopted for all Year 7 and 8 Literacy classes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c</a:t>
            </a:r>
            <a:r>
              <a:rPr lang="en-AU" dirty="0" smtClean="0">
                <a:solidFill>
                  <a:srgbClr val="800000"/>
                </a:solidFill>
              </a:rPr>
              <a:t>lasses chosen using a range of reliable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f</a:t>
            </a:r>
            <a:r>
              <a:rPr lang="en-AU" dirty="0" smtClean="0">
                <a:solidFill>
                  <a:srgbClr val="800000"/>
                </a:solidFill>
              </a:rPr>
              <a:t>ormal reading conferencing now in place for all Junior Secondary English classes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s</a:t>
            </a:r>
            <a:r>
              <a:rPr lang="en-AU" dirty="0" smtClean="0">
                <a:solidFill>
                  <a:srgbClr val="800000"/>
                </a:solidFill>
              </a:rPr>
              <a:t>chool-wide focus on pretesting using ACER Q Central (literatu)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44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" y="1412776"/>
            <a:ext cx="908293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583768">
            <a:off x="1656510" y="1967280"/>
            <a:ext cx="5523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>
                <a:solidFill>
                  <a:srgbClr val="800000"/>
                </a:solidFill>
              </a:rPr>
              <a:t>b</a:t>
            </a:r>
            <a:r>
              <a:rPr lang="en-AU" sz="9600" dirty="0" smtClean="0">
                <a:solidFill>
                  <a:srgbClr val="800000"/>
                </a:solidFill>
              </a:rPr>
              <a:t>efore</a:t>
            </a:r>
            <a:endParaRPr lang="en-AU" sz="96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58765"/>
            <a:ext cx="756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800000"/>
                </a:solidFill>
              </a:rPr>
              <a:t>c</a:t>
            </a:r>
            <a:r>
              <a:rPr lang="en-AU" sz="3200" dirty="0" smtClean="0">
                <a:solidFill>
                  <a:srgbClr val="800000"/>
                </a:solidFill>
              </a:rPr>
              <a:t>lasses chosen using a range of reliable data</a:t>
            </a:r>
            <a:endParaRPr lang="en-AU" sz="3200" dirty="0">
              <a:solidFill>
                <a:srgbClr val="800000"/>
              </a:solidFill>
            </a:endParaRPr>
          </a:p>
        </p:txBody>
      </p:sp>
      <p:pic>
        <p:nvPicPr>
          <p:cNvPr id="8" name="Picture 1" descr="cid:image001.png@01CFF27E.CE3BCB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3768" y="6093296"/>
            <a:ext cx="399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800000"/>
                </a:solidFill>
              </a:rPr>
              <a:t>Sample of Current Data Analysis and Use</a:t>
            </a:r>
            <a:endParaRPr lang="en-A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2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0997"/>
            <a:ext cx="9144000" cy="385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20583768">
            <a:off x="1935839" y="2411525"/>
            <a:ext cx="5523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>
                <a:solidFill>
                  <a:srgbClr val="800000"/>
                </a:solidFill>
              </a:rPr>
              <a:t>d</a:t>
            </a:r>
            <a:r>
              <a:rPr lang="en-AU" sz="9600" dirty="0" smtClean="0">
                <a:solidFill>
                  <a:srgbClr val="800000"/>
                </a:solidFill>
              </a:rPr>
              <a:t>uring</a:t>
            </a:r>
            <a:endParaRPr lang="en-AU" sz="9600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32138"/>
            <a:ext cx="756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rgbClr val="800000"/>
                </a:solidFill>
              </a:rPr>
              <a:t>Classes chosen using a range of reliable data</a:t>
            </a:r>
            <a:endParaRPr lang="en-AU" sz="3200" dirty="0">
              <a:solidFill>
                <a:srgbClr val="800000"/>
              </a:solidFill>
            </a:endParaRPr>
          </a:p>
        </p:txBody>
      </p:sp>
      <p:pic>
        <p:nvPicPr>
          <p:cNvPr id="7" name="Picture 1" descr="cid:image001.png@01CFF27E.CE3BCB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3768" y="5949280"/>
            <a:ext cx="399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800000"/>
                </a:solidFill>
              </a:rPr>
              <a:t>Sample of Current Data Analysis and Use</a:t>
            </a:r>
            <a:endParaRPr lang="en-A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5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6" y="1551842"/>
            <a:ext cx="9129274" cy="283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583768">
            <a:off x="2831982" y="2155307"/>
            <a:ext cx="4447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>
                <a:solidFill>
                  <a:srgbClr val="800000"/>
                </a:solidFill>
              </a:rPr>
              <a:t>a</a:t>
            </a:r>
            <a:r>
              <a:rPr lang="en-AU" sz="9600" dirty="0" smtClean="0">
                <a:solidFill>
                  <a:srgbClr val="800000"/>
                </a:solidFill>
              </a:rPr>
              <a:t>fter</a:t>
            </a:r>
            <a:endParaRPr lang="en-AU" sz="9600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04663"/>
            <a:ext cx="756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800000"/>
                </a:solidFill>
              </a:rPr>
              <a:t>c</a:t>
            </a:r>
            <a:r>
              <a:rPr lang="en-AU" sz="3200" dirty="0" smtClean="0">
                <a:solidFill>
                  <a:srgbClr val="800000"/>
                </a:solidFill>
              </a:rPr>
              <a:t>lasses chosen using a range of reliable data</a:t>
            </a:r>
            <a:endParaRPr lang="en-AU" sz="3200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5445224"/>
            <a:ext cx="399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800000"/>
                </a:solidFill>
              </a:rPr>
              <a:t>Sample of Current Data Analysis and Use</a:t>
            </a:r>
            <a:endParaRPr lang="en-A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9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/>
          </a:bodyPr>
          <a:lstStyle/>
          <a:p>
            <a:pPr algn="l"/>
            <a:r>
              <a:rPr lang="en-AU" sz="5400" dirty="0">
                <a:solidFill>
                  <a:srgbClr val="800000"/>
                </a:solidFill>
              </a:rPr>
              <a:t>t</a:t>
            </a:r>
            <a:r>
              <a:rPr lang="en-AU" sz="5400" dirty="0" smtClean="0">
                <a:solidFill>
                  <a:srgbClr val="800000"/>
                </a:solidFill>
              </a:rPr>
              <a:t>he back story</a:t>
            </a:r>
            <a:endParaRPr lang="en-AU" sz="5400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l</a:t>
            </a:r>
            <a:r>
              <a:rPr lang="en-AU" dirty="0" smtClean="0">
                <a:solidFill>
                  <a:srgbClr val="800000"/>
                </a:solidFill>
              </a:rPr>
              <a:t>ow socio-economic area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800000"/>
                </a:solidFill>
              </a:rPr>
              <a:t>complex school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800000"/>
                </a:solidFill>
              </a:rPr>
              <a:t>12% indigenous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800000"/>
                </a:solidFill>
              </a:rPr>
              <a:t>culturally diverse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l</a:t>
            </a:r>
            <a:r>
              <a:rPr lang="en-AU" dirty="0" smtClean="0">
                <a:solidFill>
                  <a:srgbClr val="800000"/>
                </a:solidFill>
              </a:rPr>
              <a:t>ong-term focus on engagement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i</a:t>
            </a:r>
            <a:r>
              <a:rPr lang="en-AU" dirty="0" smtClean="0">
                <a:solidFill>
                  <a:srgbClr val="800000"/>
                </a:solidFill>
              </a:rPr>
              <a:t>mprovement agenda for literacy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2050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2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470" y="260648"/>
            <a:ext cx="8229600" cy="540060"/>
          </a:xfrm>
        </p:spPr>
        <p:txBody>
          <a:bodyPr>
            <a:noAutofit/>
          </a:bodyPr>
          <a:lstStyle/>
          <a:p>
            <a:pPr algn="l"/>
            <a:r>
              <a:rPr lang="en-AU" sz="2800" dirty="0">
                <a:solidFill>
                  <a:srgbClr val="800000"/>
                </a:solidFill>
              </a:rPr>
              <a:t>h</a:t>
            </a:r>
            <a:r>
              <a:rPr lang="en-AU" sz="2800" dirty="0" smtClean="0">
                <a:solidFill>
                  <a:srgbClr val="800000"/>
                </a:solidFill>
              </a:rPr>
              <a:t>ow school is embracing ACER Q Central (literatu)</a:t>
            </a:r>
            <a:endParaRPr lang="en-AU" sz="2800" dirty="0">
              <a:solidFill>
                <a:srgbClr val="8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7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5015" y="78405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59632" y="958938"/>
            <a:ext cx="6624735" cy="5916930"/>
            <a:chOff x="1259632" y="958938"/>
            <a:chExt cx="6624735" cy="591693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958938"/>
              <a:ext cx="6624735" cy="5916930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067944" y="1268760"/>
              <a:ext cx="720080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71703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320"/>
            <a:ext cx="915168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31470" y="260648"/>
            <a:ext cx="8229600" cy="360040"/>
          </a:xfrm>
        </p:spPr>
        <p:txBody>
          <a:bodyPr>
            <a:noAutofit/>
          </a:bodyPr>
          <a:lstStyle/>
          <a:p>
            <a:pPr algn="l"/>
            <a:r>
              <a:rPr lang="en-AU" sz="2800" dirty="0">
                <a:solidFill>
                  <a:srgbClr val="800000"/>
                </a:solidFill>
              </a:rPr>
              <a:t>h</a:t>
            </a:r>
            <a:r>
              <a:rPr lang="en-AU" sz="2800" dirty="0" smtClean="0">
                <a:solidFill>
                  <a:srgbClr val="800000"/>
                </a:solidFill>
              </a:rPr>
              <a:t>ow school is embracing ACER Q Central (literatu)</a:t>
            </a:r>
            <a:endParaRPr lang="en-AU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3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941"/>
            <a:ext cx="6888254" cy="6857999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225" y="4763"/>
            <a:ext cx="7067550" cy="6848475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2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323292" cy="68580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4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AU" sz="4000" dirty="0">
                <a:solidFill>
                  <a:srgbClr val="800000"/>
                </a:solidFill>
              </a:rPr>
              <a:t>h</a:t>
            </a:r>
            <a:r>
              <a:rPr lang="en-AU" sz="4000" dirty="0" smtClean="0">
                <a:solidFill>
                  <a:srgbClr val="800000"/>
                </a:solidFill>
              </a:rPr>
              <a:t>ow data is being used and</a:t>
            </a:r>
            <a:br>
              <a:rPr lang="en-AU" sz="4000" dirty="0" smtClean="0">
                <a:solidFill>
                  <a:srgbClr val="800000"/>
                </a:solidFill>
              </a:rPr>
            </a:br>
            <a:r>
              <a:rPr lang="en-AU" sz="4000" dirty="0" smtClean="0">
                <a:solidFill>
                  <a:srgbClr val="800000"/>
                </a:solidFill>
              </a:rPr>
              <a:t>managed more strategically</a:t>
            </a:r>
            <a:endParaRPr lang="en-AU" sz="4000" dirty="0">
              <a:solidFill>
                <a:srgbClr val="8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d</a:t>
            </a:r>
            <a:r>
              <a:rPr lang="en-AU" dirty="0" smtClean="0">
                <a:solidFill>
                  <a:srgbClr val="800000"/>
                </a:solidFill>
              </a:rPr>
              <a:t>ata manager assigned</a:t>
            </a:r>
          </a:p>
          <a:p>
            <a:pPr marL="0" indent="0">
              <a:buNone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t</a:t>
            </a:r>
            <a:r>
              <a:rPr lang="en-AU" dirty="0" smtClean="0">
                <a:solidFill>
                  <a:srgbClr val="800000"/>
                </a:solidFill>
              </a:rPr>
              <a:t>esting plan in place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p</a:t>
            </a:r>
            <a:r>
              <a:rPr lang="en-AU" dirty="0" smtClean="0">
                <a:solidFill>
                  <a:srgbClr val="800000"/>
                </a:solidFill>
              </a:rPr>
              <a:t>rocesses in place to ensure data can be trusted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t</a:t>
            </a:r>
            <a:r>
              <a:rPr lang="en-AU" dirty="0" smtClean="0">
                <a:solidFill>
                  <a:srgbClr val="800000"/>
                </a:solidFill>
              </a:rPr>
              <a:t>esting is comprehensive but students not over tested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d</a:t>
            </a:r>
            <a:r>
              <a:rPr lang="en-AU" dirty="0" smtClean="0">
                <a:solidFill>
                  <a:srgbClr val="800000"/>
                </a:solidFill>
              </a:rPr>
              <a:t>ata more accessible for staff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800000"/>
                </a:solidFill>
              </a:rPr>
              <a:t>teacher aide allocated to assist with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s</a:t>
            </a:r>
            <a:r>
              <a:rPr lang="en-AU" dirty="0" smtClean="0">
                <a:solidFill>
                  <a:srgbClr val="800000"/>
                </a:solidFill>
              </a:rPr>
              <a:t>trategic ‘tagging’ of students for targeting reporting of diagnostic data</a:t>
            </a:r>
          </a:p>
          <a:p>
            <a:pPr marL="457200" lvl="1" indent="0">
              <a:buNone/>
            </a:pPr>
            <a:endParaRPr lang="en-AU" dirty="0" smtClean="0">
              <a:solidFill>
                <a:srgbClr val="8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41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AU" sz="4000" dirty="0">
                <a:solidFill>
                  <a:srgbClr val="800000"/>
                </a:solidFill>
              </a:rPr>
              <a:t>s</a:t>
            </a:r>
            <a:r>
              <a:rPr lang="en-AU" sz="4000" dirty="0" smtClean="0">
                <a:solidFill>
                  <a:srgbClr val="800000"/>
                </a:solidFill>
              </a:rPr>
              <a:t>ignificant learnings</a:t>
            </a:r>
            <a:endParaRPr lang="en-AU" sz="4000" dirty="0">
              <a:solidFill>
                <a:srgbClr val="8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c</a:t>
            </a:r>
            <a:r>
              <a:rPr lang="en-AU" dirty="0" smtClean="0">
                <a:solidFill>
                  <a:srgbClr val="800000"/>
                </a:solidFill>
              </a:rPr>
              <a:t>omprehensive analysis of data is vital and must inform practice</a:t>
            </a:r>
          </a:p>
          <a:p>
            <a:pPr marL="0" indent="0">
              <a:buNone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p</a:t>
            </a:r>
            <a:r>
              <a:rPr lang="en-AU" dirty="0" smtClean="0">
                <a:solidFill>
                  <a:srgbClr val="800000"/>
                </a:solidFill>
              </a:rPr>
              <a:t>retesting is a skill that requires significant professional development</a:t>
            </a:r>
          </a:p>
          <a:p>
            <a:pPr marL="457200" lvl="1" indent="0">
              <a:buNone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d</a:t>
            </a:r>
            <a:r>
              <a:rPr lang="en-AU" dirty="0" smtClean="0">
                <a:solidFill>
                  <a:srgbClr val="800000"/>
                </a:solidFill>
              </a:rPr>
              <a:t>ata MUST be able to be trusted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c</a:t>
            </a:r>
            <a:r>
              <a:rPr lang="en-AU" dirty="0" smtClean="0">
                <a:solidFill>
                  <a:srgbClr val="800000"/>
                </a:solidFill>
              </a:rPr>
              <a:t>onsistent test conditions for all students</a:t>
            </a:r>
          </a:p>
          <a:p>
            <a:pPr marL="457200" lvl="1" indent="0">
              <a:buNone/>
            </a:pPr>
            <a:endParaRPr lang="en-AU" dirty="0" smtClean="0">
              <a:solidFill>
                <a:srgbClr val="8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0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AU" sz="4000" dirty="0">
                <a:solidFill>
                  <a:srgbClr val="800000"/>
                </a:solidFill>
              </a:rPr>
              <a:t>i</a:t>
            </a:r>
            <a:r>
              <a:rPr lang="en-AU" sz="4000" dirty="0" smtClean="0">
                <a:solidFill>
                  <a:srgbClr val="800000"/>
                </a:solidFill>
              </a:rPr>
              <a:t>n conclusion</a:t>
            </a:r>
            <a:endParaRPr lang="en-AU" sz="4000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1916832"/>
            <a:ext cx="4421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>
                <a:solidFill>
                  <a:srgbClr val="00B050"/>
                </a:solidFill>
              </a:rPr>
              <a:t>Data needs to be</a:t>
            </a:r>
            <a:endParaRPr lang="en-AU" sz="4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0944" y="4955684"/>
            <a:ext cx="3130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600" b="1" dirty="0" smtClean="0">
                <a:solidFill>
                  <a:srgbClr val="00B050"/>
                </a:solidFill>
              </a:rPr>
              <a:t>v</a:t>
            </a:r>
            <a:r>
              <a:rPr lang="en-AU" sz="9600" b="1" dirty="0" smtClean="0">
                <a:solidFill>
                  <a:srgbClr val="800000"/>
                </a:solidFill>
              </a:rPr>
              <a:t>i</a:t>
            </a:r>
            <a:r>
              <a:rPr lang="en-AU" sz="9600" b="1" dirty="0" smtClean="0">
                <a:solidFill>
                  <a:srgbClr val="002060"/>
                </a:solidFill>
              </a:rPr>
              <a:t>s</a:t>
            </a:r>
            <a:r>
              <a:rPr lang="en-AU" sz="9600" b="1" dirty="0" smtClean="0">
                <a:solidFill>
                  <a:srgbClr val="00B050"/>
                </a:solidFill>
              </a:rPr>
              <a:t>u</a:t>
            </a:r>
            <a:r>
              <a:rPr lang="en-AU" sz="9600" b="1" dirty="0" smtClean="0">
                <a:solidFill>
                  <a:srgbClr val="800000"/>
                </a:solidFill>
              </a:rPr>
              <a:t>a</a:t>
            </a:r>
            <a:r>
              <a:rPr lang="en-AU" sz="9600" b="1" dirty="0" smtClean="0">
                <a:solidFill>
                  <a:srgbClr val="002060"/>
                </a:solidFill>
              </a:rPr>
              <a:t>l</a:t>
            </a:r>
            <a:endParaRPr lang="en-AU" sz="9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3068960"/>
            <a:ext cx="1952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dirty="0" smtClean="0">
                <a:solidFill>
                  <a:srgbClr val="002060"/>
                </a:solidFill>
              </a:rPr>
              <a:t>visible</a:t>
            </a:r>
            <a:endParaRPr lang="en-AU" sz="5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4307503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rgbClr val="800000"/>
                </a:solidFill>
              </a:rPr>
              <a:t>and</a:t>
            </a:r>
            <a:endParaRPr lang="en-AU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4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AU" sz="4000" dirty="0" smtClean="0">
                <a:solidFill>
                  <a:srgbClr val="800000"/>
                </a:solidFill>
              </a:rPr>
              <a:t>acknowledgements</a:t>
            </a:r>
            <a:endParaRPr lang="en-AU" sz="4000" dirty="0">
              <a:solidFill>
                <a:srgbClr val="8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1600200"/>
            <a:ext cx="8735848" cy="492514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rgbClr val="800000"/>
                </a:solidFill>
              </a:rPr>
              <a:t>Campbell consultants (Terri and Tom Campbell)</a:t>
            </a:r>
            <a:r>
              <a:rPr lang="en-AU" sz="2800" dirty="0" smtClean="0">
                <a:solidFill>
                  <a:srgbClr val="800000"/>
                </a:solidFill>
              </a:rPr>
              <a:t>: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800000"/>
                </a:solidFill>
              </a:rPr>
              <a:t> 	</a:t>
            </a:r>
            <a:r>
              <a:rPr lang="en-AU" sz="2400" i="1" dirty="0" smtClean="0">
                <a:solidFill>
                  <a:srgbClr val="800000"/>
                </a:solidFill>
              </a:rPr>
              <a:t>for your knowledge, wisdom and guidance</a:t>
            </a:r>
          </a:p>
          <a:p>
            <a:pPr marL="0" indent="0">
              <a:buNone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rgbClr val="800000"/>
                </a:solidFill>
              </a:rPr>
              <a:t>Ashleigh </a:t>
            </a:r>
            <a:r>
              <a:rPr lang="en-AU" sz="2400" dirty="0" err="1" smtClean="0">
                <a:solidFill>
                  <a:srgbClr val="800000"/>
                </a:solidFill>
              </a:rPr>
              <a:t>Burford</a:t>
            </a:r>
            <a:r>
              <a:rPr lang="en-AU" sz="2400" dirty="0" smtClean="0">
                <a:solidFill>
                  <a:srgbClr val="800000"/>
                </a:solidFill>
              </a:rPr>
              <a:t>, Kelly </a:t>
            </a:r>
            <a:r>
              <a:rPr lang="en-AU" sz="2400" dirty="0" err="1" smtClean="0">
                <a:solidFill>
                  <a:srgbClr val="800000"/>
                </a:solidFill>
              </a:rPr>
              <a:t>Wonnacott-Wakeham</a:t>
            </a:r>
            <a:r>
              <a:rPr lang="en-AU" sz="2400" dirty="0" smtClean="0">
                <a:solidFill>
                  <a:srgbClr val="800000"/>
                </a:solidFill>
              </a:rPr>
              <a:t>, Fiona Richardson, Tara Nathan:</a:t>
            </a:r>
          </a:p>
          <a:p>
            <a:pPr marL="457200" lvl="1" indent="0">
              <a:buNone/>
            </a:pPr>
            <a:r>
              <a:rPr lang="en-AU" dirty="0">
                <a:solidFill>
                  <a:srgbClr val="800000"/>
                </a:solidFill>
              </a:rPr>
              <a:t>	</a:t>
            </a:r>
            <a:r>
              <a:rPr lang="en-AU" sz="2400" i="1" dirty="0" smtClean="0">
                <a:solidFill>
                  <a:srgbClr val="800000"/>
                </a:solidFill>
              </a:rPr>
              <a:t>for your very significant contributions to this program’s success </a:t>
            </a:r>
          </a:p>
          <a:p>
            <a:pPr marL="457200" lvl="1" indent="0">
              <a:buNone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rgbClr val="800000"/>
                </a:solidFill>
              </a:rPr>
              <a:t>Staff at ACER, Literatu and Hawker-Brownlow:</a:t>
            </a:r>
          </a:p>
          <a:p>
            <a:pPr marL="0" lvl="1" indent="0">
              <a:buNone/>
            </a:pPr>
            <a:r>
              <a:rPr lang="en-AU" sz="2400" i="1" dirty="0" smtClean="0">
                <a:solidFill>
                  <a:srgbClr val="800000"/>
                </a:solidFill>
              </a:rPr>
              <a:t>	for </a:t>
            </a:r>
            <a:r>
              <a:rPr lang="en-AU" sz="2400" i="1" dirty="0">
                <a:solidFill>
                  <a:srgbClr val="800000"/>
                </a:solidFill>
              </a:rPr>
              <a:t>your ongoing support</a:t>
            </a:r>
            <a:endParaRPr lang="en-AU" sz="2000" dirty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sz="2400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rgbClr val="800000"/>
                </a:solidFill>
              </a:rPr>
              <a:t>Beenleigh SHS Junior Secondary students:</a:t>
            </a:r>
          </a:p>
          <a:p>
            <a:pPr marL="0" indent="0">
              <a:buNone/>
            </a:pPr>
            <a:r>
              <a:rPr lang="en-AU" sz="2400" i="1" dirty="0" smtClean="0">
                <a:solidFill>
                  <a:srgbClr val="800000"/>
                </a:solidFill>
              </a:rPr>
              <a:t>	for </a:t>
            </a:r>
            <a:r>
              <a:rPr lang="en-AU" sz="2400" i="1" dirty="0">
                <a:solidFill>
                  <a:srgbClr val="800000"/>
                </a:solidFill>
              </a:rPr>
              <a:t>embracing this program and striving to achieve</a:t>
            </a:r>
            <a:endParaRPr lang="en-AU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AU" sz="2400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rgbClr val="800000"/>
                </a:solidFill>
              </a:rPr>
              <a:t>Administration Team at Beenleigh SHS:</a:t>
            </a:r>
          </a:p>
          <a:p>
            <a:pPr marL="914400" lvl="2" indent="0">
              <a:buNone/>
            </a:pPr>
            <a:r>
              <a:rPr lang="en-AU" i="1" dirty="0" smtClean="0">
                <a:solidFill>
                  <a:srgbClr val="800000"/>
                </a:solidFill>
              </a:rPr>
              <a:t>for your ongoing support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AU" sz="2400" dirty="0">
                <a:solidFill>
                  <a:srgbClr val="800000"/>
                </a:solidFill>
              </a:rPr>
              <a:t>	</a:t>
            </a:r>
            <a:r>
              <a:rPr lang="en-AU" sz="2000" dirty="0">
                <a:solidFill>
                  <a:srgbClr val="800000"/>
                </a:solidFill>
              </a:rPr>
              <a:t>	</a:t>
            </a:r>
            <a:endParaRPr lang="en-AU" dirty="0" smtClean="0">
              <a:solidFill>
                <a:srgbClr val="8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1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/>
          </a:bodyPr>
          <a:lstStyle/>
          <a:p>
            <a:pPr algn="l"/>
            <a:r>
              <a:rPr lang="en-AU" sz="5400" dirty="0" smtClean="0">
                <a:solidFill>
                  <a:srgbClr val="800000"/>
                </a:solidFill>
              </a:rPr>
              <a:t>the back story</a:t>
            </a:r>
            <a:endParaRPr lang="en-AU" sz="5400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800000"/>
                </a:solidFill>
              </a:rPr>
              <a:t>data gathered and stored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u</a:t>
            </a:r>
            <a:r>
              <a:rPr lang="en-AU" dirty="0" smtClean="0">
                <a:solidFill>
                  <a:srgbClr val="800000"/>
                </a:solidFill>
              </a:rPr>
              <a:t>sed to measure progress rather than to drive classroom practice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n</a:t>
            </a:r>
            <a:r>
              <a:rPr lang="en-AU" dirty="0" smtClean="0">
                <a:solidFill>
                  <a:srgbClr val="800000"/>
                </a:solidFill>
              </a:rPr>
              <a:t>o online testing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800000"/>
                </a:solidFill>
              </a:rPr>
              <a:t>lack of professional development on data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09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/>
          </a:bodyPr>
          <a:lstStyle/>
          <a:p>
            <a:pPr algn="l"/>
            <a:r>
              <a:rPr lang="en-AU" sz="5400" dirty="0">
                <a:solidFill>
                  <a:srgbClr val="800000"/>
                </a:solidFill>
              </a:rPr>
              <a:t>t</a:t>
            </a:r>
            <a:r>
              <a:rPr lang="en-AU" sz="5400" dirty="0" smtClean="0">
                <a:solidFill>
                  <a:srgbClr val="800000"/>
                </a:solidFill>
              </a:rPr>
              <a:t>he back story</a:t>
            </a:r>
            <a:endParaRPr lang="en-AU" sz="5400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y</a:t>
            </a:r>
            <a:r>
              <a:rPr lang="en-AU" dirty="0" smtClean="0">
                <a:solidFill>
                  <a:srgbClr val="800000"/>
                </a:solidFill>
              </a:rPr>
              <a:t>ear 8 ‘reading’ class the catalyst for change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s</a:t>
            </a:r>
            <a:r>
              <a:rPr lang="en-AU" dirty="0" smtClean="0">
                <a:solidFill>
                  <a:srgbClr val="800000"/>
                </a:solidFill>
              </a:rPr>
              <a:t>tudents chosen using superficially examined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n</a:t>
            </a:r>
            <a:r>
              <a:rPr lang="en-AU" dirty="0" smtClean="0">
                <a:solidFill>
                  <a:srgbClr val="800000"/>
                </a:solidFill>
              </a:rPr>
              <a:t>o trained literacy support teacher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e</a:t>
            </a:r>
            <a:r>
              <a:rPr lang="en-AU" dirty="0" smtClean="0">
                <a:solidFill>
                  <a:srgbClr val="800000"/>
                </a:solidFill>
              </a:rPr>
              <a:t>mergency situation!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69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844824"/>
            <a:ext cx="4474840" cy="1143000"/>
          </a:xfrm>
        </p:spPr>
        <p:txBody>
          <a:bodyPr>
            <a:noAutofit/>
          </a:bodyPr>
          <a:lstStyle/>
          <a:p>
            <a:pPr algn="l"/>
            <a:r>
              <a:rPr lang="en-AU" sz="5400" dirty="0">
                <a:solidFill>
                  <a:srgbClr val="800000"/>
                </a:solidFill>
              </a:rPr>
              <a:t>p</a:t>
            </a:r>
            <a:r>
              <a:rPr lang="en-AU" sz="5400" dirty="0" smtClean="0">
                <a:solidFill>
                  <a:srgbClr val="800000"/>
                </a:solidFill>
              </a:rPr>
              <a:t>rovided</a:t>
            </a:r>
            <a:br>
              <a:rPr lang="en-AU" sz="5400" dirty="0" smtClean="0">
                <a:solidFill>
                  <a:srgbClr val="800000"/>
                </a:solidFill>
              </a:rPr>
            </a:br>
            <a:r>
              <a:rPr lang="en-AU" sz="5400" dirty="0" smtClean="0">
                <a:solidFill>
                  <a:srgbClr val="800000"/>
                </a:solidFill>
              </a:rPr>
              <a:t>a </a:t>
            </a:r>
            <a:br>
              <a:rPr lang="en-AU" sz="5400" dirty="0" smtClean="0">
                <a:solidFill>
                  <a:srgbClr val="800000"/>
                </a:solidFill>
              </a:rPr>
            </a:br>
            <a:r>
              <a:rPr lang="en-AU" sz="5400" dirty="0" smtClean="0">
                <a:solidFill>
                  <a:srgbClr val="800000"/>
                </a:solidFill>
              </a:rPr>
              <a:t>springboard</a:t>
            </a:r>
            <a:br>
              <a:rPr lang="en-AU" sz="5400" dirty="0" smtClean="0">
                <a:solidFill>
                  <a:srgbClr val="800000"/>
                </a:solidFill>
              </a:rPr>
            </a:br>
            <a:r>
              <a:rPr lang="en-AU" sz="5400" dirty="0" smtClean="0">
                <a:solidFill>
                  <a:srgbClr val="800000"/>
                </a:solidFill>
              </a:rPr>
              <a:t>for </a:t>
            </a:r>
            <a:br>
              <a:rPr lang="en-AU" sz="5400" dirty="0" smtClean="0">
                <a:solidFill>
                  <a:srgbClr val="800000"/>
                </a:solidFill>
              </a:rPr>
            </a:br>
            <a:r>
              <a:rPr lang="en-AU" sz="5400" dirty="0" smtClean="0">
                <a:solidFill>
                  <a:srgbClr val="800000"/>
                </a:solidFill>
              </a:rPr>
              <a:t>change</a:t>
            </a:r>
            <a:endParaRPr lang="en-AU" sz="5400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800000"/>
              </a:solidFill>
            </a:endParaRPr>
          </a:p>
        </p:txBody>
      </p:sp>
      <p:sp>
        <p:nvSpPr>
          <p:cNvPr id="7" name="Flowchart: Manual Input 6"/>
          <p:cNvSpPr/>
          <p:nvPr/>
        </p:nvSpPr>
        <p:spPr>
          <a:xfrm>
            <a:off x="0" y="4365104"/>
            <a:ext cx="9144000" cy="2492896"/>
          </a:xfrm>
          <a:prstGeom prst="flowChartManualInpu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108760"/>
            <a:ext cx="3090678" cy="33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6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Autofit/>
          </a:bodyPr>
          <a:lstStyle/>
          <a:p>
            <a:pPr algn="l"/>
            <a:r>
              <a:rPr lang="en-AU" sz="5400" dirty="0">
                <a:solidFill>
                  <a:srgbClr val="800000"/>
                </a:solidFill>
              </a:rPr>
              <a:t>p</a:t>
            </a:r>
            <a:r>
              <a:rPr lang="en-AU" sz="5400" dirty="0" smtClean="0">
                <a:solidFill>
                  <a:srgbClr val="800000"/>
                </a:solidFill>
              </a:rPr>
              <a:t>revious literacy program</a:t>
            </a:r>
            <a:endParaRPr lang="en-AU" sz="5400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s</a:t>
            </a:r>
            <a:r>
              <a:rPr lang="en-AU" dirty="0" smtClean="0">
                <a:solidFill>
                  <a:srgbClr val="800000"/>
                </a:solidFill>
              </a:rPr>
              <a:t>tudents rotated through small group activities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a</a:t>
            </a:r>
            <a:r>
              <a:rPr lang="en-AU" dirty="0" smtClean="0">
                <a:solidFill>
                  <a:srgbClr val="800000"/>
                </a:solidFill>
              </a:rPr>
              <a:t>ctivities engaging and technology laden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c</a:t>
            </a:r>
            <a:r>
              <a:rPr lang="en-AU" dirty="0" smtClean="0">
                <a:solidFill>
                  <a:srgbClr val="800000"/>
                </a:solidFill>
              </a:rPr>
              <a:t>overed language conventions, comprehension, independent reading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800000"/>
                </a:solidFill>
              </a:rPr>
              <a:t>ONE SIZE FITS ALL</a:t>
            </a: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38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Autofit/>
          </a:bodyPr>
          <a:lstStyle/>
          <a:p>
            <a:pPr algn="l"/>
            <a:r>
              <a:rPr lang="en-AU" sz="5400" dirty="0">
                <a:solidFill>
                  <a:srgbClr val="800000"/>
                </a:solidFill>
              </a:rPr>
              <a:t>w</a:t>
            </a:r>
            <a:r>
              <a:rPr lang="en-AU" sz="5400" dirty="0" smtClean="0">
                <a:solidFill>
                  <a:srgbClr val="800000"/>
                </a:solidFill>
              </a:rPr>
              <a:t>here did we begin?</a:t>
            </a:r>
            <a:endParaRPr lang="en-AU" sz="5400" dirty="0">
              <a:solidFill>
                <a:srgbClr val="8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800000"/>
                </a:solidFill>
              </a:rPr>
              <a:t>CARS and STARS placement testing and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i</a:t>
            </a:r>
            <a:r>
              <a:rPr lang="en-AU" dirty="0" smtClean="0">
                <a:solidFill>
                  <a:srgbClr val="800000"/>
                </a:solidFill>
              </a:rPr>
              <a:t>ndependent reading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800000"/>
                </a:solidFill>
              </a:rPr>
              <a:t>formal conferencing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800000"/>
                </a:solidFill>
              </a:rPr>
              <a:t>f</a:t>
            </a:r>
            <a:r>
              <a:rPr lang="en-AU" dirty="0" smtClean="0">
                <a:solidFill>
                  <a:srgbClr val="800000"/>
                </a:solidFill>
              </a:rPr>
              <a:t>ocus on writing stamina (</a:t>
            </a:r>
            <a:r>
              <a:rPr lang="en-AU" dirty="0">
                <a:solidFill>
                  <a:srgbClr val="800000"/>
                </a:solidFill>
              </a:rPr>
              <a:t>q</a:t>
            </a:r>
            <a:r>
              <a:rPr lang="en-AU" dirty="0" smtClean="0">
                <a:solidFill>
                  <a:srgbClr val="800000"/>
                </a:solidFill>
              </a:rPr>
              <a:t>uick writes)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8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800000"/>
              </a:solidFill>
            </a:endParaRPr>
          </a:p>
        </p:txBody>
      </p:sp>
      <p:pic>
        <p:nvPicPr>
          <p:cNvPr id="6" name="Picture 1" descr="cid:image001.png@01CFF27E.CE3BCB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95898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14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921</TotalTime>
  <Words>603</Words>
  <Application>Microsoft Macintosh PowerPoint</Application>
  <PresentationFormat>On-screen Show (4:3)</PresentationFormat>
  <Paragraphs>160</Paragraphs>
  <Slides>48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Bringing Data to Life</vt:lpstr>
      <vt:lpstr>PowerPoint Presentation</vt:lpstr>
      <vt:lpstr>the back story</vt:lpstr>
      <vt:lpstr>the back story</vt:lpstr>
      <vt:lpstr>the back story</vt:lpstr>
      <vt:lpstr>provided a  springboard for  change</vt:lpstr>
      <vt:lpstr>previous literacy program</vt:lpstr>
      <vt:lpstr>where did we begin?</vt:lpstr>
      <vt:lpstr>still not enough…….</vt:lpstr>
      <vt:lpstr>- A.C.E.R. resources - Q Central (literatu) - literature circles</vt:lpstr>
      <vt:lpstr>PowerPoint Presentation</vt:lpstr>
      <vt:lpstr>PowerPoint Presentation</vt:lpstr>
      <vt:lpstr>PowerPoint Presentation</vt:lpstr>
      <vt:lpstr>term 4 activities</vt:lpstr>
      <vt:lpstr>PowerPoint Presentation</vt:lpstr>
      <vt:lpstr>guided reading using ACER OARS resources</vt:lpstr>
      <vt:lpstr>PowerPoint Presentation</vt:lpstr>
      <vt:lpstr>PowerPoint Presentation</vt:lpstr>
      <vt:lpstr>pre and post testing</vt:lpstr>
      <vt:lpstr>pre and post testing</vt:lpstr>
      <vt:lpstr>PowerPoint Presentation</vt:lpstr>
      <vt:lpstr>PowerPoint Presentation</vt:lpstr>
      <vt:lpstr>PowerPoint Presentation</vt:lpstr>
      <vt:lpstr>literature circles reciprocal teaching framework</vt:lpstr>
      <vt:lpstr>PowerPoint Presentation</vt:lpstr>
      <vt:lpstr>reading conferencing</vt:lpstr>
      <vt:lpstr>reading conferencing</vt:lpstr>
      <vt:lpstr>results after 8 weeks</vt:lpstr>
      <vt:lpstr>results in Grade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this informed future planning</vt:lpstr>
      <vt:lpstr>PowerPoint Presentation</vt:lpstr>
      <vt:lpstr>PowerPoint Presentation</vt:lpstr>
      <vt:lpstr>PowerPoint Presentation</vt:lpstr>
      <vt:lpstr>how school is embracing ACER Q Central (literatu)</vt:lpstr>
      <vt:lpstr>how school is embracing ACER Q Central (literatu)</vt:lpstr>
      <vt:lpstr>PowerPoint Presentation</vt:lpstr>
      <vt:lpstr>PowerPoint Presentation</vt:lpstr>
      <vt:lpstr>PowerPoint Presentation</vt:lpstr>
      <vt:lpstr>how data is being used and managed more strategically</vt:lpstr>
      <vt:lpstr>significant learnings</vt:lpstr>
      <vt:lpstr>in conclusion</vt:lpstr>
      <vt:lpstr>acknowledgements</vt:lpstr>
    </vt:vector>
  </TitlesOfParts>
  <Company>Queensland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LITTLE, Brenda</dc:creator>
  <cp:lastModifiedBy>Josh Koch</cp:lastModifiedBy>
  <cp:revision>64</cp:revision>
  <dcterms:created xsi:type="dcterms:W3CDTF">2015-05-16T05:30:07Z</dcterms:created>
  <dcterms:modified xsi:type="dcterms:W3CDTF">2015-06-02T01:22:26Z</dcterms:modified>
</cp:coreProperties>
</file>