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2F91"/>
    <a:srgbClr val="592C5F"/>
    <a:srgbClr val="663366"/>
    <a:srgbClr val="330033"/>
    <a:srgbClr val="57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2" autoAdjust="0"/>
    <p:restoredTop sz="86443" autoAdjust="0"/>
  </p:normalViewPr>
  <p:slideViewPr>
    <p:cSldViewPr snapToGrid="0" snapToObjects="1">
      <p:cViewPr varScale="1">
        <p:scale>
          <a:sx n="86" d="100"/>
          <a:sy n="86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A45F-940F-4881-BDF6-1630C9192821}" type="datetimeFigureOut">
              <a:rPr lang="en-AU" smtClean="0"/>
              <a:t>21/05/15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136B9-56B6-443E-846C-F4A959D5C4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08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83D40-764E-4905-A521-AC4D4CE2DD1D}" type="slidenum">
              <a:rPr lang="en-AU">
                <a:latin typeface="Arial" pitchFamily="34" charset="0"/>
              </a:rPr>
              <a:pPr/>
              <a:t>5</a:t>
            </a:fld>
            <a:endParaRPr lang="en-A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EDF0D9-E27A-4D7C-B061-CA27133B312A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47900"/>
            <a:ext cx="4305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061075"/>
            <a:ext cx="567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5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2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603" y="3745750"/>
            <a:ext cx="3809809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367" y="384824"/>
            <a:ext cx="4549398" cy="57335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603" y="4432019"/>
            <a:ext cx="3809809" cy="1686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EC1219D9-28ED-4A47-BF15-09449373B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61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x2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004AD8F1-1A5E-714D-BFEB-FBB8980B8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944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x4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FD213B0-E9DB-AE4E-AF8A-38FFB7E6F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22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8075613" y="0"/>
            <a:ext cx="1068387" cy="1068388"/>
          </a:xfrm>
          <a:prstGeom prst="rtTriangle">
            <a:avLst/>
          </a:prstGeom>
          <a:solidFill>
            <a:srgbClr val="33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23BDE93-32C4-8444-807E-CD35B6033A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03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4076700" cy="6858000"/>
          </a:xfrm>
          <a:prstGeom prst="rect">
            <a:avLst/>
          </a:prstGeom>
          <a:solidFill>
            <a:srgbClr val="33003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76238" y="264953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27" y="1404189"/>
            <a:ext cx="345983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129" y="2757347"/>
            <a:ext cx="3459839" cy="3368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1906" y="1404190"/>
            <a:ext cx="4312327" cy="4721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820025" y="6356350"/>
            <a:ext cx="1074738" cy="365125"/>
          </a:xfrm>
        </p:spPr>
        <p:txBody>
          <a:bodyPr/>
          <a:lstStyle>
            <a:lvl1pPr>
              <a:defRPr/>
            </a:lvl1pPr>
          </a:lstStyle>
          <a:p>
            <a:fld id="{D14FD63F-A31D-7C4D-B7EE-1C09FBDA6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653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s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25713" y="0"/>
            <a:ext cx="6618287" cy="6858000"/>
          </a:xfrm>
          <a:prstGeom prst="rect">
            <a:avLst/>
          </a:prstGeom>
          <a:solidFill>
            <a:srgbClr val="33003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8064500" y="0"/>
            <a:ext cx="1079500" cy="1079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353" y="186765"/>
            <a:ext cx="5208140" cy="1012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4353" y="1509758"/>
            <a:ext cx="5274235" cy="4653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-1" y="0"/>
            <a:ext cx="2525714" cy="228600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0"/>
          </p:nvPr>
        </p:nvSpPr>
        <p:spPr>
          <a:xfrm>
            <a:off x="-1" y="2286000"/>
            <a:ext cx="2525714" cy="228600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-1" y="4572000"/>
            <a:ext cx="2525714" cy="228600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73186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597525"/>
            <a:ext cx="9144000" cy="1260475"/>
          </a:xfrm>
          <a:prstGeom prst="rect">
            <a:avLst/>
          </a:prstGeom>
          <a:solidFill>
            <a:srgbClr val="33003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36550" y="1662113"/>
            <a:ext cx="7353300" cy="3598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9A455B-B5D5-074B-B37E-FEFEC724F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910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19250"/>
          </a:xfrm>
          <a:prstGeom prst="rect">
            <a:avLst/>
          </a:prstGeom>
          <a:solidFill>
            <a:srgbClr val="33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>
            <a:off x="8069263" y="0"/>
            <a:ext cx="1079500" cy="1079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36550" y="1771678"/>
            <a:ext cx="4022725" cy="4241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9638" y="1771678"/>
            <a:ext cx="4115675" cy="4241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33D46DF-7917-1E48-BC2D-1581952CCD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960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  <a:defRPr sz="2000"/>
            </a:lvl1pPr>
            <a:lvl2pPr marL="361950" indent="173038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sz="1800"/>
            </a:lvl2pPr>
            <a:lvl3pPr marL="801688" indent="-1714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sz="1800"/>
            </a:lvl3pPr>
            <a:lvl4pPr indent="1800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lvl4pPr>
            <a:lvl5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R_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47900"/>
            <a:ext cx="4305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ER_Name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061075"/>
            <a:ext cx="567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127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045200"/>
            <a:ext cx="14684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324600"/>
            <a:ext cx="46799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74" y="160558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920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96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R_LogoSmall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045200"/>
            <a:ext cx="14684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CER_Name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324600"/>
            <a:ext cx="46799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74" y="1605581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92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78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6550" y="123825"/>
            <a:ext cx="73533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36550" y="1647733"/>
            <a:ext cx="7353300" cy="452596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859713" y="635635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fld id="{76F1E231-B113-AF48-8B91-637DA1F60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4896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365" y="1600201"/>
            <a:ext cx="3495978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843" y="1600201"/>
            <a:ext cx="3613497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8925" y="6356350"/>
            <a:ext cx="1084263" cy="365125"/>
          </a:xfrm>
        </p:spPr>
        <p:txBody>
          <a:bodyPr/>
          <a:lstStyle>
            <a:lvl1pPr>
              <a:defRPr/>
            </a:lvl1pPr>
          </a:lstStyle>
          <a:p>
            <a:fld id="{C43B7F0C-C59E-E94F-A9A3-6C87CE766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9883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363" y="1535113"/>
            <a:ext cx="355886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367" y="2174875"/>
            <a:ext cx="3558859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6659" y="1535113"/>
            <a:ext cx="361368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6659" y="2174875"/>
            <a:ext cx="3613681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820025" y="6356350"/>
            <a:ext cx="1074738" cy="365125"/>
          </a:xfrm>
        </p:spPr>
        <p:txBody>
          <a:bodyPr/>
          <a:lstStyle>
            <a:lvl1pPr>
              <a:defRPr/>
            </a:lvl1pPr>
          </a:lstStyle>
          <a:p>
            <a:fld id="{51F5EA0C-EAF7-D64F-98AC-7F7649ECE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9929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851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7396769A-0749-164D-83E7-C16584863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7912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914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F6C5EED-E785-F442-B5E4-4CA5A69D0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95642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&amp; Content Side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1006"/>
            <a:ext cx="4246058" cy="44051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3A38F38-51B2-3E49-90C3-0555DC30F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9089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1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67" y="4572652"/>
            <a:ext cx="7342249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367" y="384825"/>
            <a:ext cx="73422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367" y="5139390"/>
            <a:ext cx="734224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0B12B8F2-1BB2-D54C-B6F6-81B960069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3442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2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603" y="3745750"/>
            <a:ext cx="3809809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367" y="384824"/>
            <a:ext cx="4549398" cy="57335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603" y="4432019"/>
            <a:ext cx="3809809" cy="1686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E4B545D7-1372-9141-A29A-EDCC1774B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4674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x2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ACAD9D28-B4EF-7745-B7DC-80C9CFA1E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4659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6550" y="123825"/>
            <a:ext cx="73533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36550" y="1600200"/>
            <a:ext cx="735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859713" y="635635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fld id="{89857152-DEDE-6D41-BC42-74E4F8B12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052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x4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2A6EA30-6609-BC46-9AE4-31546884D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8781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-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8075613" y="0"/>
            <a:ext cx="1068387" cy="10683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62D3CD0-3D19-744C-8965-2FEDAEDD8B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3123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365" y="1600201"/>
            <a:ext cx="349597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843" y="1600201"/>
            <a:ext cx="361349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8925" y="6356350"/>
            <a:ext cx="1084263" cy="365125"/>
          </a:xfrm>
        </p:spPr>
        <p:txBody>
          <a:bodyPr/>
          <a:lstStyle>
            <a:lvl1pPr>
              <a:defRPr/>
            </a:lvl1pPr>
          </a:lstStyle>
          <a:p>
            <a:fld id="{A7F298CD-789F-3B42-ACE5-BC9F3A51A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230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363" y="1535113"/>
            <a:ext cx="355886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367" y="2174875"/>
            <a:ext cx="3558859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6659" y="1535113"/>
            <a:ext cx="361368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6659" y="2174875"/>
            <a:ext cx="3613681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820025" y="6356350"/>
            <a:ext cx="1074738" cy="365125"/>
          </a:xfrm>
        </p:spPr>
        <p:txBody>
          <a:bodyPr/>
          <a:lstStyle>
            <a:lvl1pPr>
              <a:defRPr/>
            </a:lvl1pPr>
          </a:lstStyle>
          <a:p>
            <a:fld id="{B6073B9E-D872-8542-8932-C65381D2D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846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28726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851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85292E8E-C7EC-8D40-8261-4C1E51426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4510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914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26FD428-F123-A14D-84D0-5D9F0235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170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&amp; Content S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1006"/>
            <a:ext cx="4246058" cy="44051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A27621B-8153-E04C-BAF8-5294CB01C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1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1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67" y="4572652"/>
            <a:ext cx="7342249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367" y="384825"/>
            <a:ext cx="7342249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367" y="5139390"/>
            <a:ext cx="734224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655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88288" y="6356350"/>
            <a:ext cx="1090612" cy="365125"/>
          </a:xfrm>
        </p:spPr>
        <p:txBody>
          <a:bodyPr/>
          <a:lstStyle>
            <a:lvl1pPr>
              <a:defRPr/>
            </a:lvl1pPr>
          </a:lstStyle>
          <a:p>
            <a:fld id="{1941D8D5-86B0-3E42-A250-4D7712AD5E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107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789863" y="6356350"/>
            <a:ext cx="1173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0033"/>
                </a:solidFill>
                <a:latin typeface="Gill Sans MT" charset="0"/>
              </a:defRPr>
            </a:lvl1pPr>
          </a:lstStyle>
          <a:p>
            <a:fld id="{54C8A2E3-E215-DC4E-9E6A-74F107D0A0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6550" y="63547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0033"/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8069263" y="0"/>
            <a:ext cx="1079500" cy="1079500"/>
          </a:xfrm>
          <a:prstGeom prst="rtTriangle">
            <a:avLst/>
          </a:prstGeom>
          <a:solidFill>
            <a:srgbClr val="33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6550" y="123825"/>
            <a:ext cx="735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600200"/>
            <a:ext cx="7353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53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83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30033"/>
          </a:solidFill>
          <a:latin typeface="Gill Sans MT" pitchFamily="34" charset="0"/>
          <a:ea typeface="Geneva" charset="0"/>
          <a:cs typeface="Gill Sans MT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MT" charset="0"/>
          <a:ea typeface="Geneva" charset="0"/>
          <a:cs typeface="Gill Sans M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MT" charset="0"/>
          <a:ea typeface="Geneva" charset="0"/>
          <a:cs typeface="Gill Sans M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MT" charset="0"/>
          <a:ea typeface="Geneva" charset="0"/>
          <a:cs typeface="Gill Sans M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MT" charset="0"/>
          <a:ea typeface="Geneva" charset="0"/>
          <a:cs typeface="Gill Sans M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CE Bold" charset="0"/>
          <a:ea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CE Bold" charset="0"/>
          <a:ea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CE Bold" charset="0"/>
          <a:ea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330033"/>
          </a:solidFill>
          <a:latin typeface="Gill Sans CE Bold" charset="0"/>
          <a:ea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33"/>
          </a:solidFill>
          <a:latin typeface="Gill Sans MT" pitchFamily="34" charset="0"/>
          <a:ea typeface="Geneva" charset="0"/>
          <a:cs typeface="Gill Sans MT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0033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33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0033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330033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33003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36550" y="123825"/>
            <a:ext cx="735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600200"/>
            <a:ext cx="7353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789863" y="6356350"/>
            <a:ext cx="1173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ill Sans MT" charset="0"/>
              </a:defRPr>
            </a:lvl1pPr>
          </a:lstStyle>
          <a:p>
            <a:fld id="{CD690D1C-3132-D248-A407-86CEAB5AB5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6550" y="63547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Gill Sans MT" pitchFamily="34" charset="0"/>
                <a:ea typeface="+mn-ea"/>
                <a:cs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8069263" y="0"/>
            <a:ext cx="1079500" cy="1079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ill Sans MT" pitchFamily="34" charset="0"/>
          <a:ea typeface="Geneva" charset="0"/>
          <a:cs typeface="Gill Sans MT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MT" charset="0"/>
          <a:ea typeface="Geneva" charset="0"/>
          <a:cs typeface="Gill Sans MT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MT" charset="0"/>
          <a:ea typeface="Geneva" charset="0"/>
          <a:cs typeface="Gill Sans MT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MT" charset="0"/>
          <a:ea typeface="Geneva" charset="0"/>
          <a:cs typeface="Gill Sans MT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MT" charset="0"/>
          <a:ea typeface="Geneva" charset="0"/>
          <a:cs typeface="Gill Sans MT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CE Bold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CE Bold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CE Bold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ill Sans CE Bold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Gill Sans MT" pitchFamily="34" charset="0"/>
          <a:ea typeface="Geneva" charset="0"/>
          <a:cs typeface="Gill Sans MT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bg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icme12.org/upload/UpFile2/TSG/0766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hyperlink" Target="http://www.icme12.org/upload/UpFile2/TSG/0766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therine.pearn@acer.edu.a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hyperlink" Target="http://www.icme12.org/upload/UpFile2/TSG/0766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ea typeface="MS PGothic" pitchFamily="34" charset="-128"/>
              </a:rPr>
              <a:t>Algebra task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6549" y="1600200"/>
            <a:ext cx="779965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	</a:t>
            </a:r>
            <a:r>
              <a:rPr lang="en-AU" sz="2800" dirty="0" smtClean="0">
                <a:ea typeface="MS PGothic" pitchFamily="34" charset="-128"/>
              </a:rPr>
              <a:t>Theo has a stack of CDs some number of cm tall. 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	Sam</a:t>
            </a:r>
            <a:r>
              <a:rPr lang="en-AU" altLang="en-US" sz="2800" dirty="0" smtClean="0">
                <a:ea typeface="MS PGothic" pitchFamily="34" charset="-128"/>
              </a:rPr>
              <a:t>’</a:t>
            </a:r>
            <a:r>
              <a:rPr lang="en-AU" sz="2800" dirty="0" smtClean="0">
                <a:ea typeface="MS PGothic" pitchFamily="34" charset="-128"/>
              </a:rPr>
              <a:t>s stack is two-fifths of that height. 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	Can you draw a picture of this situation? 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	Can you write an equation?</a:t>
            </a:r>
          </a:p>
          <a:p>
            <a:pPr>
              <a:buFont typeface="Wingdings" pitchFamily="2" charset="2"/>
              <a:buNone/>
            </a:pPr>
            <a:endParaRPr lang="en-AU" sz="2400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en-AU" sz="2400" dirty="0" smtClean="0">
              <a:ea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930274" y="310134"/>
            <a:ext cx="7181851" cy="670942"/>
          </a:xfrm>
        </p:spPr>
        <p:txBody>
          <a:bodyPr/>
          <a:lstStyle/>
          <a:p>
            <a:r>
              <a:rPr lang="en-AU" sz="3600" dirty="0" smtClean="0">
                <a:ea typeface="MS PGothic" pitchFamily="34" charset="-128"/>
              </a:rPr>
              <a:t>Algebra task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133600"/>
            <a:ext cx="2590800" cy="2374900"/>
          </a:xfrm>
        </p:spPr>
      </p:pic>
      <p:sp>
        <p:nvSpPr>
          <p:cNvPr id="47108" name="Content Placeholder 5"/>
          <p:cNvSpPr>
            <a:spLocks noGrp="1"/>
          </p:cNvSpPr>
          <p:nvPr>
            <p:ph sz="half" idx="2"/>
          </p:nvPr>
        </p:nvSpPr>
        <p:spPr>
          <a:xfrm>
            <a:off x="3059113" y="1358677"/>
            <a:ext cx="5834062" cy="4157885"/>
          </a:xfrm>
        </p:spPr>
        <p:txBody>
          <a:bodyPr/>
          <a:lstStyle/>
          <a:p>
            <a:r>
              <a:rPr lang="en-US" sz="1800" dirty="0" smtClean="0">
                <a:ea typeface="MS PGothic" pitchFamily="34" charset="-128"/>
              </a:rPr>
              <a:t>Wrote S + </a:t>
            </a:r>
            <a:r>
              <a:rPr lang="en-US" sz="1800" baseline="30000" dirty="0" smtClean="0">
                <a:ea typeface="MS PGothic" pitchFamily="34" charset="-128"/>
              </a:rPr>
              <a:t>3</a:t>
            </a:r>
            <a:r>
              <a:rPr lang="en-US" sz="1800" dirty="0" smtClean="0">
                <a:ea typeface="MS PGothic" pitchFamily="34" charset="-128"/>
              </a:rPr>
              <a:t>/</a:t>
            </a:r>
            <a:r>
              <a:rPr lang="en-US" sz="1800" baseline="-25000" dirty="0" smtClean="0">
                <a:ea typeface="MS PGothic" pitchFamily="34" charset="-128"/>
              </a:rPr>
              <a:t>5</a:t>
            </a:r>
            <a:r>
              <a:rPr lang="en-US" sz="1800" dirty="0" smtClean="0">
                <a:ea typeface="MS PGothic" pitchFamily="34" charset="-128"/>
              </a:rPr>
              <a:t> =  T (Theo</a:t>
            </a:r>
            <a:r>
              <a:rPr lang="en-US" altLang="en-US" sz="1800" dirty="0" smtClean="0">
                <a:ea typeface="MS PGothic" pitchFamily="34" charset="-128"/>
              </a:rPr>
              <a:t>’</a:t>
            </a:r>
            <a:r>
              <a:rPr lang="en-US" sz="1800" dirty="0" smtClean="0">
                <a:ea typeface="MS PGothic" pitchFamily="34" charset="-128"/>
              </a:rPr>
              <a:t>s stack is Sam</a:t>
            </a:r>
            <a:r>
              <a:rPr lang="en-US" altLang="en-US" sz="1800" dirty="0" smtClean="0">
                <a:ea typeface="MS PGothic" pitchFamily="34" charset="-128"/>
              </a:rPr>
              <a:t>’</a:t>
            </a:r>
            <a:r>
              <a:rPr lang="en-US" sz="1800" dirty="0" smtClean="0">
                <a:ea typeface="MS PGothic" pitchFamily="34" charset="-128"/>
              </a:rPr>
              <a:t>s stack plus three more fifths). </a:t>
            </a:r>
          </a:p>
          <a:p>
            <a:r>
              <a:rPr lang="en-US" sz="1800" dirty="0" smtClean="0">
                <a:ea typeface="MS PGothic" pitchFamily="34" charset="-128"/>
              </a:rPr>
              <a:t>Used picture and reasoning to determine Sam</a:t>
            </a:r>
            <a:r>
              <a:rPr lang="en-US" altLang="en-US" sz="1800" dirty="0" smtClean="0">
                <a:ea typeface="MS PGothic" pitchFamily="34" charset="-128"/>
              </a:rPr>
              <a:t>’</a:t>
            </a:r>
            <a:r>
              <a:rPr lang="en-US" sz="1800" dirty="0" smtClean="0">
                <a:ea typeface="MS PGothic" pitchFamily="34" charset="-128"/>
              </a:rPr>
              <a:t>s stack was 10cm if Theo</a:t>
            </a:r>
            <a:r>
              <a:rPr lang="en-US" altLang="en-US" sz="1800" dirty="0" smtClean="0">
                <a:ea typeface="MS PGothic" pitchFamily="34" charset="-128"/>
              </a:rPr>
              <a:t>’</a:t>
            </a:r>
            <a:r>
              <a:rPr lang="en-US" sz="1800" dirty="0" smtClean="0">
                <a:ea typeface="MS PGothic" pitchFamily="34" charset="-128"/>
              </a:rPr>
              <a:t>s was 25cm.</a:t>
            </a:r>
          </a:p>
          <a:p>
            <a:r>
              <a:rPr lang="en-US" sz="1800" dirty="0" smtClean="0">
                <a:ea typeface="MS PGothic" pitchFamily="34" charset="-128"/>
              </a:rPr>
              <a:t>When he  checked found it didn</a:t>
            </a:r>
            <a:r>
              <a:rPr lang="en-US" altLang="en-US" sz="1800" dirty="0" smtClean="0">
                <a:ea typeface="MS PGothic" pitchFamily="34" charset="-128"/>
              </a:rPr>
              <a:t>’</a:t>
            </a:r>
            <a:r>
              <a:rPr lang="en-US" sz="1800" dirty="0" smtClean="0">
                <a:ea typeface="MS PGothic" pitchFamily="34" charset="-128"/>
              </a:rPr>
              <a:t>t work. </a:t>
            </a:r>
          </a:p>
          <a:p>
            <a:r>
              <a:rPr lang="en-US" sz="1800" dirty="0" smtClean="0">
                <a:ea typeface="MS PGothic" pitchFamily="34" charset="-128"/>
              </a:rPr>
              <a:t>When asked how to change his equation, he said that 10 times 2.5 equals 25. </a:t>
            </a:r>
          </a:p>
          <a:p>
            <a:r>
              <a:rPr lang="en-US" sz="1800" dirty="0" smtClean="0">
                <a:ea typeface="MS PGothic" pitchFamily="34" charset="-128"/>
              </a:rPr>
              <a:t>Wrote equation for the original situation 2.5 • S = T</a:t>
            </a:r>
          </a:p>
          <a:p>
            <a:r>
              <a:rPr lang="en-US" sz="1800" dirty="0" smtClean="0">
                <a:ea typeface="MS PGothic" pitchFamily="34" charset="-128"/>
              </a:rPr>
              <a:t>Changed mixed number into improper fraction then wrote   </a:t>
            </a:r>
            <a:r>
              <a:rPr lang="en-US" sz="1800" baseline="30000" dirty="0" smtClean="0">
                <a:ea typeface="MS PGothic" pitchFamily="34" charset="-128"/>
              </a:rPr>
              <a:t>5</a:t>
            </a:r>
            <a:r>
              <a:rPr lang="en-US" sz="1800" dirty="0" smtClean="0">
                <a:ea typeface="MS PGothic" pitchFamily="34" charset="-128"/>
              </a:rPr>
              <a:t>/</a:t>
            </a:r>
            <a:r>
              <a:rPr lang="en-US" sz="1800" baseline="-25000" dirty="0" smtClean="0">
                <a:ea typeface="MS PGothic" pitchFamily="34" charset="-128"/>
              </a:rPr>
              <a:t>2</a:t>
            </a:r>
            <a:r>
              <a:rPr lang="en-US" sz="1800" dirty="0" smtClean="0">
                <a:ea typeface="MS PGothic" pitchFamily="34" charset="-128"/>
              </a:rPr>
              <a:t> • S = T</a:t>
            </a:r>
          </a:p>
          <a:p>
            <a:r>
              <a:rPr lang="en-US" sz="1800" dirty="0" smtClean="0">
                <a:ea typeface="MS PGothic" pitchFamily="34" charset="-128"/>
              </a:rPr>
              <a:t>When asked if the two equations were related, he said that they were same because the equation of </a:t>
            </a:r>
            <a:r>
              <a:rPr lang="en-US" sz="1800" baseline="30000" dirty="0" smtClean="0">
                <a:ea typeface="MS PGothic" pitchFamily="34" charset="-128"/>
              </a:rPr>
              <a:t>5</a:t>
            </a:r>
            <a:r>
              <a:rPr lang="en-US" sz="1800" dirty="0" smtClean="0">
                <a:ea typeface="MS PGothic" pitchFamily="34" charset="-128"/>
              </a:rPr>
              <a:t>/</a:t>
            </a:r>
            <a:r>
              <a:rPr lang="en-US" sz="1800" baseline="-25000" dirty="0" smtClean="0">
                <a:ea typeface="MS PGothic" pitchFamily="34" charset="-128"/>
              </a:rPr>
              <a:t>2</a:t>
            </a:r>
            <a:r>
              <a:rPr lang="en-US" sz="1800" dirty="0" smtClean="0">
                <a:ea typeface="MS PGothic" pitchFamily="34" charset="-128"/>
              </a:rPr>
              <a:t> • S = T was made through multiplying by reciprocal fraction .</a:t>
            </a:r>
            <a:endParaRPr lang="en-AU" sz="1800" dirty="0" smtClean="0">
              <a:ea typeface="MS PGothic" pitchFamily="34" charset="-128"/>
            </a:endParaRP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684213" y="17002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>
                <a:latin typeface="Arial" pitchFamily="34" charset="0"/>
              </a:rPr>
              <a:t>Peter</a:t>
            </a:r>
            <a:r>
              <a:rPr lang="en-AU" altLang="en-US" dirty="0">
                <a:latin typeface="Arial" pitchFamily="34" charset="0"/>
              </a:rPr>
              <a:t>’</a:t>
            </a:r>
            <a:r>
              <a:rPr lang="en-AU" dirty="0">
                <a:latin typeface="Arial" pitchFamily="34" charset="0"/>
              </a:rPr>
              <a:t>s </a:t>
            </a:r>
            <a:r>
              <a:rPr lang="en-AU" dirty="0" smtClean="0">
                <a:latin typeface="Arial" pitchFamily="34" charset="0"/>
              </a:rPr>
              <a:t>solution </a:t>
            </a:r>
            <a:endParaRPr lang="en-AU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750" y="5661025"/>
            <a:ext cx="8064500" cy="7381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400">
                <a:latin typeface="Arial" pitchFamily="34" charset="0"/>
              </a:rPr>
              <a:t>Lee, M.Y. (2012). </a:t>
            </a:r>
            <a:r>
              <a:rPr lang="en-AU" sz="1400" i="1">
                <a:latin typeface="Arial" pitchFamily="34" charset="0"/>
              </a:rPr>
              <a:t>Fractional Knowledge and equation writing: The cases of Peter and Willa</a:t>
            </a:r>
            <a:r>
              <a:rPr lang="en-AU" sz="1400">
                <a:latin typeface="Arial" pitchFamily="34" charset="0"/>
              </a:rPr>
              <a:t>. Paper presented at the 12th International Congress on Mathematical Education 8 – 15th July, 2012, Seoul, Korea. Last accessed 28/6/14 from </a:t>
            </a:r>
            <a:r>
              <a:rPr lang="en-AU" sz="1400" u="sng">
                <a:latin typeface="Arial" pitchFamily="34" charset="0"/>
                <a:hlinkClick r:id="rId4"/>
              </a:rPr>
              <a:t>http://www.icme12.org/upload/UpFile2/TSG/0766.pdf</a:t>
            </a:r>
            <a:endParaRPr lang="en-AU" sz="14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336550" y="128588"/>
            <a:ext cx="7353300" cy="1143000"/>
          </a:xfrm>
        </p:spPr>
        <p:txBody>
          <a:bodyPr/>
          <a:lstStyle/>
          <a:p>
            <a:r>
              <a:rPr lang="en-AU" sz="2800" dirty="0" smtClean="0">
                <a:ea typeface="MS PGothic" pitchFamily="34" charset="-128"/>
              </a:rPr>
              <a:t>Peter’s solutions to the Algebra task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975" y="2565400"/>
            <a:ext cx="3249613" cy="2087563"/>
          </a:xfrm>
        </p:spPr>
      </p:pic>
      <p:sp>
        <p:nvSpPr>
          <p:cNvPr id="48132" name="Content Placeholder 14"/>
          <p:cNvSpPr>
            <a:spLocks noGrp="1"/>
          </p:cNvSpPr>
          <p:nvPr>
            <p:ph sz="half" idx="2"/>
          </p:nvPr>
        </p:nvSpPr>
        <p:spPr>
          <a:xfrm>
            <a:off x="3635375" y="1600200"/>
            <a:ext cx="5051425" cy="3052763"/>
          </a:xfrm>
        </p:spPr>
        <p:txBody>
          <a:bodyPr/>
          <a:lstStyle/>
          <a:p>
            <a:r>
              <a:rPr lang="en-US" sz="2200" dirty="0" smtClean="0">
                <a:ea typeface="MS PGothic" pitchFamily="34" charset="-128"/>
              </a:rPr>
              <a:t>Peter drew five short lines for Theo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s stack and two short lines for Sam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s stack. </a:t>
            </a:r>
          </a:p>
          <a:p>
            <a:r>
              <a:rPr lang="en-US" sz="2200" dirty="0" smtClean="0">
                <a:ea typeface="MS PGothic" pitchFamily="34" charset="-128"/>
              </a:rPr>
              <a:t>Wrote S = T × </a:t>
            </a:r>
            <a:r>
              <a:rPr lang="en-US" sz="2200" baseline="30000" dirty="0" smtClean="0">
                <a:ea typeface="MS PGothic" pitchFamily="34" charset="-128"/>
              </a:rPr>
              <a:t>2</a:t>
            </a:r>
            <a:r>
              <a:rPr lang="en-US" sz="2200" dirty="0" smtClean="0">
                <a:ea typeface="MS PGothic" pitchFamily="34" charset="-128"/>
              </a:rPr>
              <a:t>/</a:t>
            </a:r>
            <a:r>
              <a:rPr lang="en-US" sz="2200" baseline="-25000" dirty="0" smtClean="0">
                <a:ea typeface="MS PGothic" pitchFamily="34" charset="-128"/>
              </a:rPr>
              <a:t>5</a:t>
            </a:r>
            <a:r>
              <a:rPr lang="en-US" sz="2200" dirty="0" smtClean="0">
                <a:ea typeface="MS PGothic" pitchFamily="34" charset="-128"/>
              </a:rPr>
              <a:t> where </a:t>
            </a:r>
            <a:r>
              <a:rPr lang="en-US" altLang="en-US" sz="2200" dirty="0" smtClean="0">
                <a:ea typeface="MS PGothic" pitchFamily="34" charset="-128"/>
              </a:rPr>
              <a:t>‘</a:t>
            </a:r>
            <a:r>
              <a:rPr lang="en-US" sz="2200" dirty="0" smtClean="0">
                <a:ea typeface="MS PGothic" pitchFamily="34" charset="-128"/>
              </a:rPr>
              <a:t>S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 stood for Sam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s stack and </a:t>
            </a:r>
            <a:r>
              <a:rPr lang="en-US" altLang="en-US" sz="2200" dirty="0" smtClean="0">
                <a:ea typeface="MS PGothic" pitchFamily="34" charset="-128"/>
              </a:rPr>
              <a:t>‘</a:t>
            </a:r>
            <a:r>
              <a:rPr lang="en-US" sz="2200" dirty="0" smtClean="0">
                <a:ea typeface="MS PGothic" pitchFamily="34" charset="-128"/>
              </a:rPr>
              <a:t>T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 for Theo</a:t>
            </a:r>
            <a:r>
              <a:rPr lang="en-US" altLang="en-US" sz="2200" dirty="0" smtClean="0">
                <a:ea typeface="MS PGothic" pitchFamily="34" charset="-128"/>
              </a:rPr>
              <a:t>’</a:t>
            </a:r>
            <a:r>
              <a:rPr lang="en-US" sz="2200" dirty="0" smtClean="0">
                <a:ea typeface="MS PGothic" pitchFamily="34" charset="-128"/>
              </a:rPr>
              <a:t>s stack. </a:t>
            </a:r>
          </a:p>
          <a:p>
            <a:r>
              <a:rPr lang="en-US" sz="2200" dirty="0" smtClean="0">
                <a:ea typeface="MS PGothic" pitchFamily="34" charset="-128"/>
              </a:rPr>
              <a:t>When asked for another equation, he first suggested T ÷ </a:t>
            </a:r>
            <a:r>
              <a:rPr lang="en-US" sz="2200" baseline="30000" dirty="0" smtClean="0">
                <a:ea typeface="MS PGothic" pitchFamily="34" charset="-128"/>
              </a:rPr>
              <a:t>2</a:t>
            </a:r>
            <a:r>
              <a:rPr lang="en-US" sz="2200" dirty="0" smtClean="0">
                <a:ea typeface="MS PGothic" pitchFamily="34" charset="-128"/>
              </a:rPr>
              <a:t>/</a:t>
            </a:r>
            <a:r>
              <a:rPr lang="en-US" sz="2200" baseline="-25000" dirty="0" smtClean="0">
                <a:ea typeface="MS PGothic" pitchFamily="34" charset="-128"/>
              </a:rPr>
              <a:t>5</a:t>
            </a:r>
            <a:r>
              <a:rPr lang="en-US" sz="2200" dirty="0" smtClean="0">
                <a:ea typeface="MS PGothic" pitchFamily="34" charset="-128"/>
              </a:rPr>
              <a:t> = S and then </a:t>
            </a:r>
          </a:p>
          <a:p>
            <a:pPr>
              <a:buFont typeface="Arial" pitchFamily="34" charset="0"/>
              <a:buNone/>
            </a:pPr>
            <a:r>
              <a:rPr lang="en-US" sz="2200" dirty="0" smtClean="0">
                <a:ea typeface="MS PGothic" pitchFamily="34" charset="-128"/>
              </a:rPr>
              <a:t>	S = </a:t>
            </a:r>
            <a:r>
              <a:rPr lang="en-US" sz="2200" baseline="30000" dirty="0" smtClean="0">
                <a:ea typeface="MS PGothic" pitchFamily="34" charset="-128"/>
              </a:rPr>
              <a:t>2</a:t>
            </a:r>
            <a:r>
              <a:rPr lang="en-US" sz="2200" dirty="0" smtClean="0">
                <a:ea typeface="MS PGothic" pitchFamily="34" charset="-128"/>
              </a:rPr>
              <a:t>/</a:t>
            </a:r>
            <a:r>
              <a:rPr lang="en-US" sz="2200" baseline="-25000" dirty="0" smtClean="0">
                <a:ea typeface="MS PGothic" pitchFamily="34" charset="-128"/>
              </a:rPr>
              <a:t>5</a:t>
            </a:r>
            <a:r>
              <a:rPr lang="en-US" sz="2200" dirty="0" smtClean="0">
                <a:ea typeface="MS PGothic" pitchFamily="34" charset="-128"/>
              </a:rPr>
              <a:t> × T. </a:t>
            </a:r>
          </a:p>
        </p:txBody>
      </p:sp>
      <p:sp>
        <p:nvSpPr>
          <p:cNvPr id="48133" name="TextBox 12"/>
          <p:cNvSpPr txBox="1">
            <a:spLocks noChangeArrowheads="1"/>
          </p:cNvSpPr>
          <p:nvPr/>
        </p:nvSpPr>
        <p:spPr bwMode="auto">
          <a:xfrm>
            <a:off x="1979613" y="5427663"/>
            <a:ext cx="6624637" cy="954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>
                <a:latin typeface="Arial" pitchFamily="34" charset="0"/>
              </a:rPr>
              <a:t>Lee, M.Y. (2012). </a:t>
            </a:r>
            <a:r>
              <a:rPr lang="en-AU" sz="1400" i="1">
                <a:latin typeface="Arial" pitchFamily="34" charset="0"/>
              </a:rPr>
              <a:t>Fractional Knowledge and equation writing: The cases of Peter and Willa</a:t>
            </a:r>
            <a:r>
              <a:rPr lang="en-AU" sz="1400">
                <a:latin typeface="Arial" pitchFamily="34" charset="0"/>
              </a:rPr>
              <a:t>. Paper presented at the 12th International Congress on Mathematical Education 8 – 15th July, 2012, Seoul, Korea. Last accessed 28/6/14 from </a:t>
            </a:r>
            <a:r>
              <a:rPr lang="en-AU" sz="1400" u="sng">
                <a:latin typeface="Arial" pitchFamily="34" charset="0"/>
                <a:hlinkClick r:id="rId3"/>
              </a:rPr>
              <a:t>http://www.icme12.org/upload/UpFile2/TSG/0766.pdf</a:t>
            </a:r>
            <a:endParaRPr lang="en-AU" sz="1400">
              <a:latin typeface="Arial" pitchFamily="34" charset="0"/>
            </a:endParaRPr>
          </a:p>
        </p:txBody>
      </p:sp>
      <p:sp>
        <p:nvSpPr>
          <p:cNvPr id="48134" name="TextBox 13"/>
          <p:cNvSpPr txBox="1">
            <a:spLocks noChangeArrowheads="1"/>
          </p:cNvSpPr>
          <p:nvPr/>
        </p:nvSpPr>
        <p:spPr bwMode="auto">
          <a:xfrm>
            <a:off x="539750" y="18446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Arial" pitchFamily="34" charset="0"/>
              </a:rPr>
              <a:t>Peter</a:t>
            </a:r>
            <a:r>
              <a:rPr lang="en-AU" altLang="en-US">
                <a:latin typeface="Arial" pitchFamily="34" charset="0"/>
              </a:rPr>
              <a:t>’</a:t>
            </a:r>
            <a:r>
              <a:rPr lang="en-AU">
                <a:latin typeface="Arial" pitchFamily="34" charset="0"/>
              </a:rPr>
              <a:t>s picture for A2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Geneva" pitchFamily="-84" charset="0"/>
              </a:rPr>
              <a:t>The new Fraction Screening Test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36549" y="1600200"/>
            <a:ext cx="7932551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ea typeface="MS PGothic" pitchFamily="34" charset="-128"/>
              </a:rPr>
              <a:t>intended for </a:t>
            </a:r>
            <a:r>
              <a:rPr lang="en-AU" sz="2800" i="1" dirty="0" smtClean="0">
                <a:ea typeface="MS PGothic" pitchFamily="34" charset="-128"/>
              </a:rPr>
              <a:t>all</a:t>
            </a:r>
            <a:r>
              <a:rPr lang="en-AU" sz="2800" dirty="0" smtClean="0">
                <a:ea typeface="MS PGothic" pitchFamily="34" charset="-128"/>
              </a:rPr>
              <a:t> students in Years 5 - 8 with structured questions and interpretive information to show teachers where students are doing well and highlights gaps in students</a:t>
            </a:r>
            <a:r>
              <a:rPr lang="en-AU" altLang="en-US" sz="2800" dirty="0" smtClean="0">
                <a:ea typeface="MS PGothic" pitchFamily="34" charset="-128"/>
              </a:rPr>
              <a:t>’</a:t>
            </a:r>
            <a:r>
              <a:rPr lang="en-AU" sz="2800" dirty="0" smtClean="0">
                <a:ea typeface="MS PGothic" pitchFamily="34" charset="-128"/>
              </a:rPr>
              <a:t> thinking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ea typeface="MS PGothic" pitchFamily="34" charset="-128"/>
              </a:rPr>
              <a:t>provides tasks that </a:t>
            </a:r>
            <a:r>
              <a:rPr lang="en-US" sz="2800" dirty="0" smtClean="0">
                <a:ea typeface="MS PGothic" pitchFamily="34" charset="-128"/>
              </a:rPr>
              <a:t>identify previous understandings</a:t>
            </a:r>
            <a:r>
              <a:rPr lang="en-US" sz="2800" dirty="0">
                <a:ea typeface="MS PGothic" pitchFamily="34" charset="-128"/>
              </a:rPr>
              <a:t>, skills and thinking of the students so teachers can plan </a:t>
            </a:r>
            <a:r>
              <a:rPr lang="en-US" sz="2800" dirty="0" smtClean="0">
                <a:ea typeface="MS PGothic" pitchFamily="34" charset="-128"/>
              </a:rPr>
              <a:t>appropriate </a:t>
            </a:r>
            <a:r>
              <a:rPr lang="en-US" sz="2800" dirty="0">
                <a:ea typeface="MS PGothic" pitchFamily="34" charset="-128"/>
              </a:rPr>
              <a:t>activities</a:t>
            </a:r>
            <a:r>
              <a:rPr lang="en-US" sz="2800" dirty="0" smtClean="0">
                <a:ea typeface="MS PGothic" pitchFamily="34" charset="-128"/>
              </a:rPr>
              <a:t>.</a:t>
            </a:r>
            <a:endParaRPr lang="en-AU" sz="2800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ea typeface="MS PGothic" pitchFamily="34" charset="-128"/>
              </a:rPr>
              <a:t>includes questions from basic skills and also probes for more advanced thinking.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Geneva" pitchFamily="-84" charset="0"/>
              </a:rPr>
              <a:t>Our previous research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36549" y="1462056"/>
            <a:ext cx="8154043" cy="466410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	</a:t>
            </a:r>
            <a:r>
              <a:rPr lang="en-AU" sz="2400" dirty="0" smtClean="0">
                <a:ea typeface="MS PGothic" pitchFamily="34" charset="-128"/>
              </a:rPr>
              <a:t>The emphasis for secondary students appeared to be on remembering of rules and procedures. 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>
                <a:cs typeface="Arial" pitchFamily="34" charset="0"/>
              </a:rPr>
              <a:t>Although Year 8 students could give equivalent fractions when asked they did not use this strategy to help them decide which of two fractions was the larger.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AU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	</a:t>
            </a:r>
            <a:r>
              <a:rPr lang="en-AU" sz="2400" dirty="0" smtClean="0">
                <a:ea typeface="MS PGothic" pitchFamily="34" charset="-128"/>
              </a:rPr>
              <a:t>Professional development activities also highlighted a lack of understanding of the reciprocal relationship using fractions. Teachers used paper folding to demonstrate halves, thirds etc. 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>
                <a:cs typeface="Arial" pitchFamily="34" charset="0"/>
              </a:rPr>
              <a:t>One question: </a:t>
            </a:r>
            <a:r>
              <a:rPr lang="en-AU" altLang="en-US" sz="2400" dirty="0" smtClean="0">
                <a:cs typeface="Arial" pitchFamily="34" charset="0"/>
              </a:rPr>
              <a:t>“</a:t>
            </a:r>
            <a:r>
              <a:rPr lang="en-AU" sz="2400" dirty="0" smtClean="0">
                <a:cs typeface="Arial" pitchFamily="34" charset="0"/>
              </a:rPr>
              <a:t>How many ninths in one-sixth?</a:t>
            </a:r>
            <a:r>
              <a:rPr lang="en-AU" altLang="en-US" sz="2400" dirty="0" smtClean="0">
                <a:cs typeface="Arial" pitchFamily="34" charset="0"/>
              </a:rPr>
              <a:t>”</a:t>
            </a:r>
            <a:r>
              <a:rPr lang="en-AU" sz="2400" dirty="0" smtClean="0">
                <a:cs typeface="Arial" pitchFamily="34" charset="0"/>
              </a:rPr>
              <a:t> </a:t>
            </a:r>
          </a:p>
          <a:p>
            <a:pPr lvl="1" indent="0">
              <a:lnSpc>
                <a:spcPct val="90000"/>
              </a:lnSpc>
              <a:buNone/>
            </a:pPr>
            <a:r>
              <a:rPr lang="en-AU" sz="2400" dirty="0" smtClean="0">
                <a:cs typeface="Arial" pitchFamily="34" charset="0"/>
              </a:rPr>
              <a:t>Many teachers struggled with this task despite having the folded paper strip in front of them. They struggled even more when asked how many sixths there were in one-ninth.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Geneva" pitchFamily="-84" charset="0"/>
              </a:rPr>
              <a:t>A new Fraction Screening Test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Our previous Fraction Screening Test has been adapted:</a:t>
            </a:r>
          </a:p>
          <a:p>
            <a:pPr>
              <a:buFont typeface="Wingdings" pitchFamily="2" charset="2"/>
              <a:buNone/>
            </a:pPr>
            <a:endParaRPr lang="en-AU" sz="2800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Part A: </a:t>
            </a:r>
            <a:r>
              <a:rPr lang="en-AU" sz="2800" dirty="0" smtClean="0">
                <a:cs typeface="Arial" pitchFamily="34" charset="0"/>
              </a:rPr>
              <a:t>12 tasks – 11 trialled earlier</a:t>
            </a:r>
          </a:p>
          <a:p>
            <a:pPr lvl="4">
              <a:buFont typeface="Arial" pitchFamily="34" charset="0"/>
              <a:buChar char="•"/>
            </a:pPr>
            <a:endParaRPr lang="en-AU" sz="2800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Part B: </a:t>
            </a:r>
            <a:r>
              <a:rPr lang="en-AU" sz="2800" dirty="0" smtClean="0">
                <a:cs typeface="Arial" pitchFamily="34" charset="0"/>
              </a:rPr>
              <a:t>5 number line tasks – 4 trialled earlier</a:t>
            </a:r>
          </a:p>
          <a:p>
            <a:pPr lvl="1">
              <a:buFont typeface="Arial" pitchFamily="34" charset="0"/>
              <a:buChar char="•"/>
            </a:pPr>
            <a:endParaRPr lang="en-AU" sz="2800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AU" sz="2800" dirty="0" smtClean="0">
                <a:ea typeface="MS PGothic" pitchFamily="34" charset="-128"/>
              </a:rPr>
              <a:t>Part C: 6 </a:t>
            </a:r>
            <a:r>
              <a:rPr lang="en-AU" sz="2800" dirty="0" smtClean="0">
                <a:cs typeface="Arial" pitchFamily="34" charset="0"/>
              </a:rPr>
              <a:t>fraction tasks – 3 trialled earlier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468312" y="123825"/>
            <a:ext cx="6884987" cy="1143000"/>
          </a:xfrm>
        </p:spPr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Part A task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51282"/>
              </p:ext>
            </p:extLst>
          </p:nvPr>
        </p:nvGraphicFramePr>
        <p:xfrm>
          <a:off x="468313" y="1266825"/>
          <a:ext cx="8053387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121400" imgH="3517900" progId="Word.Document.12">
                  <p:embed/>
                </p:oleObj>
              </mc:Choice>
              <mc:Fallback>
                <p:oleObj name="Document" r:id="rId3" imgW="6121400" imgH="3517900" progId="Word.Document.1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6825"/>
                        <a:ext cx="8053387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8251" y="5783838"/>
            <a:ext cx="6000096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87%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new Part A task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AU" b="1" dirty="0" smtClean="0">
                <a:ea typeface="MS PGothic" pitchFamily="34" charset="-128"/>
              </a:rPr>
              <a:t>12.</a:t>
            </a:r>
            <a:endParaRPr lang="en-AU" dirty="0" smtClean="0">
              <a:ea typeface="MS PGothic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AU" dirty="0" smtClean="0">
              <a:ea typeface="MS PGothic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To buy a new workbook I spent $4. </a:t>
            </a:r>
          </a:p>
          <a:p>
            <a:pPr marL="0" indent="0"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This is </a:t>
            </a:r>
            <a:r>
              <a:rPr lang="en-AU" baseline="30000" dirty="0" smtClean="0">
                <a:ea typeface="MS PGothic" pitchFamily="34" charset="-128"/>
              </a:rPr>
              <a:t>1</a:t>
            </a:r>
            <a:r>
              <a:rPr lang="en-AU" dirty="0" smtClean="0">
                <a:ea typeface="MS PGothic" pitchFamily="34" charset="-128"/>
              </a:rPr>
              <a:t>/</a:t>
            </a:r>
            <a:r>
              <a:rPr lang="en-AU" baseline="-25000" dirty="0" smtClean="0">
                <a:ea typeface="MS PGothic" pitchFamily="34" charset="-128"/>
              </a:rPr>
              <a:t>7</a:t>
            </a:r>
            <a:r>
              <a:rPr lang="en-AU" dirty="0" smtClean="0">
                <a:ea typeface="MS PGothic" pitchFamily="34" charset="-128"/>
              </a:rPr>
              <a:t> of what I saved up. </a:t>
            </a:r>
          </a:p>
          <a:p>
            <a:pPr marL="0" indent="0"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How much did I save up?   __________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275" y="5516563"/>
            <a:ext cx="7200900" cy="6477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66% Year 6 students (n = 67) answered this question correctly ($28) </a:t>
            </a:r>
          </a:p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A further10% gave 28 as answer (no $ sign)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36550" y="128588"/>
            <a:ext cx="7353300" cy="1143000"/>
          </a:xfrm>
        </p:spPr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Part B task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55650" y="2276475"/>
          <a:ext cx="7437438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6107400" imgH="1636560" progId="Word.Document.12">
                  <p:embed/>
                </p:oleObj>
              </mc:Choice>
              <mc:Fallback>
                <p:oleObj name="Document" r:id="rId3" imgW="6107400" imgH="163656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7437438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4075" y="5516563"/>
            <a:ext cx="65897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30%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36550" y="128588"/>
            <a:ext cx="7353300" cy="1143000"/>
          </a:xfrm>
        </p:spPr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new Part B task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84213" y="1557338"/>
          <a:ext cx="7986712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6121175" imgH="3035188" progId="Word.Document.12">
                  <p:embed/>
                </p:oleObj>
              </mc:Choice>
              <mc:Fallback>
                <p:oleObj name="Document" r:id="rId3" imgW="6121175" imgH="303518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7986712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4075" y="5516563"/>
            <a:ext cx="65897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 67%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671513" y="1604963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Gill Sans CE Bold" charset="0"/>
                <a:cs typeface="Geneva" charset="0"/>
              </a:rPr>
              <a:t>Elaborating responses to fraction assessment tasks reveals students’ algebraic thinking</a:t>
            </a:r>
            <a:endParaRPr lang="en-US" sz="3200" dirty="0">
              <a:latin typeface="Gill Sans CE Bold" charset="0"/>
              <a:cs typeface="Geneva" charset="0"/>
            </a:endParaRP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1371600" y="3098800"/>
            <a:ext cx="6400800" cy="1752600"/>
          </a:xfrm>
        </p:spPr>
        <p:txBody>
          <a:bodyPr/>
          <a:lstStyle/>
          <a:p>
            <a:pPr eaLnBrk="1" hangingPunct="1"/>
            <a:endParaRPr lang="en-US" dirty="0" smtClean="0">
              <a:latin typeface="Gill Sans CE Roman" charset="0"/>
              <a:cs typeface="Geneva" charset="0"/>
            </a:endParaRPr>
          </a:p>
          <a:p>
            <a:pPr eaLnBrk="1" hangingPunct="1"/>
            <a:endParaRPr lang="en-US" dirty="0" smtClean="0">
              <a:latin typeface="Gill Sans CE Roman" charset="0"/>
              <a:cs typeface="Geneva" charset="0"/>
            </a:endParaRPr>
          </a:p>
          <a:p>
            <a:pPr eaLnBrk="1" hangingPunct="1"/>
            <a:r>
              <a:rPr lang="en-US" dirty="0" smtClean="0">
                <a:latin typeface="Gill Sans CE Roman" charset="0"/>
                <a:cs typeface="Geneva" charset="0"/>
              </a:rPr>
              <a:t>Catherine Pearn</a:t>
            </a:r>
          </a:p>
          <a:p>
            <a:pPr eaLnBrk="1" hangingPunct="1"/>
            <a:r>
              <a:rPr lang="en-US" sz="2000" dirty="0" smtClean="0">
                <a:latin typeface="Gill Sans CE Roman" charset="0"/>
                <a:cs typeface="Geneva" charset="0"/>
              </a:rPr>
              <a:t>Senior Research Fellow</a:t>
            </a:r>
          </a:p>
          <a:p>
            <a:pPr eaLnBrk="1" hangingPunct="1"/>
            <a:r>
              <a:rPr lang="en-US" sz="2000" dirty="0" smtClean="0">
                <a:latin typeface="Gill Sans CE Roman" charset="0"/>
                <a:cs typeface="Geneva" charset="0"/>
                <a:hlinkClick r:id="rId2"/>
              </a:rPr>
              <a:t>catherine.pearn@acer.edu.au</a:t>
            </a:r>
            <a:endParaRPr lang="en-US" sz="2000" dirty="0" smtClean="0">
              <a:latin typeface="Gill Sans CE Roman" charset="0"/>
              <a:cs typeface="Geneva" charset="0"/>
            </a:endParaRPr>
          </a:p>
          <a:p>
            <a:pPr eaLnBrk="1" hangingPunct="1"/>
            <a:endParaRPr lang="en-US" sz="2000" dirty="0">
              <a:latin typeface="Gill Sans CE Roman" charset="0"/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36550" y="128588"/>
            <a:ext cx="7353300" cy="1143000"/>
          </a:xfrm>
        </p:spPr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Part C task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11300" y="1917700"/>
          <a:ext cx="61214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6107400" imgH="3007800" progId="Word.Document.12">
                  <p:embed/>
                </p:oleObj>
              </mc:Choice>
              <mc:Fallback>
                <p:oleObj name="Document" r:id="rId3" imgW="6107400" imgH="3007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917700"/>
                        <a:ext cx="6121400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4075" y="5516563"/>
            <a:ext cx="65262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87%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36550" y="128588"/>
            <a:ext cx="7353300" cy="1143000"/>
          </a:xfrm>
        </p:spPr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Example of new Part C task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7088" y="1484313"/>
          <a:ext cx="776605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3" imgW="6128982" imgH="2776971" progId="Word.Document.12">
                  <p:embed/>
                </p:oleObj>
              </mc:Choice>
              <mc:Fallback>
                <p:oleObj name="Document" r:id="rId3" imgW="6128982" imgH="277697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4313"/>
                        <a:ext cx="7766050" cy="352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4075" y="5516563"/>
            <a:ext cx="65262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64%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New Part C: Task 6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Susie</a:t>
            </a:r>
            <a:r>
              <a:rPr lang="en-AU" altLang="en-US" dirty="0" smtClean="0">
                <a:ea typeface="MS PGothic" pitchFamily="34" charset="-128"/>
              </a:rPr>
              <a:t>’</a:t>
            </a:r>
            <a:r>
              <a:rPr lang="en-AU" dirty="0" smtClean="0">
                <a:ea typeface="MS PGothic" pitchFamily="34" charset="-128"/>
              </a:rPr>
              <a:t>s CD collection is </a:t>
            </a:r>
            <a:r>
              <a:rPr lang="en-US" baseline="30000" dirty="0" smtClean="0">
                <a:ea typeface="MS PGothic" pitchFamily="34" charset="-128"/>
              </a:rPr>
              <a:t>4</a:t>
            </a:r>
            <a:r>
              <a:rPr lang="en-US" dirty="0" smtClean="0">
                <a:ea typeface="MS PGothic" pitchFamily="34" charset="-128"/>
              </a:rPr>
              <a:t>/</a:t>
            </a:r>
            <a:r>
              <a:rPr lang="en-US" baseline="-25000" dirty="0" smtClean="0">
                <a:ea typeface="MS PGothic" pitchFamily="34" charset="-128"/>
              </a:rPr>
              <a:t>7</a:t>
            </a:r>
            <a:r>
              <a:rPr lang="en-AU" dirty="0" smtClean="0">
                <a:ea typeface="MS PGothic" pitchFamily="34" charset="-128"/>
              </a:rPr>
              <a:t>  of her friend Kay</a:t>
            </a:r>
            <a:r>
              <a:rPr lang="en-AU" altLang="en-US" dirty="0" smtClean="0">
                <a:ea typeface="MS PGothic" pitchFamily="34" charset="-128"/>
              </a:rPr>
              <a:t>’</a:t>
            </a:r>
            <a:r>
              <a:rPr lang="en-AU" dirty="0" smtClean="0">
                <a:ea typeface="MS PGothic" pitchFamily="34" charset="-128"/>
              </a:rPr>
              <a:t>s. </a:t>
            </a:r>
          </a:p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Susie has 12 CDs. </a:t>
            </a:r>
          </a:p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How many CDs does Kay have? _____</a:t>
            </a:r>
          </a:p>
          <a:p>
            <a:pPr>
              <a:buFont typeface="Wingdings" pitchFamily="2" charset="2"/>
              <a:buNone/>
            </a:pPr>
            <a:endParaRPr lang="en-AU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AU" dirty="0" smtClean="0">
                <a:ea typeface="MS PGothic" pitchFamily="34" charset="-128"/>
              </a:rPr>
              <a:t>Show all your working</a:t>
            </a:r>
            <a:r>
              <a:rPr lang="en-AU" i="1" dirty="0" smtClean="0">
                <a:ea typeface="MS PGothic" pitchFamily="34" charset="-128"/>
              </a:rPr>
              <a:t>.</a:t>
            </a:r>
            <a:endParaRPr lang="en-AU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en-AU" dirty="0" smtClean="0"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075" y="5516563"/>
            <a:ext cx="65262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45%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New Part C: </a:t>
            </a:r>
            <a:r>
              <a:rPr lang="en-AU" sz="3200" dirty="0" smtClean="0">
                <a:ea typeface="MS PGothic" pitchFamily="34" charset="-128"/>
              </a:rPr>
              <a:t> Task </a:t>
            </a:r>
            <a:r>
              <a:rPr lang="en-AU" sz="3200" dirty="0" smtClean="0">
                <a:ea typeface="MS PGothic" pitchFamily="34" charset="-128"/>
              </a:rPr>
              <a:t>7</a:t>
            </a:r>
          </a:p>
        </p:txBody>
      </p:sp>
      <p:pic>
        <p:nvPicPr>
          <p:cNvPr id="54275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74" t="52673" r="31374" b="23247"/>
          <a:stretch>
            <a:fillRect/>
          </a:stretch>
        </p:blipFill>
        <p:spPr>
          <a:xfrm>
            <a:off x="827088" y="1484313"/>
            <a:ext cx="6840537" cy="2881312"/>
          </a:xfrm>
        </p:spPr>
      </p:pic>
      <p:sp>
        <p:nvSpPr>
          <p:cNvPr id="4" name="TextBox 3"/>
          <p:cNvSpPr txBox="1"/>
          <p:nvPr/>
        </p:nvSpPr>
        <p:spPr>
          <a:xfrm>
            <a:off x="2124075" y="5516563"/>
            <a:ext cx="6526213" cy="369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40% Year 6 students (n = 67) answered this question correctly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What is important about Part C tasks?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36550" y="1600200"/>
            <a:ext cx="780415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Three Part C tasks involve reciprocal thinking about fractions. </a:t>
            </a:r>
          </a:p>
          <a:p>
            <a:pPr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These 3 tasks were amongst the most difficult for this group of Year 6 students but </a:t>
            </a:r>
          </a:p>
          <a:p>
            <a:pPr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19 out of 67 Year 6 students gave completely correct answers to all three questions. </a:t>
            </a:r>
          </a:p>
          <a:p>
            <a:pPr marL="0" indent="0">
              <a:buNone/>
            </a:pPr>
            <a:endParaRPr lang="en-AU" dirty="0" smtClean="0">
              <a:ea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ea typeface="MS PGothic" pitchFamily="34" charset="-128"/>
              </a:rPr>
              <a:t>What kind of thinking about fractions did these students display</a:t>
            </a:r>
            <a:r>
              <a:rPr lang="en-AU" sz="2800" dirty="0" smtClean="0">
                <a:ea typeface="MS PGothic" pitchFamily="34" charset="-128"/>
              </a:rPr>
              <a:t>?</a:t>
            </a:r>
            <a:endParaRPr lang="en-AU" sz="2800" dirty="0" smtClean="0">
              <a:ea typeface="MS PGothic" pitchFamily="34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36550" y="1600200"/>
            <a:ext cx="8213108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In </a:t>
            </a:r>
            <a:r>
              <a:rPr lang="en-AU" sz="2800" dirty="0" smtClean="0">
                <a:ea typeface="MS PGothic" pitchFamily="34" charset="-128"/>
              </a:rPr>
              <a:t>a follow up questionnaire we asked each of the 19 students to explain their thinking more fully on one of these 3 tasks and to think of a possible alternative way of solving it.</a:t>
            </a:r>
          </a:p>
          <a:p>
            <a:pPr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Three different ways of explaining their thinking</a:t>
            </a:r>
          </a:p>
          <a:p>
            <a:pPr lvl="1"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Verbal explanation</a:t>
            </a:r>
          </a:p>
          <a:p>
            <a:pPr lvl="1"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Using a </a:t>
            </a:r>
            <a:r>
              <a:rPr lang="en-AU" sz="2800" dirty="0" err="1" smtClean="0">
                <a:ea typeface="MS PGothic" pitchFamily="34" charset="-128"/>
              </a:rPr>
              <a:t>pronumeral</a:t>
            </a:r>
            <a:endParaRPr lang="en-AU" sz="2800" dirty="0" smtClean="0">
              <a:ea typeface="MS PGothic" pitchFamily="34" charset="-128"/>
            </a:endParaRPr>
          </a:p>
          <a:p>
            <a:pPr lvl="1">
              <a:buFont typeface="Arial"/>
              <a:buChar char="•"/>
            </a:pPr>
            <a:r>
              <a:rPr lang="en-AU" sz="2800" dirty="0" smtClean="0">
                <a:ea typeface="MS PGothic" pitchFamily="34" charset="-128"/>
              </a:rPr>
              <a:t>Scaling up fraction and whole numbers in parallel</a:t>
            </a:r>
          </a:p>
          <a:p>
            <a:pPr>
              <a:buFont typeface="Arial"/>
              <a:buChar char="•"/>
            </a:pPr>
            <a:endParaRPr lang="en-AU" sz="28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011220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Verbal explanation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744" t="47169" r="47806" b="34308"/>
          <a:stretch/>
        </p:blipFill>
        <p:spPr>
          <a:xfrm>
            <a:off x="684213" y="2276475"/>
            <a:ext cx="2951162" cy="1852613"/>
          </a:xfrm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5" name="Picture 4"/>
          <p:cNvPicPr/>
          <p:nvPr/>
        </p:nvPicPr>
        <p:blipFill rotWithShape="1">
          <a:blip r:embed="rId2"/>
          <a:srcRect l="14295" t="27341" r="66091" b="19482"/>
          <a:stretch/>
        </p:blipFill>
        <p:spPr bwMode="auto">
          <a:xfrm>
            <a:off x="4859338" y="981075"/>
            <a:ext cx="3025775" cy="56673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042988" y="1341438"/>
            <a:ext cx="1584325" cy="3683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 err="1">
                <a:ea typeface="Geneva" pitchFamily="34" charset="0"/>
                <a:cs typeface="Geneva" pitchFamily="34" charset="0"/>
              </a:rPr>
              <a:t>Jarryd</a:t>
            </a:r>
            <a:r>
              <a:rPr lang="en-AU" dirty="0">
                <a:ea typeface="Geneva" pitchFamily="34" charset="0"/>
                <a:cs typeface="Geneva" pitchFamily="34" charset="0"/>
              </a:rPr>
              <a:t> Year 6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Verbal explanation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741" t="60372" r="52298" b="17287"/>
          <a:stretch/>
        </p:blipFill>
        <p:spPr>
          <a:xfrm>
            <a:off x="971550" y="2636838"/>
            <a:ext cx="2074863" cy="2235200"/>
          </a:xfrm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5" name="Picture 4"/>
          <p:cNvPicPr/>
          <p:nvPr/>
        </p:nvPicPr>
        <p:blipFill rotWithShape="1">
          <a:blip r:embed="rId2"/>
          <a:srcRect l="21111" t="37234" r="65425" b="22074"/>
          <a:stretch/>
        </p:blipFill>
        <p:spPr bwMode="auto">
          <a:xfrm>
            <a:off x="4932363" y="1090613"/>
            <a:ext cx="3087687" cy="57673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900113" y="1412875"/>
            <a:ext cx="1655762" cy="3698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Walter Year 6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Using a </a:t>
            </a:r>
            <a:r>
              <a:rPr lang="en-AU" sz="3200" dirty="0" err="1" smtClean="0">
                <a:ea typeface="MS PGothic" pitchFamily="34" charset="-128"/>
              </a:rPr>
              <a:t>pronumeral</a:t>
            </a:r>
            <a:endParaRPr lang="en-AU" sz="3200" dirty="0" smtClean="0">
              <a:ea typeface="MS PGothic" pitchFamily="34" charset="-12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408" t="48782" r="54036" b="36207"/>
          <a:stretch/>
        </p:blipFill>
        <p:spPr>
          <a:xfrm>
            <a:off x="755650" y="2997200"/>
            <a:ext cx="2232025" cy="2160588"/>
          </a:xfrm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5" name="Picture 4"/>
          <p:cNvPicPr/>
          <p:nvPr/>
        </p:nvPicPr>
        <p:blipFill rotWithShape="1">
          <a:blip r:embed="rId2"/>
          <a:srcRect l="22345" t="37234" r="65426" b="23138"/>
          <a:stretch/>
        </p:blipFill>
        <p:spPr bwMode="auto">
          <a:xfrm>
            <a:off x="4500563" y="993775"/>
            <a:ext cx="3024187" cy="55308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553058" y="1828790"/>
            <a:ext cx="1511300" cy="36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dirty="0">
                <a:latin typeface="Arial" pitchFamily="34" charset="0"/>
              </a:rPr>
              <a:t>Julie Year 6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>
                <a:ea typeface="MS PGothic" pitchFamily="34" charset="-128"/>
              </a:rPr>
              <a:t>Scaling up fractions and whole numbers in parallel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3958" t="43925" r="53323" b="42906"/>
          <a:stretch/>
        </p:blipFill>
        <p:spPr bwMode="auto">
          <a:xfrm>
            <a:off x="827088" y="2924175"/>
            <a:ext cx="4075307" cy="25105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971550" y="1628775"/>
            <a:ext cx="22320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dirty="0">
                <a:latin typeface="Arial" pitchFamily="34" charset="0"/>
              </a:rPr>
              <a:t>Emily Year 6</a:t>
            </a:r>
          </a:p>
        </p:txBody>
      </p:sp>
      <p:pic>
        <p:nvPicPr>
          <p:cNvPr id="59398" name="Content Placeholder 3"/>
          <p:cNvPicPr>
            <a:picLocks noChangeAspect="1" noChangeArrowheads="1"/>
          </p:cNvPicPr>
          <p:nvPr/>
        </p:nvPicPr>
        <p:blipFill>
          <a:blip r:embed="rId2"/>
          <a:srcRect l="22462" t="64178" r="65974" b="27779"/>
          <a:stretch>
            <a:fillRect/>
          </a:stretch>
        </p:blipFill>
        <p:spPr bwMode="auto">
          <a:xfrm>
            <a:off x="5517419" y="2692991"/>
            <a:ext cx="3245490" cy="1131981"/>
          </a:xfrm>
          <a:prstGeom prst="rect">
            <a:avLst/>
          </a:prstGeom>
          <a:noFill/>
          <a:ln w="9525">
            <a:solidFill>
              <a:srgbClr val="376092"/>
            </a:solidFill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Introduction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2051" y="1600200"/>
            <a:ext cx="7722749" cy="4764910"/>
          </a:xfrm>
        </p:spPr>
        <p:txBody>
          <a:bodyPr/>
          <a:lstStyle/>
          <a:p>
            <a:r>
              <a:rPr lang="en-AU" sz="2800" dirty="0"/>
              <a:t>Many researchers argue that a deep understanding of fractions is important for </a:t>
            </a:r>
            <a:r>
              <a:rPr lang="en-AU" sz="2800" dirty="0" smtClean="0"/>
              <a:t>a successful </a:t>
            </a:r>
            <a:r>
              <a:rPr lang="en-AU" sz="2800" dirty="0"/>
              <a:t>transition to algebra. </a:t>
            </a:r>
            <a:endParaRPr lang="en-AU" sz="2800" dirty="0" smtClean="0"/>
          </a:p>
          <a:p>
            <a:r>
              <a:rPr lang="en-AU" sz="2800" dirty="0" smtClean="0"/>
              <a:t>The </a:t>
            </a:r>
            <a:r>
              <a:rPr lang="en-AU" sz="2800" dirty="0"/>
              <a:t>National Mathematics Advisory Panel (2008</a:t>
            </a:r>
            <a:r>
              <a:rPr lang="en-AU" sz="2800" dirty="0" smtClean="0"/>
              <a:t>) stated </a:t>
            </a:r>
            <a:r>
              <a:rPr lang="en-AU" sz="2800" dirty="0"/>
              <a:t>that conceptual understanding of fractions and </a:t>
            </a:r>
            <a:r>
              <a:rPr lang="en-AU" sz="2800" dirty="0" smtClean="0"/>
              <a:t>fluency </a:t>
            </a:r>
            <a:r>
              <a:rPr lang="en-AU" sz="2800" dirty="0"/>
              <a:t>using procedures </a:t>
            </a:r>
            <a:r>
              <a:rPr lang="en-AU" sz="2800" dirty="0" smtClean="0"/>
              <a:t>to solve </a:t>
            </a:r>
            <a:r>
              <a:rPr lang="en-AU" sz="2800" dirty="0"/>
              <a:t>fraction problems are critical foundations for </a:t>
            </a:r>
            <a:r>
              <a:rPr lang="en-AU" sz="2800" dirty="0" smtClean="0"/>
              <a:t>algebra. </a:t>
            </a:r>
          </a:p>
          <a:p>
            <a:r>
              <a:rPr lang="en-AU" sz="2800" dirty="0"/>
              <a:t>M</a:t>
            </a:r>
            <a:r>
              <a:rPr lang="en-AU" sz="2800" dirty="0" smtClean="0"/>
              <a:t>any </a:t>
            </a:r>
            <a:r>
              <a:rPr lang="en-AU" sz="2800" dirty="0"/>
              <a:t>research studies </a:t>
            </a:r>
            <a:r>
              <a:rPr lang="en-AU" sz="2800" dirty="0" smtClean="0"/>
              <a:t>have </a:t>
            </a:r>
            <a:r>
              <a:rPr lang="en-AU" sz="2800" dirty="0"/>
              <a:t>focussed on students' understanding </a:t>
            </a:r>
            <a:r>
              <a:rPr lang="en-AU" sz="2800" dirty="0" smtClean="0"/>
              <a:t>of fraction </a:t>
            </a:r>
            <a:r>
              <a:rPr lang="en-AU" sz="2800" dirty="0"/>
              <a:t>concepts but only recently have researchers tried to establish a </a:t>
            </a:r>
            <a:r>
              <a:rPr lang="en-AU" sz="2800" dirty="0" smtClean="0"/>
              <a:t>link between </a:t>
            </a:r>
            <a:r>
              <a:rPr lang="en-AU" sz="2800" dirty="0"/>
              <a:t>fractions and algebraic thinking.</a:t>
            </a:r>
          </a:p>
          <a:p>
            <a:endParaRPr lang="en-AU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>
                <a:ea typeface="MS PGothic" pitchFamily="34" charset="-128"/>
              </a:rPr>
              <a:t>Scaling up fractions and whole numbers in parallel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707" t="43556" r="65949" b="18386"/>
          <a:stretch/>
        </p:blipFill>
        <p:spPr>
          <a:xfrm>
            <a:off x="5292725" y="1196975"/>
            <a:ext cx="2808288" cy="4679950"/>
          </a:xfrm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5" name="Picture 4"/>
          <p:cNvPicPr/>
          <p:nvPr/>
        </p:nvPicPr>
        <p:blipFill rotWithShape="1">
          <a:blip r:embed="rId2"/>
          <a:srcRect l="34600" t="38727" r="54147" b="42830"/>
          <a:stretch/>
        </p:blipFill>
        <p:spPr bwMode="auto">
          <a:xfrm>
            <a:off x="792163" y="2276475"/>
            <a:ext cx="2484437" cy="25923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900113" y="1628775"/>
            <a:ext cx="1943100" cy="3698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Kenneth Year 6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Conclusion</a:t>
            </a:r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How does this link to algebraic thinking?</a:t>
            </a:r>
          </a:p>
          <a:p>
            <a:pPr lvl="1" indent="0"/>
            <a:endParaRPr lang="en-US" dirty="0" smtClean="0">
              <a:cs typeface="Arial" pitchFamily="34" charset="0"/>
            </a:endParaRPr>
          </a:p>
          <a:p>
            <a:endParaRPr lang="en-US" dirty="0" smtClean="0">
              <a:ea typeface="MS PGothic" pitchFamily="34" charset="-128"/>
            </a:endParaRPr>
          </a:p>
        </p:txBody>
      </p:sp>
      <p:pic>
        <p:nvPicPr>
          <p:cNvPr id="61444" name="Content Placeholder 3"/>
          <p:cNvPicPr>
            <a:picLocks noChangeAspect="1" noChangeArrowheads="1"/>
          </p:cNvPicPr>
          <p:nvPr/>
        </p:nvPicPr>
        <p:blipFill>
          <a:blip r:embed="rId2"/>
          <a:srcRect l="22462" t="64178" r="65974" b="27779"/>
          <a:stretch>
            <a:fillRect/>
          </a:stretch>
        </p:blipFill>
        <p:spPr bwMode="auto">
          <a:xfrm>
            <a:off x="971550" y="2060575"/>
            <a:ext cx="2876550" cy="1004888"/>
          </a:xfrm>
          <a:prstGeom prst="rect">
            <a:avLst/>
          </a:prstGeom>
          <a:noFill/>
          <a:ln w="9525">
            <a:solidFill>
              <a:srgbClr val="376092"/>
            </a:solidFill>
            <a:round/>
            <a:headEnd/>
            <a:tailEnd/>
          </a:ln>
        </p:spPr>
      </p:pic>
      <p:pic>
        <p:nvPicPr>
          <p:cNvPr id="61445" name="Content Placeholder 3"/>
          <p:cNvPicPr>
            <a:picLocks noChangeAspect="1" noChangeArrowheads="1"/>
          </p:cNvPicPr>
          <p:nvPr/>
        </p:nvPicPr>
        <p:blipFill>
          <a:blip r:embed="rId3"/>
          <a:srcRect l="24208" t="74638" r="67628" b="20401"/>
          <a:stretch>
            <a:fillRect/>
          </a:stretch>
        </p:blipFill>
        <p:spPr bwMode="auto">
          <a:xfrm>
            <a:off x="1116013" y="3573463"/>
            <a:ext cx="2732087" cy="935037"/>
          </a:xfrm>
          <a:prstGeom prst="rect">
            <a:avLst/>
          </a:prstGeom>
          <a:noFill/>
          <a:ln w="9525">
            <a:solidFill>
              <a:srgbClr val="376092"/>
            </a:solidFill>
            <a:round/>
            <a:headEnd/>
            <a:tailEnd/>
          </a:ln>
        </p:spPr>
      </p:pic>
      <p:sp>
        <p:nvSpPr>
          <p:cNvPr id="61446" name="TextBox 1"/>
          <p:cNvSpPr txBox="1">
            <a:spLocks noChangeArrowheads="1"/>
          </p:cNvSpPr>
          <p:nvPr/>
        </p:nvSpPr>
        <p:spPr bwMode="auto">
          <a:xfrm>
            <a:off x="3419475" y="26908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Arial" pitchFamily="34" charset="0"/>
              </a:rPr>
              <a:t>Emily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3203575" y="42211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Arial" pitchFamily="34" charset="0"/>
              </a:rPr>
              <a:t>Kenneth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/>
          <a:srcRect l="25148" t="67996" r="68082" b="24252"/>
          <a:stretch>
            <a:fillRect/>
          </a:stretch>
        </p:blipFill>
        <p:spPr bwMode="auto">
          <a:xfrm>
            <a:off x="1189038" y="4941888"/>
            <a:ext cx="2600325" cy="1524000"/>
          </a:xfrm>
          <a:prstGeom prst="rect">
            <a:avLst/>
          </a:prstGeom>
          <a:noFill/>
          <a:ln w="9525">
            <a:solidFill>
              <a:srgbClr val="376092"/>
            </a:solidFill>
            <a:round/>
            <a:headEnd/>
            <a:tailEnd/>
          </a:ln>
        </p:spPr>
      </p:pic>
      <p:sp>
        <p:nvSpPr>
          <p:cNvPr id="61449" name="TextBox 2"/>
          <p:cNvSpPr txBox="1">
            <a:spLocks noChangeArrowheads="1"/>
          </p:cNvSpPr>
          <p:nvPr/>
        </p:nvSpPr>
        <p:spPr bwMode="auto">
          <a:xfrm>
            <a:off x="3419475" y="570388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Arial" pitchFamily="34" charset="0"/>
              </a:rPr>
              <a:t>Julie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Conclusion</a:t>
            </a:r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How does this link to algebraic thinking?</a:t>
            </a:r>
          </a:p>
          <a:p>
            <a:pPr lvl="1" indent="0"/>
            <a:endParaRPr lang="en-US" dirty="0" smtClean="0">
              <a:cs typeface="Arial" pitchFamily="34" charset="0"/>
            </a:endParaRPr>
          </a:p>
          <a:p>
            <a:endParaRPr lang="en-US" dirty="0" smtClean="0">
              <a:ea typeface="MS PGothic" pitchFamily="34" charset="-128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4229" t="49476" r="65710" b="37544"/>
          <a:stretch/>
        </p:blipFill>
        <p:spPr bwMode="auto">
          <a:xfrm>
            <a:off x="684213" y="2565400"/>
            <a:ext cx="2519362" cy="1982788"/>
          </a:xfrm>
          <a:prstGeom prst="rect">
            <a:avLst/>
          </a:prstGeom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2268538" y="4548188"/>
            <a:ext cx="935037" cy="369887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ea typeface="Geneva" pitchFamily="34" charset="0"/>
                <a:cs typeface="Geneva" pitchFamily="34" charset="0"/>
              </a:rPr>
              <a:t>Walter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14295" t="45490" r="66584" b="33449"/>
          <a:stretch/>
        </p:blipFill>
        <p:spPr bwMode="auto">
          <a:xfrm>
            <a:off x="4211638" y="2533650"/>
            <a:ext cx="4429125" cy="2686050"/>
          </a:xfrm>
          <a:prstGeom prst="rect">
            <a:avLst/>
          </a:prstGeom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7345363" y="5273675"/>
            <a:ext cx="1295400" cy="368300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dirty="0" err="1">
                <a:ea typeface="Geneva" pitchFamily="34" charset="0"/>
                <a:cs typeface="Geneva" pitchFamily="34" charset="0"/>
              </a:rPr>
              <a:t>Jarryd</a:t>
            </a:r>
            <a:endParaRPr lang="en-AU" dirty="0">
              <a:ea typeface="Geneva" pitchFamily="34" charset="0"/>
              <a:cs typeface="Genev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063" y="2533650"/>
            <a:ext cx="1152525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Analysis of the students' responses highlighted three specific aspects of </a:t>
            </a:r>
            <a:r>
              <a:rPr lang="en-AU" dirty="0" smtClean="0"/>
              <a:t>fractional operations </a:t>
            </a:r>
            <a:r>
              <a:rPr lang="en-AU" dirty="0"/>
              <a:t>not emphasised in previous research studies.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first </a:t>
            </a:r>
            <a:r>
              <a:rPr lang="en-AU" dirty="0" smtClean="0"/>
              <a:t>is being able </a:t>
            </a:r>
            <a:r>
              <a:rPr lang="en-AU" dirty="0"/>
              <a:t>to operate on a given fraction in order to return it to a whole.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second </a:t>
            </a:r>
            <a:r>
              <a:rPr lang="en-AU" dirty="0" smtClean="0"/>
              <a:t>is students</a:t>
            </a:r>
            <a:r>
              <a:rPr lang="en-AU" dirty="0"/>
              <a:t>’ understanding of equivalence and simplification of fractions.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third </a:t>
            </a:r>
            <a:r>
              <a:rPr lang="en-AU" dirty="0" smtClean="0"/>
              <a:t>is to </a:t>
            </a:r>
            <a:r>
              <a:rPr lang="en-AU" dirty="0"/>
              <a:t>show that several efficient and successful multiplicative methods can be used </a:t>
            </a:r>
            <a:r>
              <a:rPr lang="en-AU" dirty="0" smtClean="0"/>
              <a:t>to solve </a:t>
            </a:r>
            <a:r>
              <a:rPr lang="en-AU" dirty="0"/>
              <a:t>fraction computations, in contrast to other methods, usually additive, </a:t>
            </a:r>
            <a:r>
              <a:rPr lang="en-AU" dirty="0" smtClean="0"/>
              <a:t>which may </a:t>
            </a:r>
            <a:r>
              <a:rPr lang="en-AU" dirty="0"/>
              <a:t>work only with simple fractions. </a:t>
            </a:r>
            <a:endParaRPr lang="en-AU" dirty="0" smtClean="0"/>
          </a:p>
          <a:p>
            <a:r>
              <a:rPr lang="en-AU" dirty="0" smtClean="0"/>
              <a:t>All </a:t>
            </a:r>
            <a:r>
              <a:rPr lang="en-AU" dirty="0"/>
              <a:t>three aspects are essential for </a:t>
            </a:r>
            <a:r>
              <a:rPr lang="en-AU" dirty="0" smtClean="0"/>
              <a:t>the subsequent </a:t>
            </a:r>
            <a:r>
              <a:rPr lang="en-AU" dirty="0"/>
              <a:t>successful solution of algebraic equations.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9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Thanks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49" y="1600200"/>
            <a:ext cx="779965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is the beginning of my PhD study investigating the links between fractional knowledge and algebraic thinking in the middle years.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W</a:t>
            </a:r>
            <a:r>
              <a:rPr lang="en-US" sz="2400" dirty="0" smtClean="0"/>
              <a:t>ith thanks to supervisors: Robyn Pierce &amp; Max </a:t>
            </a:r>
            <a:r>
              <a:rPr lang="en-US" sz="2400" dirty="0"/>
              <a:t>S</a:t>
            </a:r>
            <a:r>
              <a:rPr lang="en-US" sz="2400" dirty="0" smtClean="0"/>
              <a:t>tephens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79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ea typeface="Geneva" pitchFamily="-84" charset="0"/>
              </a:rPr>
              <a:t>Background Research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36550" y="1600200"/>
            <a:ext cx="7843952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en-US" sz="2800" dirty="0" err="1" smtClean="0">
                <a:ea typeface="ＭＳ Ｐゴシック" pitchFamily="34" charset="-128"/>
              </a:rPr>
              <a:t>Empson</a:t>
            </a:r>
            <a:r>
              <a:rPr lang="en-US" altLang="en-US" sz="2800" dirty="0" smtClean="0">
                <a:ea typeface="ＭＳ Ｐゴシック" pitchFamily="34" charset="-128"/>
              </a:rPr>
              <a:t>, Levi and Carpenter (2010) argue that the key to learning algebra meaningfully is to help students: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	… to see the continuities among whole numbers, fractions and algebra (p. 411).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They suggest that students should develop and use computational procedures using relational thinking to integrate their learning of whole numbers and fractions.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ea typeface="MS PGothic" pitchFamily="34" charset="-128"/>
              </a:rPr>
              <a:t>Number Lines </a:t>
            </a:r>
          </a:p>
        </p:txBody>
      </p:sp>
      <p:pic>
        <p:nvPicPr>
          <p:cNvPr id="40963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32681" t="30844" r="18675" b="23615"/>
          <a:stretch>
            <a:fillRect/>
          </a:stretch>
        </p:blipFill>
        <p:spPr>
          <a:xfrm>
            <a:off x="336550" y="1341438"/>
            <a:ext cx="7785100" cy="4556125"/>
          </a:xfrm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ea typeface="MS PGothic" pitchFamily="34" charset="-128"/>
              </a:rPr>
              <a:t>Recent research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6550" y="1600200"/>
            <a:ext cx="7754938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ea typeface="MS PGothic" pitchFamily="34" charset="-128"/>
              </a:rPr>
              <a:t>Recent research (Lee, 2012;  Lee &amp; </a:t>
            </a:r>
            <a:r>
              <a:rPr lang="en-US" sz="2400" dirty="0" err="1" smtClean="0">
                <a:ea typeface="MS PGothic" pitchFamily="34" charset="-128"/>
              </a:rPr>
              <a:t>Hackenburg</a:t>
            </a:r>
            <a:r>
              <a:rPr lang="en-US" sz="2400" dirty="0" smtClean="0">
                <a:ea typeface="MS PGothic" pitchFamily="34" charset="-128"/>
              </a:rPr>
              <a:t>, 2013) focused on the relationship between students</a:t>
            </a:r>
            <a:r>
              <a:rPr lang="en-US" altLang="en-US" sz="2400" dirty="0" smtClean="0">
                <a:ea typeface="MS PGothic" pitchFamily="34" charset="-128"/>
              </a:rPr>
              <a:t>’</a:t>
            </a:r>
            <a:r>
              <a:rPr lang="en-US" sz="2400" dirty="0" smtClean="0">
                <a:ea typeface="MS PGothic" pitchFamily="34" charset="-128"/>
              </a:rPr>
              <a:t> fractional knowledge and equation writing.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18 middle and high school students were interviewed using both a Fraction based and an Algebra interview.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Students were asked to draw a picture as part of the solution for both interviews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Students calculated answers for Fraction interview tasks  and for the Algebra interview tasks write the appropriate equations.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MS PGothic" pitchFamily="34" charset="-128"/>
              </a:rPr>
              <a:t>Fraction Task </a:t>
            </a:r>
            <a:br>
              <a:rPr lang="en-AU" sz="3200" dirty="0" smtClean="0">
                <a:ea typeface="MS PGothic" pitchFamily="34" charset="-128"/>
              </a:rPr>
            </a:br>
            <a:r>
              <a:rPr lang="en-US" sz="2400" dirty="0" smtClean="0">
                <a:ea typeface="MS PGothic" pitchFamily="34" charset="-128"/>
              </a:rPr>
              <a:t>(Lee, 2012;  Lee &amp; </a:t>
            </a:r>
            <a:r>
              <a:rPr lang="en-US" sz="2400" dirty="0" err="1" smtClean="0">
                <a:ea typeface="MS PGothic" pitchFamily="34" charset="-128"/>
              </a:rPr>
              <a:t>Hackenburg</a:t>
            </a:r>
            <a:r>
              <a:rPr lang="en-US" sz="2400" dirty="0" smtClean="0">
                <a:ea typeface="MS PGothic" pitchFamily="34" charset="-128"/>
              </a:rPr>
              <a:t>, 2013)</a:t>
            </a:r>
            <a:r>
              <a:rPr lang="en-AU" sz="2400" dirty="0" smtClean="0">
                <a:ea typeface="MS PGothic" pitchFamily="34" charset="-128"/>
              </a:rPr>
              <a:t>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MS PGothic" pitchFamily="34" charset="-128"/>
              </a:rPr>
              <a:t>	</a:t>
            </a:r>
            <a:r>
              <a:rPr lang="en-US" sz="2800" dirty="0" smtClean="0">
                <a:ea typeface="MS PGothic" pitchFamily="34" charset="-128"/>
              </a:rPr>
              <a:t>Tanya has $84, which is </a:t>
            </a:r>
            <a:r>
              <a:rPr lang="en-US" sz="2800" baseline="30000" dirty="0" smtClean="0">
                <a:ea typeface="MS PGothic" pitchFamily="34" charset="-128"/>
              </a:rPr>
              <a:t>4</a:t>
            </a:r>
            <a:r>
              <a:rPr lang="en-US" sz="2800" dirty="0" smtClean="0">
                <a:ea typeface="MS PGothic" pitchFamily="34" charset="-128"/>
              </a:rPr>
              <a:t>/</a:t>
            </a:r>
            <a:r>
              <a:rPr lang="en-US" sz="2800" baseline="-25000" dirty="0" smtClean="0">
                <a:ea typeface="MS PGothic" pitchFamily="34" charset="-128"/>
              </a:rPr>
              <a:t>7</a:t>
            </a:r>
            <a:r>
              <a:rPr lang="en-US" sz="2800" dirty="0" smtClean="0">
                <a:ea typeface="MS PGothic" pitchFamily="34" charset="-128"/>
              </a:rPr>
              <a:t> of David</a:t>
            </a:r>
            <a:r>
              <a:rPr lang="en-US" altLang="en-US" sz="2800" dirty="0" smtClean="0">
                <a:ea typeface="MS PGothic" pitchFamily="34" charset="-128"/>
              </a:rPr>
              <a:t>’</a:t>
            </a:r>
            <a:r>
              <a:rPr lang="en-US" sz="2800" dirty="0" smtClean="0">
                <a:ea typeface="MS PGothic" pitchFamily="34" charset="-128"/>
              </a:rPr>
              <a:t>s money.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a typeface="MS PGothic" pitchFamily="34" charset="-128"/>
              </a:rPr>
              <a:t>	Could you draw a picture of this situation?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a typeface="MS PGothic" pitchFamily="34" charset="-128"/>
              </a:rPr>
              <a:t>	How much does David have?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a typeface="MS PGothic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a typeface="MS PGothic" pitchFamily="34" charset="-128"/>
              </a:rPr>
              <a:t>	Is there more than one way of representing this problem?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a typeface="MS PGothic" pitchFamily="34" charset="-128"/>
              </a:rPr>
              <a:t>	How might it be represented symbolically?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MS PGothic" pitchFamily="34" charset="-128"/>
              </a:rPr>
              <a:t>	</a:t>
            </a:r>
            <a:endParaRPr lang="en-AU" dirty="0" smtClean="0">
              <a:ea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336550" y="310133"/>
            <a:ext cx="7353300" cy="664572"/>
          </a:xfrm>
        </p:spPr>
        <p:txBody>
          <a:bodyPr/>
          <a:lstStyle/>
          <a:p>
            <a:r>
              <a:rPr lang="en-AU" sz="3200" dirty="0" smtClean="0">
                <a:ea typeface="Geneva" pitchFamily="-84" charset="0"/>
              </a:rPr>
              <a:t>Fraction Interview Task</a:t>
            </a:r>
            <a:endParaRPr lang="en-AU" sz="2400" dirty="0" smtClean="0">
              <a:ea typeface="Geneva" pitchFamily="-8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425575"/>
            <a:ext cx="3527425" cy="177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MS PGothic" pitchFamily="34" charset="-128"/>
              </a:rPr>
              <a:t>Tanya has $84, which is </a:t>
            </a:r>
            <a:r>
              <a:rPr lang="en-US" baseline="30000" dirty="0" smtClean="0">
                <a:ea typeface="MS PGothic" pitchFamily="34" charset="-128"/>
              </a:rPr>
              <a:t>4</a:t>
            </a:r>
            <a:r>
              <a:rPr lang="en-US" dirty="0" smtClean="0">
                <a:ea typeface="MS PGothic" pitchFamily="34" charset="-128"/>
              </a:rPr>
              <a:t>/</a:t>
            </a:r>
            <a:r>
              <a:rPr lang="en-US" baseline="-25000" dirty="0" smtClean="0">
                <a:ea typeface="MS PGothic" pitchFamily="34" charset="-128"/>
              </a:rPr>
              <a:t>7</a:t>
            </a:r>
            <a:r>
              <a:rPr lang="en-US" dirty="0" smtClean="0">
                <a:ea typeface="MS PGothic" pitchFamily="34" charset="-128"/>
              </a:rPr>
              <a:t> of David</a:t>
            </a:r>
            <a:r>
              <a:rPr lang="en-US" altLang="en-US" dirty="0" smtClean="0">
                <a:ea typeface="MS PGothic" pitchFamily="34" charset="-128"/>
              </a:rPr>
              <a:t>’</a:t>
            </a:r>
            <a:r>
              <a:rPr lang="en-US" dirty="0" smtClean="0">
                <a:ea typeface="MS PGothic" pitchFamily="34" charset="-128"/>
              </a:rPr>
              <a:t>s money.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MS PGothic" pitchFamily="34" charset="-128"/>
              </a:rPr>
              <a:t>Could you draw a picture of this situation?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MS PGothic" pitchFamily="34" charset="-128"/>
              </a:rPr>
              <a:t>How much does David have? 	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2362200"/>
            <a:ext cx="4816475" cy="2938463"/>
          </a:xfrm>
        </p:spPr>
      </p:pic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5364163" y="191611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 Willa</a:t>
            </a:r>
            <a:r>
              <a:rPr lang="en-US" altLang="en-US">
                <a:latin typeface="Arial" pitchFamily="34" charset="0"/>
              </a:rPr>
              <a:t>’</a:t>
            </a:r>
            <a:r>
              <a:rPr lang="en-US">
                <a:latin typeface="Arial" pitchFamily="34" charset="0"/>
              </a:rPr>
              <a:t>s picture (Year 7)</a:t>
            </a:r>
            <a:endParaRPr lang="en-AU">
              <a:latin typeface="Arial" pitchFamily="34" charset="0"/>
            </a:endParaRP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2379663" y="5408613"/>
            <a:ext cx="6119812" cy="955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>
                <a:latin typeface="Arial" pitchFamily="34" charset="0"/>
              </a:rPr>
              <a:t>Lee, M.Y. (2012). </a:t>
            </a:r>
            <a:r>
              <a:rPr lang="en-AU" sz="1400" i="1">
                <a:latin typeface="Arial" pitchFamily="34" charset="0"/>
              </a:rPr>
              <a:t>Fractional knowledge and equation writing: The cases of Peter and Willa</a:t>
            </a:r>
            <a:r>
              <a:rPr lang="en-AU" sz="1400">
                <a:latin typeface="Arial" pitchFamily="34" charset="0"/>
              </a:rPr>
              <a:t>. Paper presented at the 12th International Congress on Mathematical Education 8 – 15th July, 2012, Seoul, Korea. Last accessed 28/6/14from </a:t>
            </a:r>
            <a:r>
              <a:rPr lang="en-AU" sz="1400" u="sng">
                <a:latin typeface="Arial" pitchFamily="34" charset="0"/>
                <a:hlinkClick r:id="rId3"/>
              </a:rPr>
              <a:t>http://www.icme12.org/upload/UpFile2/TSG/0766.pdf</a:t>
            </a:r>
            <a:endParaRPr lang="en-AU" sz="14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ea typeface="Geneva" pitchFamily="-84" charset="0"/>
              </a:rPr>
              <a:t>Willa</a:t>
            </a:r>
            <a:r>
              <a:rPr lang="en-AU" altLang="en-US" sz="3200" dirty="0" smtClean="0">
                <a:ea typeface="Geneva" pitchFamily="-84" charset="0"/>
              </a:rPr>
              <a:t>’</a:t>
            </a:r>
            <a:r>
              <a:rPr lang="en-AU" sz="3200" dirty="0" smtClean="0">
                <a:ea typeface="Geneva" pitchFamily="-84" charset="0"/>
              </a:rPr>
              <a:t>s picture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630238" y="1804988"/>
            <a:ext cx="5995987" cy="900112"/>
          </a:xfrm>
          <a:noFill/>
        </p:spPr>
      </p:pic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708025" y="1435100"/>
            <a:ext cx="698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1.</a:t>
            </a:r>
            <a:r>
              <a:rPr lang="en-US"/>
              <a:t> Willa drew and cut bar into 7 equal parts (David</a:t>
            </a:r>
            <a:r>
              <a:rPr lang="en-US" altLang="en-US"/>
              <a:t>’</a:t>
            </a:r>
            <a:r>
              <a:rPr lang="en-US"/>
              <a:t>s money).</a:t>
            </a: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668338" y="4248150"/>
            <a:ext cx="5565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 </a:t>
            </a:r>
            <a:r>
              <a:rPr lang="en-US"/>
              <a:t>She drew second bar of 4 pieces (Tanya</a:t>
            </a:r>
            <a:r>
              <a:rPr lang="en-US" altLang="en-US"/>
              <a:t>’</a:t>
            </a:r>
            <a:r>
              <a:rPr lang="en-US"/>
              <a:t>s money).</a:t>
            </a:r>
          </a:p>
          <a:p>
            <a:r>
              <a:rPr lang="en-US"/>
              <a:t> </a:t>
            </a:r>
          </a:p>
          <a:p>
            <a:endParaRPr lang="en-AU"/>
          </a:p>
        </p:txBody>
      </p:sp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3"/>
          <a:srcRect t="22989" r="45927" b="51797"/>
          <a:stretch>
            <a:fillRect/>
          </a:stretch>
        </p:blipFill>
        <p:spPr bwMode="auto">
          <a:xfrm>
            <a:off x="887413" y="4708525"/>
            <a:ext cx="25638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11825" y="4060825"/>
            <a:ext cx="2909888" cy="1319213"/>
            <a:chOff x="5809636" y="2727207"/>
            <a:chExt cx="2910348" cy="1320012"/>
          </a:xfrm>
        </p:grpSpPr>
        <p:sp>
          <p:nvSpPr>
            <p:cNvPr id="45074" name="TextBox 10"/>
            <p:cNvSpPr txBox="1">
              <a:spLocks noChangeArrowheads="1"/>
            </p:cNvSpPr>
            <p:nvPr/>
          </p:nvSpPr>
          <p:spPr bwMode="auto">
            <a:xfrm>
              <a:off x="5809636" y="2727207"/>
              <a:ext cx="291034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4. </a:t>
              </a:r>
              <a:r>
                <a:rPr lang="en-US"/>
                <a:t>Asked whether a piece of Tanya</a:t>
              </a:r>
              <a:r>
                <a:rPr lang="en-US" altLang="en-US"/>
                <a:t>’</a:t>
              </a:r>
              <a:r>
                <a:rPr lang="en-US"/>
                <a:t>s bar was $12 she changed $12 to $21 (divided 84 by 4). </a:t>
              </a:r>
            </a:p>
          </p:txBody>
        </p:sp>
        <p:pic>
          <p:nvPicPr>
            <p:cNvPr id="45075" name="Picture 14"/>
            <p:cNvPicPr>
              <a:picLocks noChangeAspect="1" noChangeArrowheads="1"/>
            </p:cNvPicPr>
            <p:nvPr/>
          </p:nvPicPr>
          <p:blipFill>
            <a:blip r:embed="rId3"/>
            <a:srcRect l="40497" t="48203" r="40498" b="22876"/>
            <a:stretch>
              <a:fillRect/>
            </a:stretch>
          </p:blipFill>
          <p:spPr bwMode="auto">
            <a:xfrm>
              <a:off x="6900604" y="3551919"/>
              <a:ext cx="5334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09638" y="2874865"/>
            <a:ext cx="3813175" cy="928785"/>
            <a:chOff x="909788" y="2874396"/>
            <a:chExt cx="3813175" cy="929785"/>
          </a:xfrm>
        </p:grpSpPr>
        <p:pic>
          <p:nvPicPr>
            <p:cNvPr id="45072" name="Picture 15"/>
            <p:cNvPicPr>
              <a:picLocks noChangeAspect="1" noChangeArrowheads="1"/>
            </p:cNvPicPr>
            <p:nvPr/>
          </p:nvPicPr>
          <p:blipFill>
            <a:blip r:embed="rId3"/>
            <a:srcRect l="58597" t="25214" r="19910" b="24359"/>
            <a:stretch>
              <a:fillRect/>
            </a:stretch>
          </p:blipFill>
          <p:spPr bwMode="auto">
            <a:xfrm>
              <a:off x="4119713" y="2874396"/>
              <a:ext cx="60325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3" name="TextBox 12"/>
            <p:cNvSpPr txBox="1">
              <a:spLocks noChangeArrowheads="1"/>
            </p:cNvSpPr>
            <p:nvPr/>
          </p:nvSpPr>
          <p:spPr bwMode="auto">
            <a:xfrm>
              <a:off x="909788" y="2880851"/>
              <a:ext cx="369692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3.</a:t>
              </a:r>
              <a:r>
                <a:rPr lang="en-US"/>
                <a:t> She divided 84 by 7 to get 12.  Wrote 12</a:t>
              </a:r>
              <a:r>
                <a:rPr lang="en-AU"/>
                <a:t> on </a:t>
              </a:r>
              <a:r>
                <a:rPr lang="en-US"/>
                <a:t>each piece (later crossed out)</a:t>
              </a:r>
            </a:p>
          </p:txBody>
        </p:sp>
      </p:grpSp>
      <p:sp>
        <p:nvSpPr>
          <p:cNvPr id="45065" name="TextBox 17"/>
          <p:cNvSpPr txBox="1">
            <a:spLocks noChangeArrowheads="1"/>
          </p:cNvSpPr>
          <p:nvPr/>
        </p:nvSpPr>
        <p:spPr bwMode="auto">
          <a:xfrm>
            <a:off x="6410325" y="2705100"/>
            <a:ext cx="2063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>
                <a:solidFill>
                  <a:srgbClr val="FF0000"/>
                </a:solidFill>
              </a:rPr>
              <a:t>5.</a:t>
            </a:r>
            <a:r>
              <a:rPr lang="en-AU"/>
              <a:t> </a:t>
            </a:r>
            <a:r>
              <a:rPr lang="en-US"/>
              <a:t>Decided that a piece of David</a:t>
            </a:r>
            <a:r>
              <a:rPr lang="en-US" altLang="en-US"/>
              <a:t>’</a:t>
            </a:r>
            <a:r>
              <a:rPr lang="en-US"/>
              <a:t>s bar was $21.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0238" y="5380038"/>
            <a:ext cx="6634162" cy="1089025"/>
            <a:chOff x="629818" y="5380636"/>
            <a:chExt cx="6634991" cy="1088087"/>
          </a:xfrm>
        </p:grpSpPr>
        <p:sp>
          <p:nvSpPr>
            <p:cNvPr id="45070" name="TextBox 18"/>
            <p:cNvSpPr txBox="1">
              <a:spLocks noChangeArrowheads="1"/>
            </p:cNvSpPr>
            <p:nvPr/>
          </p:nvSpPr>
          <p:spPr bwMode="auto">
            <a:xfrm>
              <a:off x="629818" y="5545393"/>
              <a:ext cx="663499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b="1">
                  <a:solidFill>
                    <a:srgbClr val="FF0000"/>
                  </a:solidFill>
                </a:rPr>
                <a:t>6. </a:t>
              </a:r>
              <a:r>
                <a:rPr lang="en-US"/>
                <a:t>She calculated David</a:t>
              </a:r>
              <a:r>
                <a:rPr lang="en-US" altLang="en-US"/>
                <a:t>’</a:t>
              </a:r>
              <a:r>
                <a:rPr lang="en-US"/>
                <a:t>s money, $147 by multiplying $21 by 3 </a:t>
              </a:r>
            </a:p>
            <a:p>
              <a:r>
                <a:rPr lang="en-US"/>
                <a:t>and added this to Tanya</a:t>
              </a:r>
              <a:r>
                <a:rPr lang="en-US" altLang="en-US"/>
                <a:t>’</a:t>
              </a:r>
              <a:r>
                <a:rPr lang="en-US"/>
                <a:t>s money ($84)</a:t>
              </a:r>
              <a:endParaRPr lang="en-AU"/>
            </a:p>
            <a:p>
              <a:endParaRPr lang="en-AU" b="1">
                <a:solidFill>
                  <a:srgbClr val="FF0000"/>
                </a:solidFill>
              </a:endParaRPr>
            </a:p>
          </p:txBody>
        </p:sp>
        <p:pic>
          <p:nvPicPr>
            <p:cNvPr id="45071" name="Picture 21"/>
            <p:cNvPicPr>
              <a:picLocks noChangeAspect="1" noChangeArrowheads="1"/>
            </p:cNvPicPr>
            <p:nvPr/>
          </p:nvPicPr>
          <p:blipFill>
            <a:blip r:embed="rId3"/>
            <a:srcRect l="76471" t="31517" b="11011"/>
            <a:stretch>
              <a:fillRect/>
            </a:stretch>
          </p:blipFill>
          <p:spPr bwMode="auto">
            <a:xfrm>
              <a:off x="6518370" y="5380636"/>
              <a:ext cx="660400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V="1">
            <a:off x="1847850" y="2447925"/>
            <a:ext cx="600075" cy="879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5181600" y="2447925"/>
            <a:ext cx="1985963" cy="895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0353" name="Straight Arrow Connector 100352"/>
          <p:cNvCxnSpPr>
            <a:cxnSpLocks noChangeShapeType="1"/>
          </p:cNvCxnSpPr>
          <p:nvPr/>
        </p:nvCxnSpPr>
        <p:spPr bwMode="auto">
          <a:xfrm flipH="1" flipV="1">
            <a:off x="2803525" y="5083175"/>
            <a:ext cx="4044950" cy="873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acer-onscreen4-3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um 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acer-onscreen4-3-white</Template>
  <TotalTime>187</TotalTime>
  <Words>1419</Words>
  <Application>Microsoft Macintosh PowerPoint</Application>
  <PresentationFormat>On-screen Show (4:3)</PresentationFormat>
  <Paragraphs>158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acer-onscreen4-3-white</vt:lpstr>
      <vt:lpstr>Plum BG</vt:lpstr>
      <vt:lpstr>Document</vt:lpstr>
      <vt:lpstr>PowerPoint Presentation</vt:lpstr>
      <vt:lpstr>Elaborating responses to fraction assessment tasks reveals students’ algebraic thinking</vt:lpstr>
      <vt:lpstr>Introduction</vt:lpstr>
      <vt:lpstr>Background Research</vt:lpstr>
      <vt:lpstr>Number Lines </vt:lpstr>
      <vt:lpstr>Recent research</vt:lpstr>
      <vt:lpstr>Fraction Task  (Lee, 2012;  Lee &amp; Hackenburg, 2013) </vt:lpstr>
      <vt:lpstr>Fraction Interview Task</vt:lpstr>
      <vt:lpstr>Willa’s picture</vt:lpstr>
      <vt:lpstr>Algebra task</vt:lpstr>
      <vt:lpstr>Algebra task</vt:lpstr>
      <vt:lpstr>Peter’s solutions to the Algebra task</vt:lpstr>
      <vt:lpstr>The new Fraction Screening Test</vt:lpstr>
      <vt:lpstr>Our previous research</vt:lpstr>
      <vt:lpstr>A new Fraction Screening Test</vt:lpstr>
      <vt:lpstr>Example of Part A task</vt:lpstr>
      <vt:lpstr>Example of new Part A task</vt:lpstr>
      <vt:lpstr>Example of Part B task</vt:lpstr>
      <vt:lpstr>Example of new Part B task</vt:lpstr>
      <vt:lpstr>Example of Part C task</vt:lpstr>
      <vt:lpstr>Example of new Part C task</vt:lpstr>
      <vt:lpstr>New Part C: Task 6</vt:lpstr>
      <vt:lpstr>New Part C:  Task 7</vt:lpstr>
      <vt:lpstr>What is important about Part C tasks?</vt:lpstr>
      <vt:lpstr>What kind of thinking about fractions did these students display?</vt:lpstr>
      <vt:lpstr>Verbal explanation</vt:lpstr>
      <vt:lpstr>Verbal explanation</vt:lpstr>
      <vt:lpstr>Using a pronumeral</vt:lpstr>
      <vt:lpstr>Scaling up fractions and whole numbers in parallel</vt:lpstr>
      <vt:lpstr>Scaling up fractions and whole numbers in parallel</vt:lpstr>
      <vt:lpstr>Conclusion</vt:lpstr>
      <vt:lpstr>Conclusion</vt:lpstr>
      <vt:lpstr>Conclusion</vt:lpstr>
      <vt:lpstr>Thanks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acerpearnc</dc:creator>
  <cp:lastModifiedBy>Catherine Pearn</cp:lastModifiedBy>
  <cp:revision>17</cp:revision>
  <dcterms:created xsi:type="dcterms:W3CDTF">2015-05-11T03:44:47Z</dcterms:created>
  <dcterms:modified xsi:type="dcterms:W3CDTF">2015-05-21T06:23:28Z</dcterms:modified>
</cp:coreProperties>
</file>