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7" r:id="rId5"/>
    <p:sldId id="273" r:id="rId6"/>
    <p:sldId id="286" r:id="rId7"/>
    <p:sldId id="270" r:id="rId8"/>
    <p:sldId id="266" r:id="rId9"/>
    <p:sldId id="267" r:id="rId10"/>
    <p:sldId id="279" r:id="rId11"/>
    <p:sldId id="260" r:id="rId12"/>
    <p:sldId id="278" r:id="rId13"/>
    <p:sldId id="287" r:id="rId14"/>
    <p:sldId id="268" r:id="rId15"/>
    <p:sldId id="269" r:id="rId16"/>
    <p:sldId id="281" r:id="rId17"/>
    <p:sldId id="265" r:id="rId18"/>
    <p:sldId id="275" r:id="rId19"/>
    <p:sldId id="271" r:id="rId20"/>
    <p:sldId id="274" r:id="rId21"/>
    <p:sldId id="284" r:id="rId22"/>
    <p:sldId id="272" r:id="rId23"/>
    <p:sldId id="276" r:id="rId24"/>
    <p:sldId id="280" r:id="rId25"/>
    <p:sldId id="282" r:id="rId2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CC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43" autoAdjust="0"/>
    <p:restoredTop sz="83394" autoAdjust="0"/>
  </p:normalViewPr>
  <p:slideViewPr>
    <p:cSldViewPr>
      <p:cViewPr>
        <p:scale>
          <a:sx n="110" d="100"/>
          <a:sy n="110" d="100"/>
        </p:scale>
        <p:origin x="-237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E7ABD-A64E-40A6-8515-38BEC18D95A1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724F6DCB-95CC-4CF4-A084-57364498BC7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AU" dirty="0" smtClean="0"/>
            <a:t>Improved Performance</a:t>
          </a:r>
          <a:endParaRPr lang="en-AU" dirty="0"/>
        </a:p>
      </dgm:t>
    </dgm:pt>
    <dgm:pt modelId="{F7FAA64D-46EF-482B-BDE7-D3AD2C2FE119}" type="parTrans" cxnId="{24291FC1-2FEB-4B7A-A8A5-247FF9CECA5B}">
      <dgm:prSet/>
      <dgm:spPr/>
      <dgm:t>
        <a:bodyPr/>
        <a:lstStyle/>
        <a:p>
          <a:endParaRPr lang="en-AU"/>
        </a:p>
      </dgm:t>
    </dgm:pt>
    <dgm:pt modelId="{95733637-92B5-478F-BDD7-86E15486EAE0}" type="sibTrans" cxnId="{24291FC1-2FEB-4B7A-A8A5-247FF9CECA5B}">
      <dgm:prSet/>
      <dgm:spPr/>
      <dgm:t>
        <a:bodyPr/>
        <a:lstStyle/>
        <a:p>
          <a:endParaRPr lang="en-AU"/>
        </a:p>
      </dgm:t>
    </dgm:pt>
    <dgm:pt modelId="{D760FD29-1506-4A0A-B5D5-AEC264C7F039}">
      <dgm:prSet phldrT="[Text]" custT="1"/>
      <dgm:spPr/>
      <dgm:t>
        <a:bodyPr/>
        <a:lstStyle/>
        <a:p>
          <a:r>
            <a:rPr lang="en-AU" sz="1050" dirty="0" smtClean="0"/>
            <a:t>Accountability</a:t>
          </a:r>
          <a:endParaRPr lang="en-AU" sz="1050" dirty="0"/>
        </a:p>
      </dgm:t>
    </dgm:pt>
    <dgm:pt modelId="{7943D605-25F6-44BB-A4CC-5BAF36B2BDBA}" type="parTrans" cxnId="{78781037-0D75-4DC0-BEF7-A98EF9E27B84}">
      <dgm:prSet/>
      <dgm:spPr/>
      <dgm:t>
        <a:bodyPr/>
        <a:lstStyle/>
        <a:p>
          <a:endParaRPr lang="en-AU"/>
        </a:p>
      </dgm:t>
    </dgm:pt>
    <dgm:pt modelId="{13A76C1F-67B8-486C-AA93-C12A271575BD}" type="sibTrans" cxnId="{78781037-0D75-4DC0-BEF7-A98EF9E27B84}">
      <dgm:prSet/>
      <dgm:spPr/>
      <dgm:t>
        <a:bodyPr/>
        <a:lstStyle/>
        <a:p>
          <a:endParaRPr lang="en-AU"/>
        </a:p>
      </dgm:t>
    </dgm:pt>
    <dgm:pt modelId="{95A1380E-F122-407C-A06A-AA59A8B7981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AU" sz="1400" dirty="0" smtClean="0"/>
            <a:t>Data</a:t>
          </a:r>
          <a:endParaRPr lang="en-AU" sz="1400" dirty="0"/>
        </a:p>
      </dgm:t>
    </dgm:pt>
    <dgm:pt modelId="{37E43332-E592-4411-8E29-85B1C8DF4FBF}" type="parTrans" cxnId="{D0CC07CD-DB92-45E0-80F2-CD7E1EDDE07B}">
      <dgm:prSet/>
      <dgm:spPr/>
      <dgm:t>
        <a:bodyPr/>
        <a:lstStyle/>
        <a:p>
          <a:endParaRPr lang="en-AU"/>
        </a:p>
      </dgm:t>
    </dgm:pt>
    <dgm:pt modelId="{6233596B-95B7-4921-B03B-64455CDD033C}" type="sibTrans" cxnId="{D0CC07CD-DB92-45E0-80F2-CD7E1EDDE07B}">
      <dgm:prSet/>
      <dgm:spPr/>
      <dgm:t>
        <a:bodyPr/>
        <a:lstStyle/>
        <a:p>
          <a:endParaRPr lang="en-AU"/>
        </a:p>
      </dgm:t>
    </dgm:pt>
    <dgm:pt modelId="{43472BC2-CC8A-4F0F-8853-538CF98E9949}">
      <dgm:prSet phldrT="[Text]" custT="1"/>
      <dgm:spPr/>
      <dgm:t>
        <a:bodyPr/>
        <a:lstStyle/>
        <a:p>
          <a:r>
            <a:rPr lang="en-AU" sz="1200" dirty="0" smtClean="0"/>
            <a:t>Team Leadership</a:t>
          </a:r>
          <a:endParaRPr lang="en-AU" sz="1200" dirty="0"/>
        </a:p>
      </dgm:t>
    </dgm:pt>
    <dgm:pt modelId="{ADB7FB76-C9A9-4072-A7F0-F59BC04F2766}" type="parTrans" cxnId="{C9E5D3E7-B776-4D6F-91CB-0D6902786052}">
      <dgm:prSet/>
      <dgm:spPr/>
      <dgm:t>
        <a:bodyPr/>
        <a:lstStyle/>
        <a:p>
          <a:endParaRPr lang="en-AU"/>
        </a:p>
      </dgm:t>
    </dgm:pt>
    <dgm:pt modelId="{F02FB458-9022-4E9C-8E70-9CD7ABDFAEB9}" type="sibTrans" cxnId="{C9E5D3E7-B776-4D6F-91CB-0D6902786052}">
      <dgm:prSet/>
      <dgm:spPr/>
      <dgm:t>
        <a:bodyPr/>
        <a:lstStyle/>
        <a:p>
          <a:endParaRPr lang="en-AU"/>
        </a:p>
      </dgm:t>
    </dgm:pt>
    <dgm:pt modelId="{40829CA6-43B6-482E-A138-CD34BDD2C5DD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AU" dirty="0" smtClean="0"/>
            <a:t>Targeted Professional Learning </a:t>
          </a:r>
          <a:endParaRPr lang="en-AU" dirty="0"/>
        </a:p>
      </dgm:t>
    </dgm:pt>
    <dgm:pt modelId="{3764EDDD-8544-48E6-823C-625FC71F6042}" type="parTrans" cxnId="{20BDAC46-ACD8-45C3-B045-808EB442FA9C}">
      <dgm:prSet/>
      <dgm:spPr/>
      <dgm:t>
        <a:bodyPr/>
        <a:lstStyle/>
        <a:p>
          <a:endParaRPr lang="en-AU"/>
        </a:p>
      </dgm:t>
    </dgm:pt>
    <dgm:pt modelId="{0B6AD25D-2895-41AB-AEEB-B8F77D8F6057}" type="sibTrans" cxnId="{20BDAC46-ACD8-45C3-B045-808EB442FA9C}">
      <dgm:prSet/>
      <dgm:spPr/>
      <dgm:t>
        <a:bodyPr/>
        <a:lstStyle/>
        <a:p>
          <a:endParaRPr lang="en-AU"/>
        </a:p>
      </dgm:t>
    </dgm:pt>
    <dgm:pt modelId="{2541561B-C5C9-4DC1-A867-A0CAA3E99EFB}" type="pres">
      <dgm:prSet presAssocID="{B70E7ABD-A64E-40A6-8515-38BEC18D95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B2EA373-BE5C-4D0D-809B-0FD994D2739F}" type="pres">
      <dgm:prSet presAssocID="{724F6DCB-95CC-4CF4-A084-57364498BC75}" presName="centerShape" presStyleLbl="node0" presStyleIdx="0" presStyleCnt="1"/>
      <dgm:spPr/>
      <dgm:t>
        <a:bodyPr/>
        <a:lstStyle/>
        <a:p>
          <a:endParaRPr lang="en-AU"/>
        </a:p>
      </dgm:t>
    </dgm:pt>
    <dgm:pt modelId="{E43833A7-A137-4092-AE14-17E718047CF3}" type="pres">
      <dgm:prSet presAssocID="{D760FD29-1506-4A0A-B5D5-AEC264C7F039}" presName="node" presStyleLbl="node1" presStyleIdx="0" presStyleCnt="4" custScaleX="111257" custScaleY="10026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D49B907-293F-4A19-A50E-1C26F0694E85}" type="pres">
      <dgm:prSet presAssocID="{D760FD29-1506-4A0A-B5D5-AEC264C7F039}" presName="dummy" presStyleCnt="0"/>
      <dgm:spPr/>
    </dgm:pt>
    <dgm:pt modelId="{3202952D-5CF6-4678-9B3C-2C0FC2808359}" type="pres">
      <dgm:prSet presAssocID="{13A76C1F-67B8-486C-AA93-C12A271575BD}" presName="sibTrans" presStyleLbl="sibTrans2D1" presStyleIdx="0" presStyleCnt="4"/>
      <dgm:spPr/>
      <dgm:t>
        <a:bodyPr/>
        <a:lstStyle/>
        <a:p>
          <a:endParaRPr lang="en-AU"/>
        </a:p>
      </dgm:t>
    </dgm:pt>
    <dgm:pt modelId="{526D36F1-E398-4320-84B7-FB4378A92472}" type="pres">
      <dgm:prSet presAssocID="{95A1380E-F122-407C-A06A-AA59A8B798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4B96801-4009-4ABC-9654-772D4FEF12FD}" type="pres">
      <dgm:prSet presAssocID="{95A1380E-F122-407C-A06A-AA59A8B7981B}" presName="dummy" presStyleCnt="0"/>
      <dgm:spPr/>
    </dgm:pt>
    <dgm:pt modelId="{E7B8016B-E37C-4755-A444-337488AF6198}" type="pres">
      <dgm:prSet presAssocID="{6233596B-95B7-4921-B03B-64455CDD033C}" presName="sibTrans" presStyleLbl="sibTrans2D1" presStyleIdx="1" presStyleCnt="4"/>
      <dgm:spPr/>
      <dgm:t>
        <a:bodyPr/>
        <a:lstStyle/>
        <a:p>
          <a:endParaRPr lang="en-AU"/>
        </a:p>
      </dgm:t>
    </dgm:pt>
    <dgm:pt modelId="{3E7758BB-9CF6-4028-8336-35683CA4BB98}" type="pres">
      <dgm:prSet presAssocID="{43472BC2-CC8A-4F0F-8853-538CF98E9949}" presName="node" presStyleLbl="node1" presStyleIdx="2" presStyleCnt="4" custScaleX="111257" custScaleY="10847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F992477-8CC0-41DA-9EE4-325216FB1B7C}" type="pres">
      <dgm:prSet presAssocID="{43472BC2-CC8A-4F0F-8853-538CF98E9949}" presName="dummy" presStyleCnt="0"/>
      <dgm:spPr/>
    </dgm:pt>
    <dgm:pt modelId="{862E8712-3DC1-4581-99CB-23250D913DDA}" type="pres">
      <dgm:prSet presAssocID="{F02FB458-9022-4E9C-8E70-9CD7ABDFAEB9}" presName="sibTrans" presStyleLbl="sibTrans2D1" presStyleIdx="2" presStyleCnt="4"/>
      <dgm:spPr/>
      <dgm:t>
        <a:bodyPr/>
        <a:lstStyle/>
        <a:p>
          <a:endParaRPr lang="en-AU"/>
        </a:p>
      </dgm:t>
    </dgm:pt>
    <dgm:pt modelId="{E584B750-8D04-445C-9C76-EAC42F3B5521}" type="pres">
      <dgm:prSet presAssocID="{40829CA6-43B6-482E-A138-CD34BDD2C5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2EF20F-4517-4309-85DF-4D67149F2BF5}" type="pres">
      <dgm:prSet presAssocID="{40829CA6-43B6-482E-A138-CD34BDD2C5DD}" presName="dummy" presStyleCnt="0"/>
      <dgm:spPr/>
    </dgm:pt>
    <dgm:pt modelId="{46396AFE-0774-47DE-B075-A8CC5EFCE163}" type="pres">
      <dgm:prSet presAssocID="{0B6AD25D-2895-41AB-AEEB-B8F77D8F6057}" presName="sibTrans" presStyleLbl="sibTrans2D1" presStyleIdx="3" presStyleCnt="4"/>
      <dgm:spPr/>
      <dgm:t>
        <a:bodyPr/>
        <a:lstStyle/>
        <a:p>
          <a:endParaRPr lang="en-AU"/>
        </a:p>
      </dgm:t>
    </dgm:pt>
  </dgm:ptLst>
  <dgm:cxnLst>
    <dgm:cxn modelId="{88D9499C-828E-4D79-9712-93A87DC0F790}" type="presOf" srcId="{0B6AD25D-2895-41AB-AEEB-B8F77D8F6057}" destId="{46396AFE-0774-47DE-B075-A8CC5EFCE163}" srcOrd="0" destOrd="0" presId="urn:microsoft.com/office/officeart/2005/8/layout/radial6"/>
    <dgm:cxn modelId="{24291FC1-2FEB-4B7A-A8A5-247FF9CECA5B}" srcId="{B70E7ABD-A64E-40A6-8515-38BEC18D95A1}" destId="{724F6DCB-95CC-4CF4-A084-57364498BC75}" srcOrd="0" destOrd="0" parTransId="{F7FAA64D-46EF-482B-BDE7-D3AD2C2FE119}" sibTransId="{95733637-92B5-478F-BDD7-86E15486EAE0}"/>
    <dgm:cxn modelId="{59CEA332-1B26-4EB5-960D-52AB7FC18329}" type="presOf" srcId="{F02FB458-9022-4E9C-8E70-9CD7ABDFAEB9}" destId="{862E8712-3DC1-4581-99CB-23250D913DDA}" srcOrd="0" destOrd="0" presId="urn:microsoft.com/office/officeart/2005/8/layout/radial6"/>
    <dgm:cxn modelId="{CCC59A82-C580-43B7-81FE-57A85ACEE687}" type="presOf" srcId="{95A1380E-F122-407C-A06A-AA59A8B7981B}" destId="{526D36F1-E398-4320-84B7-FB4378A92472}" srcOrd="0" destOrd="0" presId="urn:microsoft.com/office/officeart/2005/8/layout/radial6"/>
    <dgm:cxn modelId="{20BDAC46-ACD8-45C3-B045-808EB442FA9C}" srcId="{724F6DCB-95CC-4CF4-A084-57364498BC75}" destId="{40829CA6-43B6-482E-A138-CD34BDD2C5DD}" srcOrd="3" destOrd="0" parTransId="{3764EDDD-8544-48E6-823C-625FC71F6042}" sibTransId="{0B6AD25D-2895-41AB-AEEB-B8F77D8F6057}"/>
    <dgm:cxn modelId="{92A2AE15-B471-4F76-8A1C-51FF46D8907F}" type="presOf" srcId="{43472BC2-CC8A-4F0F-8853-538CF98E9949}" destId="{3E7758BB-9CF6-4028-8336-35683CA4BB98}" srcOrd="0" destOrd="0" presId="urn:microsoft.com/office/officeart/2005/8/layout/radial6"/>
    <dgm:cxn modelId="{0E84650E-E990-4075-B9BB-364DDFFF9618}" type="presOf" srcId="{B70E7ABD-A64E-40A6-8515-38BEC18D95A1}" destId="{2541561B-C5C9-4DC1-A867-A0CAA3E99EFB}" srcOrd="0" destOrd="0" presId="urn:microsoft.com/office/officeart/2005/8/layout/radial6"/>
    <dgm:cxn modelId="{78781037-0D75-4DC0-BEF7-A98EF9E27B84}" srcId="{724F6DCB-95CC-4CF4-A084-57364498BC75}" destId="{D760FD29-1506-4A0A-B5D5-AEC264C7F039}" srcOrd="0" destOrd="0" parTransId="{7943D605-25F6-44BB-A4CC-5BAF36B2BDBA}" sibTransId="{13A76C1F-67B8-486C-AA93-C12A271575BD}"/>
    <dgm:cxn modelId="{B9CC852D-22E9-443B-A353-79D0593C73DB}" type="presOf" srcId="{6233596B-95B7-4921-B03B-64455CDD033C}" destId="{E7B8016B-E37C-4755-A444-337488AF6198}" srcOrd="0" destOrd="0" presId="urn:microsoft.com/office/officeart/2005/8/layout/radial6"/>
    <dgm:cxn modelId="{034D0380-9C98-4E9F-B2EE-43718ADB0131}" type="presOf" srcId="{724F6DCB-95CC-4CF4-A084-57364498BC75}" destId="{4B2EA373-BE5C-4D0D-809B-0FD994D2739F}" srcOrd="0" destOrd="0" presId="urn:microsoft.com/office/officeart/2005/8/layout/radial6"/>
    <dgm:cxn modelId="{29A40B39-467A-4DEC-8BA1-848C8B234135}" type="presOf" srcId="{13A76C1F-67B8-486C-AA93-C12A271575BD}" destId="{3202952D-5CF6-4678-9B3C-2C0FC2808359}" srcOrd="0" destOrd="0" presId="urn:microsoft.com/office/officeart/2005/8/layout/radial6"/>
    <dgm:cxn modelId="{C9E5D3E7-B776-4D6F-91CB-0D6902786052}" srcId="{724F6DCB-95CC-4CF4-A084-57364498BC75}" destId="{43472BC2-CC8A-4F0F-8853-538CF98E9949}" srcOrd="2" destOrd="0" parTransId="{ADB7FB76-C9A9-4072-A7F0-F59BC04F2766}" sibTransId="{F02FB458-9022-4E9C-8E70-9CD7ABDFAEB9}"/>
    <dgm:cxn modelId="{049D6D4B-2564-41A3-BFF3-4A35D491AC8D}" type="presOf" srcId="{40829CA6-43B6-482E-A138-CD34BDD2C5DD}" destId="{E584B750-8D04-445C-9C76-EAC42F3B5521}" srcOrd="0" destOrd="0" presId="urn:microsoft.com/office/officeart/2005/8/layout/radial6"/>
    <dgm:cxn modelId="{2363B897-BD78-40FE-B529-E3C5A24A063D}" type="presOf" srcId="{D760FD29-1506-4A0A-B5D5-AEC264C7F039}" destId="{E43833A7-A137-4092-AE14-17E718047CF3}" srcOrd="0" destOrd="0" presId="urn:microsoft.com/office/officeart/2005/8/layout/radial6"/>
    <dgm:cxn modelId="{D0CC07CD-DB92-45E0-80F2-CD7E1EDDE07B}" srcId="{724F6DCB-95CC-4CF4-A084-57364498BC75}" destId="{95A1380E-F122-407C-A06A-AA59A8B7981B}" srcOrd="1" destOrd="0" parTransId="{37E43332-E592-4411-8E29-85B1C8DF4FBF}" sibTransId="{6233596B-95B7-4921-B03B-64455CDD033C}"/>
    <dgm:cxn modelId="{3801BD83-B201-472D-A939-36657DDD1CEE}" type="presParOf" srcId="{2541561B-C5C9-4DC1-A867-A0CAA3E99EFB}" destId="{4B2EA373-BE5C-4D0D-809B-0FD994D2739F}" srcOrd="0" destOrd="0" presId="urn:microsoft.com/office/officeart/2005/8/layout/radial6"/>
    <dgm:cxn modelId="{17BD9525-E4BA-4643-8A40-8FEC98B4D85B}" type="presParOf" srcId="{2541561B-C5C9-4DC1-A867-A0CAA3E99EFB}" destId="{E43833A7-A137-4092-AE14-17E718047CF3}" srcOrd="1" destOrd="0" presId="urn:microsoft.com/office/officeart/2005/8/layout/radial6"/>
    <dgm:cxn modelId="{03299CD8-C0C2-4019-BAF9-395B682A6935}" type="presParOf" srcId="{2541561B-C5C9-4DC1-A867-A0CAA3E99EFB}" destId="{8D49B907-293F-4A19-A50E-1C26F0694E85}" srcOrd="2" destOrd="0" presId="urn:microsoft.com/office/officeart/2005/8/layout/radial6"/>
    <dgm:cxn modelId="{FCAA77E0-18FE-4D39-BCFD-A0005291A873}" type="presParOf" srcId="{2541561B-C5C9-4DC1-A867-A0CAA3E99EFB}" destId="{3202952D-5CF6-4678-9B3C-2C0FC2808359}" srcOrd="3" destOrd="0" presId="urn:microsoft.com/office/officeart/2005/8/layout/radial6"/>
    <dgm:cxn modelId="{440932C9-B9A5-4261-8717-4D7A739822D2}" type="presParOf" srcId="{2541561B-C5C9-4DC1-A867-A0CAA3E99EFB}" destId="{526D36F1-E398-4320-84B7-FB4378A92472}" srcOrd="4" destOrd="0" presId="urn:microsoft.com/office/officeart/2005/8/layout/radial6"/>
    <dgm:cxn modelId="{7CD3BEBE-C800-41C7-B658-345EBBE5683F}" type="presParOf" srcId="{2541561B-C5C9-4DC1-A867-A0CAA3E99EFB}" destId="{E4B96801-4009-4ABC-9654-772D4FEF12FD}" srcOrd="5" destOrd="0" presId="urn:microsoft.com/office/officeart/2005/8/layout/radial6"/>
    <dgm:cxn modelId="{E90D4E94-9F8D-4699-AFCD-0ED2B834CAC8}" type="presParOf" srcId="{2541561B-C5C9-4DC1-A867-A0CAA3E99EFB}" destId="{E7B8016B-E37C-4755-A444-337488AF6198}" srcOrd="6" destOrd="0" presId="urn:microsoft.com/office/officeart/2005/8/layout/radial6"/>
    <dgm:cxn modelId="{5D47C2F6-8D47-4381-B5CE-CF4BB83B5231}" type="presParOf" srcId="{2541561B-C5C9-4DC1-A867-A0CAA3E99EFB}" destId="{3E7758BB-9CF6-4028-8336-35683CA4BB98}" srcOrd="7" destOrd="0" presId="urn:microsoft.com/office/officeart/2005/8/layout/radial6"/>
    <dgm:cxn modelId="{09B9FD11-8EB0-4FD8-9852-7B428336F0A9}" type="presParOf" srcId="{2541561B-C5C9-4DC1-A867-A0CAA3E99EFB}" destId="{4F992477-8CC0-41DA-9EE4-325216FB1B7C}" srcOrd="8" destOrd="0" presId="urn:microsoft.com/office/officeart/2005/8/layout/radial6"/>
    <dgm:cxn modelId="{AE1BD0D1-5277-475E-94B2-6354E56AE01B}" type="presParOf" srcId="{2541561B-C5C9-4DC1-A867-A0CAA3E99EFB}" destId="{862E8712-3DC1-4581-99CB-23250D913DDA}" srcOrd="9" destOrd="0" presId="urn:microsoft.com/office/officeart/2005/8/layout/radial6"/>
    <dgm:cxn modelId="{A640D0DA-B2F5-403F-88B6-E3524E8F42DC}" type="presParOf" srcId="{2541561B-C5C9-4DC1-A867-A0CAA3E99EFB}" destId="{E584B750-8D04-445C-9C76-EAC42F3B5521}" srcOrd="10" destOrd="0" presId="urn:microsoft.com/office/officeart/2005/8/layout/radial6"/>
    <dgm:cxn modelId="{EDEF53B7-27B1-4109-B670-522E7AD3B318}" type="presParOf" srcId="{2541561B-C5C9-4DC1-A867-A0CAA3E99EFB}" destId="{EC2EF20F-4517-4309-85DF-4D67149F2BF5}" srcOrd="11" destOrd="0" presId="urn:microsoft.com/office/officeart/2005/8/layout/radial6"/>
    <dgm:cxn modelId="{30FE9BE7-E8C2-4B5D-8872-EF179D520961}" type="presParOf" srcId="{2541561B-C5C9-4DC1-A867-A0CAA3E99EFB}" destId="{46396AFE-0774-47DE-B075-A8CC5EFCE16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9FC2A-B5CA-4F60-BF43-63FC75B064E1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DA4EFD12-54EB-412C-A6D5-381AF2176648}">
      <dgm:prSet phldrT="[Text]"/>
      <dgm:spPr/>
      <dgm:t>
        <a:bodyPr/>
        <a:lstStyle/>
        <a:p>
          <a:r>
            <a:rPr lang="en-AU" dirty="0" smtClean="0"/>
            <a:t>Critical Mass</a:t>
          </a:r>
          <a:endParaRPr lang="en-AU" dirty="0"/>
        </a:p>
      </dgm:t>
    </dgm:pt>
    <dgm:pt modelId="{A2B3DA00-25B6-42AD-978B-C457B32EFE25}" type="parTrans" cxnId="{49DCF6AA-1059-45A2-9C60-565BB762FC6E}">
      <dgm:prSet/>
      <dgm:spPr/>
      <dgm:t>
        <a:bodyPr/>
        <a:lstStyle/>
        <a:p>
          <a:endParaRPr lang="en-AU"/>
        </a:p>
      </dgm:t>
    </dgm:pt>
    <dgm:pt modelId="{BFF80C8E-036B-4676-AE30-1F00C46AF85F}" type="sibTrans" cxnId="{49DCF6AA-1059-45A2-9C60-565BB762FC6E}">
      <dgm:prSet/>
      <dgm:spPr/>
      <dgm:t>
        <a:bodyPr/>
        <a:lstStyle/>
        <a:p>
          <a:endParaRPr lang="en-AU"/>
        </a:p>
      </dgm:t>
    </dgm:pt>
    <dgm:pt modelId="{53FEB0D9-364C-429D-8680-770692A27DD8}">
      <dgm:prSet phldrT="[Text]"/>
      <dgm:spPr/>
      <dgm:t>
        <a:bodyPr/>
        <a:lstStyle/>
        <a:p>
          <a:r>
            <a:rPr lang="en-AU" dirty="0" smtClean="0"/>
            <a:t>Tipping Point</a:t>
          </a:r>
          <a:endParaRPr lang="en-AU" dirty="0"/>
        </a:p>
      </dgm:t>
    </dgm:pt>
    <dgm:pt modelId="{3E6B3D83-EE4A-4C96-8365-2B08C1365149}" type="parTrans" cxnId="{938B3BD1-950D-4ADA-BFD3-374A013D792C}">
      <dgm:prSet/>
      <dgm:spPr/>
      <dgm:t>
        <a:bodyPr/>
        <a:lstStyle/>
        <a:p>
          <a:endParaRPr lang="en-AU"/>
        </a:p>
      </dgm:t>
    </dgm:pt>
    <dgm:pt modelId="{9B6666DA-4854-4AF7-8332-FA56B4A09AD1}" type="sibTrans" cxnId="{938B3BD1-950D-4ADA-BFD3-374A013D792C}">
      <dgm:prSet/>
      <dgm:spPr/>
      <dgm:t>
        <a:bodyPr/>
        <a:lstStyle/>
        <a:p>
          <a:endParaRPr lang="en-AU"/>
        </a:p>
      </dgm:t>
    </dgm:pt>
    <dgm:pt modelId="{AF711284-C8BF-44C9-BE59-CA34D0BA7785}" type="pres">
      <dgm:prSet presAssocID="{1B09FC2A-B5CA-4F60-BF43-63FC75B064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F1664D0-06B9-4606-8770-C5A375E657D7}" type="pres">
      <dgm:prSet presAssocID="{DA4EFD12-54EB-412C-A6D5-381AF217664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670562-6955-4468-8978-BDFF47F43DC7}" type="pres">
      <dgm:prSet presAssocID="{DA4EFD12-54EB-412C-A6D5-381AF2176648}" presName="spNode" presStyleCnt="0"/>
      <dgm:spPr/>
    </dgm:pt>
    <dgm:pt modelId="{C6202A36-9A61-4AE3-9B04-72F65F8FA2C1}" type="pres">
      <dgm:prSet presAssocID="{BFF80C8E-036B-4676-AE30-1F00C46AF85F}" presName="sibTrans" presStyleLbl="sibTrans1D1" presStyleIdx="0" presStyleCnt="2"/>
      <dgm:spPr/>
      <dgm:t>
        <a:bodyPr/>
        <a:lstStyle/>
        <a:p>
          <a:endParaRPr lang="en-AU"/>
        </a:p>
      </dgm:t>
    </dgm:pt>
    <dgm:pt modelId="{0B4E00CA-4AE2-48B6-BA5B-F76C4E40DA70}" type="pres">
      <dgm:prSet presAssocID="{53FEB0D9-364C-429D-8680-770692A27DD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1711CE-2E97-4040-A419-906538A4454E}" type="pres">
      <dgm:prSet presAssocID="{53FEB0D9-364C-429D-8680-770692A27DD8}" presName="spNode" presStyleCnt="0"/>
      <dgm:spPr/>
    </dgm:pt>
    <dgm:pt modelId="{9627E297-1E2F-4474-B22C-8CFC4B36201D}" type="pres">
      <dgm:prSet presAssocID="{9B6666DA-4854-4AF7-8332-FA56B4A09AD1}" presName="sibTrans" presStyleLbl="sibTrans1D1" presStyleIdx="1" presStyleCnt="2"/>
      <dgm:spPr/>
      <dgm:t>
        <a:bodyPr/>
        <a:lstStyle/>
        <a:p>
          <a:endParaRPr lang="en-AU"/>
        </a:p>
      </dgm:t>
    </dgm:pt>
  </dgm:ptLst>
  <dgm:cxnLst>
    <dgm:cxn modelId="{DAE42D3A-A735-4A30-BBE1-DDDD97680EEC}" type="presOf" srcId="{BFF80C8E-036B-4676-AE30-1F00C46AF85F}" destId="{C6202A36-9A61-4AE3-9B04-72F65F8FA2C1}" srcOrd="0" destOrd="0" presId="urn:microsoft.com/office/officeart/2005/8/layout/cycle6"/>
    <dgm:cxn modelId="{938B3BD1-950D-4ADA-BFD3-374A013D792C}" srcId="{1B09FC2A-B5CA-4F60-BF43-63FC75B064E1}" destId="{53FEB0D9-364C-429D-8680-770692A27DD8}" srcOrd="1" destOrd="0" parTransId="{3E6B3D83-EE4A-4C96-8365-2B08C1365149}" sibTransId="{9B6666DA-4854-4AF7-8332-FA56B4A09AD1}"/>
    <dgm:cxn modelId="{E0D8DA23-ECF7-437A-8B0A-D8DC26911122}" type="presOf" srcId="{9B6666DA-4854-4AF7-8332-FA56B4A09AD1}" destId="{9627E297-1E2F-4474-B22C-8CFC4B36201D}" srcOrd="0" destOrd="0" presId="urn:microsoft.com/office/officeart/2005/8/layout/cycle6"/>
    <dgm:cxn modelId="{49DCF6AA-1059-45A2-9C60-565BB762FC6E}" srcId="{1B09FC2A-B5CA-4F60-BF43-63FC75B064E1}" destId="{DA4EFD12-54EB-412C-A6D5-381AF2176648}" srcOrd="0" destOrd="0" parTransId="{A2B3DA00-25B6-42AD-978B-C457B32EFE25}" sibTransId="{BFF80C8E-036B-4676-AE30-1F00C46AF85F}"/>
    <dgm:cxn modelId="{F35F89A4-E4B7-4746-AEDF-CB46CD80C22C}" type="presOf" srcId="{DA4EFD12-54EB-412C-A6D5-381AF2176648}" destId="{4F1664D0-06B9-4606-8770-C5A375E657D7}" srcOrd="0" destOrd="0" presId="urn:microsoft.com/office/officeart/2005/8/layout/cycle6"/>
    <dgm:cxn modelId="{B1D3667B-3389-43B8-8EA0-6E15BB4A41B8}" type="presOf" srcId="{1B09FC2A-B5CA-4F60-BF43-63FC75B064E1}" destId="{AF711284-C8BF-44C9-BE59-CA34D0BA7785}" srcOrd="0" destOrd="0" presId="urn:microsoft.com/office/officeart/2005/8/layout/cycle6"/>
    <dgm:cxn modelId="{C6E093C0-DA8B-4AD0-B5D8-26BDFE380198}" type="presOf" srcId="{53FEB0D9-364C-429D-8680-770692A27DD8}" destId="{0B4E00CA-4AE2-48B6-BA5B-F76C4E40DA70}" srcOrd="0" destOrd="0" presId="urn:microsoft.com/office/officeart/2005/8/layout/cycle6"/>
    <dgm:cxn modelId="{7431E103-98AB-4760-AE3C-67A407BB28E0}" type="presParOf" srcId="{AF711284-C8BF-44C9-BE59-CA34D0BA7785}" destId="{4F1664D0-06B9-4606-8770-C5A375E657D7}" srcOrd="0" destOrd="0" presId="urn:microsoft.com/office/officeart/2005/8/layout/cycle6"/>
    <dgm:cxn modelId="{3C0928A0-4F82-44B7-86B7-0BC899862B54}" type="presParOf" srcId="{AF711284-C8BF-44C9-BE59-CA34D0BA7785}" destId="{97670562-6955-4468-8978-BDFF47F43DC7}" srcOrd="1" destOrd="0" presId="urn:microsoft.com/office/officeart/2005/8/layout/cycle6"/>
    <dgm:cxn modelId="{4C28BA83-61EC-4C4F-AA90-8F5150121D31}" type="presParOf" srcId="{AF711284-C8BF-44C9-BE59-CA34D0BA7785}" destId="{C6202A36-9A61-4AE3-9B04-72F65F8FA2C1}" srcOrd="2" destOrd="0" presId="urn:microsoft.com/office/officeart/2005/8/layout/cycle6"/>
    <dgm:cxn modelId="{0D0F60D1-495D-4462-A12B-8EB6B87D48EA}" type="presParOf" srcId="{AF711284-C8BF-44C9-BE59-CA34D0BA7785}" destId="{0B4E00CA-4AE2-48B6-BA5B-F76C4E40DA70}" srcOrd="3" destOrd="0" presId="urn:microsoft.com/office/officeart/2005/8/layout/cycle6"/>
    <dgm:cxn modelId="{F35FE98A-AD50-4964-ABFB-43F49611FDC6}" type="presParOf" srcId="{AF711284-C8BF-44C9-BE59-CA34D0BA7785}" destId="{E81711CE-2E97-4040-A419-906538A4454E}" srcOrd="4" destOrd="0" presId="urn:microsoft.com/office/officeart/2005/8/layout/cycle6"/>
    <dgm:cxn modelId="{73574381-DBA9-424E-99DA-6DBC5885C875}" type="presParOf" srcId="{AF711284-C8BF-44C9-BE59-CA34D0BA7785}" destId="{9627E297-1E2F-4474-B22C-8CFC4B36201D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E3136-AEE0-4E09-B68E-7B4418FE2B83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114AA40C-AAFB-4C2A-BDD3-7FFC7D6C9161}">
      <dgm:prSet phldrT="[Text]" custT="1"/>
      <dgm:spPr/>
      <dgm:t>
        <a:bodyPr/>
        <a:lstStyle/>
        <a:p>
          <a:r>
            <a:rPr lang="en-AU" sz="1100" b="0" dirty="0" smtClean="0">
              <a:latin typeface="+mn-lt"/>
            </a:rPr>
            <a:t>Educational Management Theory</a:t>
          </a:r>
        </a:p>
        <a:p>
          <a:r>
            <a:rPr lang="en-AU" sz="1100" b="0" dirty="0" smtClean="0">
              <a:latin typeface="+mn-lt"/>
            </a:rPr>
            <a:t>(Instructional Leadership)</a:t>
          </a:r>
          <a:endParaRPr lang="en-AU" sz="1100" b="0" dirty="0">
            <a:latin typeface="+mn-lt"/>
          </a:endParaRPr>
        </a:p>
      </dgm:t>
    </dgm:pt>
    <dgm:pt modelId="{BED9F7F1-AC53-44D1-B507-B3F1891CF230}" type="parTrans" cxnId="{9D888FDE-8713-4F95-8C93-5DC459806607}">
      <dgm:prSet/>
      <dgm:spPr/>
      <dgm:t>
        <a:bodyPr/>
        <a:lstStyle/>
        <a:p>
          <a:endParaRPr lang="en-AU"/>
        </a:p>
      </dgm:t>
    </dgm:pt>
    <dgm:pt modelId="{AAAA28FA-1370-4027-9EE8-5010DF1980F4}" type="sibTrans" cxnId="{9D888FDE-8713-4F95-8C93-5DC45980660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13085981-3FA0-484D-B957-97BD76AD54C3}">
      <dgm:prSet phldrT="[Text]" custT="1"/>
      <dgm:spPr/>
      <dgm:t>
        <a:bodyPr/>
        <a:lstStyle/>
        <a:p>
          <a:r>
            <a:rPr lang="en-AU" sz="1200" b="0" dirty="0" smtClean="0">
              <a:latin typeface="+mn-lt"/>
            </a:rPr>
            <a:t>Organisational Management Theory</a:t>
          </a:r>
          <a:endParaRPr lang="en-AU" sz="1200" b="0" dirty="0">
            <a:latin typeface="+mn-lt"/>
          </a:endParaRPr>
        </a:p>
      </dgm:t>
    </dgm:pt>
    <dgm:pt modelId="{C5D7D9CC-1D4F-40B1-9692-4DD4EB3C97FE}" type="parTrans" cxnId="{C6AE5ED9-A3E3-4193-B25B-B1CE627B5DBE}">
      <dgm:prSet/>
      <dgm:spPr/>
      <dgm:t>
        <a:bodyPr/>
        <a:lstStyle/>
        <a:p>
          <a:endParaRPr lang="en-AU"/>
        </a:p>
      </dgm:t>
    </dgm:pt>
    <dgm:pt modelId="{259236BF-E2B9-4839-808F-7E5D7E049554}" type="sibTrans" cxnId="{C6AE5ED9-A3E3-4193-B25B-B1CE627B5DBE}">
      <dgm:prSet/>
      <dgm:spPr/>
      <dgm:t>
        <a:bodyPr/>
        <a:lstStyle/>
        <a:p>
          <a:endParaRPr lang="en-AU"/>
        </a:p>
      </dgm:t>
    </dgm:pt>
    <dgm:pt modelId="{00FB6C64-477C-4217-8086-C5644E14530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sz="1200" b="0" dirty="0" smtClean="0">
              <a:latin typeface="+mn-lt"/>
            </a:rPr>
            <a:t>Sustainable Change</a:t>
          </a:r>
          <a:endParaRPr lang="en-AU" sz="1200" b="0" dirty="0">
            <a:latin typeface="+mn-lt"/>
          </a:endParaRPr>
        </a:p>
      </dgm:t>
    </dgm:pt>
    <dgm:pt modelId="{D21116D4-2E72-4840-8A3F-03DB3E8FA8F5}" type="parTrans" cxnId="{50CEDDD3-96D1-4974-8078-3A48EA9F048B}">
      <dgm:prSet/>
      <dgm:spPr/>
      <dgm:t>
        <a:bodyPr/>
        <a:lstStyle/>
        <a:p>
          <a:endParaRPr lang="en-AU"/>
        </a:p>
      </dgm:t>
    </dgm:pt>
    <dgm:pt modelId="{22E1AEBA-EAC1-41D0-AA87-17B8C2BB2BD1}" type="sibTrans" cxnId="{50CEDDD3-96D1-4974-8078-3A48EA9F048B}">
      <dgm:prSet/>
      <dgm:spPr/>
      <dgm:t>
        <a:bodyPr/>
        <a:lstStyle/>
        <a:p>
          <a:endParaRPr lang="en-AU"/>
        </a:p>
      </dgm:t>
    </dgm:pt>
    <dgm:pt modelId="{BA0C4F1B-F92B-4D13-901B-41FE33F66A7D}" type="pres">
      <dgm:prSet presAssocID="{77EE3136-AEE0-4E09-B68E-7B4418FE2B8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5C83E13-9981-4630-813E-5420933AE3FF}" type="pres">
      <dgm:prSet presAssocID="{114AA40C-AAFB-4C2A-BDD3-7FFC7D6C916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2EA23E5-336B-44F4-A2E4-2004B90FE3EC}" type="pres">
      <dgm:prSet presAssocID="{114AA40C-AAFB-4C2A-BDD3-7FFC7D6C9161}" presName="gear1srcNode" presStyleLbl="node1" presStyleIdx="0" presStyleCnt="3"/>
      <dgm:spPr/>
      <dgm:t>
        <a:bodyPr/>
        <a:lstStyle/>
        <a:p>
          <a:endParaRPr lang="en-AU"/>
        </a:p>
      </dgm:t>
    </dgm:pt>
    <dgm:pt modelId="{F0DB7DB1-B2C9-4192-BE17-716909367CB2}" type="pres">
      <dgm:prSet presAssocID="{114AA40C-AAFB-4C2A-BDD3-7FFC7D6C9161}" presName="gear1dstNode" presStyleLbl="node1" presStyleIdx="0" presStyleCnt="3"/>
      <dgm:spPr/>
      <dgm:t>
        <a:bodyPr/>
        <a:lstStyle/>
        <a:p>
          <a:endParaRPr lang="en-AU"/>
        </a:p>
      </dgm:t>
    </dgm:pt>
    <dgm:pt modelId="{22F6388D-C8E7-4A47-A216-8FA0FADE1E78}" type="pres">
      <dgm:prSet presAssocID="{13085981-3FA0-484D-B957-97BD76AD54C3}" presName="gear2" presStyleLbl="node1" presStyleIdx="1" presStyleCnt="3" custScaleX="117702" custScaleY="115565" custLinFactNeighborX="-1490" custLinFactNeighborY="110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5785783-1DC3-4B79-83E8-C9D3D878D220}" type="pres">
      <dgm:prSet presAssocID="{13085981-3FA0-484D-B957-97BD76AD54C3}" presName="gear2srcNode" presStyleLbl="node1" presStyleIdx="1" presStyleCnt="3"/>
      <dgm:spPr/>
      <dgm:t>
        <a:bodyPr/>
        <a:lstStyle/>
        <a:p>
          <a:endParaRPr lang="en-AU"/>
        </a:p>
      </dgm:t>
    </dgm:pt>
    <dgm:pt modelId="{463D6CA8-0C34-4E96-8E33-4C21BA196C44}" type="pres">
      <dgm:prSet presAssocID="{13085981-3FA0-484D-B957-97BD76AD54C3}" presName="gear2dstNode" presStyleLbl="node1" presStyleIdx="1" presStyleCnt="3"/>
      <dgm:spPr/>
      <dgm:t>
        <a:bodyPr/>
        <a:lstStyle/>
        <a:p>
          <a:endParaRPr lang="en-AU"/>
        </a:p>
      </dgm:t>
    </dgm:pt>
    <dgm:pt modelId="{99300F69-C446-4517-87DA-3DD28EFB7480}" type="pres">
      <dgm:prSet presAssocID="{00FB6C64-477C-4217-8086-C5644E145306}" presName="gear3" presStyleLbl="node1" presStyleIdx="2" presStyleCnt="3"/>
      <dgm:spPr/>
      <dgm:t>
        <a:bodyPr/>
        <a:lstStyle/>
        <a:p>
          <a:endParaRPr lang="en-AU"/>
        </a:p>
      </dgm:t>
    </dgm:pt>
    <dgm:pt modelId="{2C6E622A-3C71-4D65-B64B-871F409A5119}" type="pres">
      <dgm:prSet presAssocID="{00FB6C64-477C-4217-8086-C5644E1453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8FF2FE-8344-4E8D-BEEF-C695702127AF}" type="pres">
      <dgm:prSet presAssocID="{00FB6C64-477C-4217-8086-C5644E145306}" presName="gear3srcNode" presStyleLbl="node1" presStyleIdx="2" presStyleCnt="3"/>
      <dgm:spPr/>
      <dgm:t>
        <a:bodyPr/>
        <a:lstStyle/>
        <a:p>
          <a:endParaRPr lang="en-AU"/>
        </a:p>
      </dgm:t>
    </dgm:pt>
    <dgm:pt modelId="{1F6DDB45-3C12-4A11-B698-9EA50660A248}" type="pres">
      <dgm:prSet presAssocID="{00FB6C64-477C-4217-8086-C5644E145306}" presName="gear3dstNode" presStyleLbl="node1" presStyleIdx="2" presStyleCnt="3"/>
      <dgm:spPr/>
      <dgm:t>
        <a:bodyPr/>
        <a:lstStyle/>
        <a:p>
          <a:endParaRPr lang="en-AU"/>
        </a:p>
      </dgm:t>
    </dgm:pt>
    <dgm:pt modelId="{FBE010A7-3DE0-4B64-B649-552F8D4985C8}" type="pres">
      <dgm:prSet presAssocID="{AAAA28FA-1370-4027-9EE8-5010DF1980F4}" presName="connector1" presStyleLbl="sibTrans2D1" presStyleIdx="0" presStyleCnt="3"/>
      <dgm:spPr/>
      <dgm:t>
        <a:bodyPr/>
        <a:lstStyle/>
        <a:p>
          <a:endParaRPr lang="en-AU"/>
        </a:p>
      </dgm:t>
    </dgm:pt>
    <dgm:pt modelId="{1ED62320-EF9B-4BF0-B5CD-FCC35041B680}" type="pres">
      <dgm:prSet presAssocID="{259236BF-E2B9-4839-808F-7E5D7E049554}" presName="connector2" presStyleLbl="sibTrans2D1" presStyleIdx="1" presStyleCnt="3"/>
      <dgm:spPr/>
      <dgm:t>
        <a:bodyPr/>
        <a:lstStyle/>
        <a:p>
          <a:endParaRPr lang="en-AU"/>
        </a:p>
      </dgm:t>
    </dgm:pt>
    <dgm:pt modelId="{C95375F9-A50B-4701-B240-93CBC07044FD}" type="pres">
      <dgm:prSet presAssocID="{22E1AEBA-EAC1-41D0-AA87-17B8C2BB2BD1}" presName="connector3" presStyleLbl="sibTrans2D1" presStyleIdx="2" presStyleCnt="3"/>
      <dgm:spPr/>
      <dgm:t>
        <a:bodyPr/>
        <a:lstStyle/>
        <a:p>
          <a:endParaRPr lang="en-AU"/>
        </a:p>
      </dgm:t>
    </dgm:pt>
  </dgm:ptLst>
  <dgm:cxnLst>
    <dgm:cxn modelId="{C6AE5ED9-A3E3-4193-B25B-B1CE627B5DBE}" srcId="{77EE3136-AEE0-4E09-B68E-7B4418FE2B83}" destId="{13085981-3FA0-484D-B957-97BD76AD54C3}" srcOrd="1" destOrd="0" parTransId="{C5D7D9CC-1D4F-40B1-9692-4DD4EB3C97FE}" sibTransId="{259236BF-E2B9-4839-808F-7E5D7E049554}"/>
    <dgm:cxn modelId="{4875E6E4-0C33-4D1F-9354-54CDAA66DEE1}" type="presOf" srcId="{22E1AEBA-EAC1-41D0-AA87-17B8C2BB2BD1}" destId="{C95375F9-A50B-4701-B240-93CBC07044FD}" srcOrd="0" destOrd="0" presId="urn:microsoft.com/office/officeart/2005/8/layout/gear1"/>
    <dgm:cxn modelId="{D887E18B-9E0C-4DCE-8CE0-171F676508CB}" type="presOf" srcId="{00FB6C64-477C-4217-8086-C5644E145306}" destId="{2C6E622A-3C71-4D65-B64B-871F409A5119}" srcOrd="1" destOrd="0" presId="urn:microsoft.com/office/officeart/2005/8/layout/gear1"/>
    <dgm:cxn modelId="{06C373EC-6A26-41D3-A2B5-26C34B61616B}" type="presOf" srcId="{13085981-3FA0-484D-B957-97BD76AD54C3}" destId="{22F6388D-C8E7-4A47-A216-8FA0FADE1E78}" srcOrd="0" destOrd="0" presId="urn:microsoft.com/office/officeart/2005/8/layout/gear1"/>
    <dgm:cxn modelId="{00B086AF-4114-4B57-9208-078D27B96877}" type="presOf" srcId="{00FB6C64-477C-4217-8086-C5644E145306}" destId="{2D8FF2FE-8344-4E8D-BEEF-C695702127AF}" srcOrd="2" destOrd="0" presId="urn:microsoft.com/office/officeart/2005/8/layout/gear1"/>
    <dgm:cxn modelId="{E19F5AEE-63AC-4970-8B5B-F373636AA449}" type="presOf" srcId="{00FB6C64-477C-4217-8086-C5644E145306}" destId="{99300F69-C446-4517-87DA-3DD28EFB7480}" srcOrd="0" destOrd="0" presId="urn:microsoft.com/office/officeart/2005/8/layout/gear1"/>
    <dgm:cxn modelId="{2F162F33-B2A1-4291-8AA2-C38871412F9C}" type="presOf" srcId="{00FB6C64-477C-4217-8086-C5644E145306}" destId="{1F6DDB45-3C12-4A11-B698-9EA50660A248}" srcOrd="3" destOrd="0" presId="urn:microsoft.com/office/officeart/2005/8/layout/gear1"/>
    <dgm:cxn modelId="{BF71B11B-7C67-4DE3-AED8-9F9271C1845D}" type="presOf" srcId="{AAAA28FA-1370-4027-9EE8-5010DF1980F4}" destId="{FBE010A7-3DE0-4B64-B649-552F8D4985C8}" srcOrd="0" destOrd="0" presId="urn:microsoft.com/office/officeart/2005/8/layout/gear1"/>
    <dgm:cxn modelId="{AE719AE8-A0BA-4F34-AD5C-18A26212BE1F}" type="presOf" srcId="{114AA40C-AAFB-4C2A-BDD3-7FFC7D6C9161}" destId="{02EA23E5-336B-44F4-A2E4-2004B90FE3EC}" srcOrd="1" destOrd="0" presId="urn:microsoft.com/office/officeart/2005/8/layout/gear1"/>
    <dgm:cxn modelId="{8077B111-869D-4A7F-AD13-1B85CD880BFE}" type="presOf" srcId="{77EE3136-AEE0-4E09-B68E-7B4418FE2B83}" destId="{BA0C4F1B-F92B-4D13-901B-41FE33F66A7D}" srcOrd="0" destOrd="0" presId="urn:microsoft.com/office/officeart/2005/8/layout/gear1"/>
    <dgm:cxn modelId="{0BD3241A-ECDC-4E2F-A12F-9CD69613D768}" type="presOf" srcId="{13085981-3FA0-484D-B957-97BD76AD54C3}" destId="{463D6CA8-0C34-4E96-8E33-4C21BA196C44}" srcOrd="2" destOrd="0" presId="urn:microsoft.com/office/officeart/2005/8/layout/gear1"/>
    <dgm:cxn modelId="{A2739352-B251-412A-B95C-3B37654D32EF}" type="presOf" srcId="{114AA40C-AAFB-4C2A-BDD3-7FFC7D6C9161}" destId="{F5C83E13-9981-4630-813E-5420933AE3FF}" srcOrd="0" destOrd="0" presId="urn:microsoft.com/office/officeart/2005/8/layout/gear1"/>
    <dgm:cxn modelId="{2F03DF6B-175A-4A10-8AC6-AD0A0032720E}" type="presOf" srcId="{114AA40C-AAFB-4C2A-BDD3-7FFC7D6C9161}" destId="{F0DB7DB1-B2C9-4192-BE17-716909367CB2}" srcOrd="2" destOrd="0" presId="urn:microsoft.com/office/officeart/2005/8/layout/gear1"/>
    <dgm:cxn modelId="{7B8193C0-D606-4E96-AF8F-D0893FCAC338}" type="presOf" srcId="{259236BF-E2B9-4839-808F-7E5D7E049554}" destId="{1ED62320-EF9B-4BF0-B5CD-FCC35041B680}" srcOrd="0" destOrd="0" presId="urn:microsoft.com/office/officeart/2005/8/layout/gear1"/>
    <dgm:cxn modelId="{7CFB510E-2076-4175-821D-98722B9DEAA1}" type="presOf" srcId="{13085981-3FA0-484D-B957-97BD76AD54C3}" destId="{65785783-1DC3-4B79-83E8-C9D3D878D220}" srcOrd="1" destOrd="0" presId="urn:microsoft.com/office/officeart/2005/8/layout/gear1"/>
    <dgm:cxn modelId="{50CEDDD3-96D1-4974-8078-3A48EA9F048B}" srcId="{77EE3136-AEE0-4E09-B68E-7B4418FE2B83}" destId="{00FB6C64-477C-4217-8086-C5644E145306}" srcOrd="2" destOrd="0" parTransId="{D21116D4-2E72-4840-8A3F-03DB3E8FA8F5}" sibTransId="{22E1AEBA-EAC1-41D0-AA87-17B8C2BB2BD1}"/>
    <dgm:cxn modelId="{9D888FDE-8713-4F95-8C93-5DC459806607}" srcId="{77EE3136-AEE0-4E09-B68E-7B4418FE2B83}" destId="{114AA40C-AAFB-4C2A-BDD3-7FFC7D6C9161}" srcOrd="0" destOrd="0" parTransId="{BED9F7F1-AC53-44D1-B507-B3F1891CF230}" sibTransId="{AAAA28FA-1370-4027-9EE8-5010DF1980F4}"/>
    <dgm:cxn modelId="{92437437-4E9D-4838-8F45-57FF914FCDE8}" type="presParOf" srcId="{BA0C4F1B-F92B-4D13-901B-41FE33F66A7D}" destId="{F5C83E13-9981-4630-813E-5420933AE3FF}" srcOrd="0" destOrd="0" presId="urn:microsoft.com/office/officeart/2005/8/layout/gear1"/>
    <dgm:cxn modelId="{C8854EDF-2B2C-488A-B0B3-B849B9C8C3EE}" type="presParOf" srcId="{BA0C4F1B-F92B-4D13-901B-41FE33F66A7D}" destId="{02EA23E5-336B-44F4-A2E4-2004B90FE3EC}" srcOrd="1" destOrd="0" presId="urn:microsoft.com/office/officeart/2005/8/layout/gear1"/>
    <dgm:cxn modelId="{03EF82D1-AB89-48A5-B405-0F9125D14028}" type="presParOf" srcId="{BA0C4F1B-F92B-4D13-901B-41FE33F66A7D}" destId="{F0DB7DB1-B2C9-4192-BE17-716909367CB2}" srcOrd="2" destOrd="0" presId="urn:microsoft.com/office/officeart/2005/8/layout/gear1"/>
    <dgm:cxn modelId="{5AD86C89-8086-42F6-BA04-6BC22B78C888}" type="presParOf" srcId="{BA0C4F1B-F92B-4D13-901B-41FE33F66A7D}" destId="{22F6388D-C8E7-4A47-A216-8FA0FADE1E78}" srcOrd="3" destOrd="0" presId="urn:microsoft.com/office/officeart/2005/8/layout/gear1"/>
    <dgm:cxn modelId="{C57F92E7-9E09-40A2-94F7-C37214730C4F}" type="presParOf" srcId="{BA0C4F1B-F92B-4D13-901B-41FE33F66A7D}" destId="{65785783-1DC3-4B79-83E8-C9D3D878D220}" srcOrd="4" destOrd="0" presId="urn:microsoft.com/office/officeart/2005/8/layout/gear1"/>
    <dgm:cxn modelId="{9D02C6FF-D695-4712-9AAF-75B2442161F9}" type="presParOf" srcId="{BA0C4F1B-F92B-4D13-901B-41FE33F66A7D}" destId="{463D6CA8-0C34-4E96-8E33-4C21BA196C44}" srcOrd="5" destOrd="0" presId="urn:microsoft.com/office/officeart/2005/8/layout/gear1"/>
    <dgm:cxn modelId="{181DBE17-C040-4E67-B79B-3D849D59A9AE}" type="presParOf" srcId="{BA0C4F1B-F92B-4D13-901B-41FE33F66A7D}" destId="{99300F69-C446-4517-87DA-3DD28EFB7480}" srcOrd="6" destOrd="0" presId="urn:microsoft.com/office/officeart/2005/8/layout/gear1"/>
    <dgm:cxn modelId="{C69EE453-9898-4891-ABBA-D90859225CAF}" type="presParOf" srcId="{BA0C4F1B-F92B-4D13-901B-41FE33F66A7D}" destId="{2C6E622A-3C71-4D65-B64B-871F409A5119}" srcOrd="7" destOrd="0" presId="urn:microsoft.com/office/officeart/2005/8/layout/gear1"/>
    <dgm:cxn modelId="{3C0E2372-3F93-4178-AF93-CE6416D23AD2}" type="presParOf" srcId="{BA0C4F1B-F92B-4D13-901B-41FE33F66A7D}" destId="{2D8FF2FE-8344-4E8D-BEEF-C695702127AF}" srcOrd="8" destOrd="0" presId="urn:microsoft.com/office/officeart/2005/8/layout/gear1"/>
    <dgm:cxn modelId="{1CE564A3-C824-4B37-B41A-8086AEDF9F49}" type="presParOf" srcId="{BA0C4F1B-F92B-4D13-901B-41FE33F66A7D}" destId="{1F6DDB45-3C12-4A11-B698-9EA50660A248}" srcOrd="9" destOrd="0" presId="urn:microsoft.com/office/officeart/2005/8/layout/gear1"/>
    <dgm:cxn modelId="{BDE49837-6B97-45CE-B892-1160EE55E0A5}" type="presParOf" srcId="{BA0C4F1B-F92B-4D13-901B-41FE33F66A7D}" destId="{FBE010A7-3DE0-4B64-B649-552F8D4985C8}" srcOrd="10" destOrd="0" presId="urn:microsoft.com/office/officeart/2005/8/layout/gear1"/>
    <dgm:cxn modelId="{6D1A5CBB-499D-48E6-96FB-38CDC16808B9}" type="presParOf" srcId="{BA0C4F1B-F92B-4D13-901B-41FE33F66A7D}" destId="{1ED62320-EF9B-4BF0-B5CD-FCC35041B680}" srcOrd="11" destOrd="0" presId="urn:microsoft.com/office/officeart/2005/8/layout/gear1"/>
    <dgm:cxn modelId="{E7302B54-E27B-437A-93C4-3ED726494595}" type="presParOf" srcId="{BA0C4F1B-F92B-4D13-901B-41FE33F66A7D}" destId="{C95375F9-A50B-4701-B240-93CBC07044F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96AFE-0774-47DE-B075-A8CC5EFCE163}">
      <dsp:nvSpPr>
        <dsp:cNvPr id="0" name=""/>
        <dsp:cNvSpPr/>
      </dsp:nvSpPr>
      <dsp:spPr>
        <a:xfrm>
          <a:off x="2354100" y="460655"/>
          <a:ext cx="3212679" cy="321267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E8712-3DC1-4581-99CB-23250D913DDA}">
      <dsp:nvSpPr>
        <dsp:cNvPr id="0" name=""/>
        <dsp:cNvSpPr/>
      </dsp:nvSpPr>
      <dsp:spPr>
        <a:xfrm>
          <a:off x="2354100" y="460655"/>
          <a:ext cx="3212679" cy="321267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8016B-E37C-4755-A444-337488AF6198}">
      <dsp:nvSpPr>
        <dsp:cNvPr id="0" name=""/>
        <dsp:cNvSpPr/>
      </dsp:nvSpPr>
      <dsp:spPr>
        <a:xfrm>
          <a:off x="2354100" y="460655"/>
          <a:ext cx="3212679" cy="3212679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2952D-5CF6-4678-9B3C-2C0FC2808359}">
      <dsp:nvSpPr>
        <dsp:cNvPr id="0" name=""/>
        <dsp:cNvSpPr/>
      </dsp:nvSpPr>
      <dsp:spPr>
        <a:xfrm>
          <a:off x="2354100" y="460655"/>
          <a:ext cx="3212679" cy="3212679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EA373-BE5C-4D0D-809B-0FD994D2739F}">
      <dsp:nvSpPr>
        <dsp:cNvPr id="0" name=""/>
        <dsp:cNvSpPr/>
      </dsp:nvSpPr>
      <dsp:spPr>
        <a:xfrm>
          <a:off x="3220758" y="1327313"/>
          <a:ext cx="1479363" cy="147936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Improved Performance</a:t>
          </a:r>
          <a:endParaRPr lang="en-AU" sz="1400" kern="1200" dirty="0"/>
        </a:p>
      </dsp:txBody>
      <dsp:txXfrm>
        <a:off x="3437406" y="1543961"/>
        <a:ext cx="1046067" cy="1046067"/>
      </dsp:txXfrm>
    </dsp:sp>
    <dsp:sp modelId="{E43833A7-A137-4092-AE14-17E718047CF3}">
      <dsp:nvSpPr>
        <dsp:cNvPr id="0" name=""/>
        <dsp:cNvSpPr/>
      </dsp:nvSpPr>
      <dsp:spPr>
        <a:xfrm>
          <a:off x="3384376" y="-21234"/>
          <a:ext cx="1152126" cy="10383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50" kern="1200" dirty="0" smtClean="0"/>
            <a:t>Accountability</a:t>
          </a:r>
          <a:endParaRPr lang="en-AU" sz="1050" kern="1200" dirty="0"/>
        </a:p>
      </dsp:txBody>
      <dsp:txXfrm>
        <a:off x="3553101" y="130827"/>
        <a:ext cx="814676" cy="734218"/>
      </dsp:txXfrm>
    </dsp:sp>
    <dsp:sp modelId="{526D36F1-E398-4320-84B7-FB4378A92472}">
      <dsp:nvSpPr>
        <dsp:cNvPr id="0" name=""/>
        <dsp:cNvSpPr/>
      </dsp:nvSpPr>
      <dsp:spPr>
        <a:xfrm>
          <a:off x="5011722" y="1549218"/>
          <a:ext cx="1035554" cy="103555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Data</a:t>
          </a:r>
          <a:endParaRPr lang="en-AU" sz="1400" kern="1200" dirty="0"/>
        </a:p>
      </dsp:txBody>
      <dsp:txXfrm>
        <a:off x="5163375" y="1700871"/>
        <a:ext cx="732248" cy="732248"/>
      </dsp:txXfrm>
    </dsp:sp>
    <dsp:sp modelId="{3E7758BB-9CF6-4028-8336-35683CA4BB98}">
      <dsp:nvSpPr>
        <dsp:cNvPr id="0" name=""/>
        <dsp:cNvSpPr/>
      </dsp:nvSpPr>
      <dsp:spPr>
        <a:xfrm>
          <a:off x="3384376" y="3074412"/>
          <a:ext cx="1152126" cy="1123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Team Leadership</a:t>
          </a:r>
          <a:endParaRPr lang="en-AU" sz="1200" kern="1200" dirty="0"/>
        </a:p>
      </dsp:txBody>
      <dsp:txXfrm>
        <a:off x="3553101" y="3238913"/>
        <a:ext cx="814676" cy="794284"/>
      </dsp:txXfrm>
    </dsp:sp>
    <dsp:sp modelId="{E584B750-8D04-445C-9C76-EAC42F3B5521}">
      <dsp:nvSpPr>
        <dsp:cNvPr id="0" name=""/>
        <dsp:cNvSpPr/>
      </dsp:nvSpPr>
      <dsp:spPr>
        <a:xfrm>
          <a:off x="1873602" y="1549218"/>
          <a:ext cx="1035554" cy="103555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Targeted Professional Learning </a:t>
          </a:r>
          <a:endParaRPr lang="en-AU" sz="1000" kern="1200" dirty="0"/>
        </a:p>
      </dsp:txBody>
      <dsp:txXfrm>
        <a:off x="2025255" y="1700871"/>
        <a:ext cx="732248" cy="732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64D0-06B9-4606-8770-C5A375E657D7}">
      <dsp:nvSpPr>
        <dsp:cNvPr id="0" name=""/>
        <dsp:cNvSpPr/>
      </dsp:nvSpPr>
      <dsp:spPr>
        <a:xfrm>
          <a:off x="1448097" y="676169"/>
          <a:ext cx="1945468" cy="12645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kern="1200" dirty="0" smtClean="0"/>
            <a:t>Critical Mass</a:t>
          </a:r>
          <a:endParaRPr lang="en-AU" sz="3400" kern="1200" dirty="0"/>
        </a:p>
      </dsp:txBody>
      <dsp:txXfrm>
        <a:off x="1509827" y="737899"/>
        <a:ext cx="1822008" cy="1141094"/>
      </dsp:txXfrm>
    </dsp:sp>
    <dsp:sp modelId="{C6202A36-9A61-4AE3-9B04-72F65F8FA2C1}">
      <dsp:nvSpPr>
        <dsp:cNvPr id="0" name=""/>
        <dsp:cNvSpPr/>
      </dsp:nvSpPr>
      <dsp:spPr>
        <a:xfrm>
          <a:off x="2420832" y="234261"/>
          <a:ext cx="2148370" cy="2148370"/>
        </a:xfrm>
        <a:custGeom>
          <a:avLst/>
          <a:gdLst/>
          <a:ahLst/>
          <a:cxnLst/>
          <a:rect l="0" t="0" r="0" b="0"/>
          <a:pathLst>
            <a:path>
              <a:moveTo>
                <a:pt x="216132" y="427950"/>
              </a:moveTo>
              <a:arcTo wR="1074185" hR="1074185" stAng="13019093" swAng="636181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E00CA-4AE2-48B6-BA5B-F76C4E40DA70}">
      <dsp:nvSpPr>
        <dsp:cNvPr id="0" name=""/>
        <dsp:cNvSpPr/>
      </dsp:nvSpPr>
      <dsp:spPr>
        <a:xfrm>
          <a:off x="3596468" y="676169"/>
          <a:ext cx="1945468" cy="12645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kern="1200" dirty="0" smtClean="0"/>
            <a:t>Tipping Point</a:t>
          </a:r>
          <a:endParaRPr lang="en-AU" sz="3400" kern="1200" dirty="0"/>
        </a:p>
      </dsp:txBody>
      <dsp:txXfrm>
        <a:off x="3658198" y="737899"/>
        <a:ext cx="1822008" cy="1141094"/>
      </dsp:txXfrm>
    </dsp:sp>
    <dsp:sp modelId="{9627E297-1E2F-4474-B22C-8CFC4B36201D}">
      <dsp:nvSpPr>
        <dsp:cNvPr id="0" name=""/>
        <dsp:cNvSpPr/>
      </dsp:nvSpPr>
      <dsp:spPr>
        <a:xfrm>
          <a:off x="2420832" y="234261"/>
          <a:ext cx="2148370" cy="2148370"/>
        </a:xfrm>
        <a:custGeom>
          <a:avLst/>
          <a:gdLst/>
          <a:ahLst/>
          <a:cxnLst/>
          <a:rect l="0" t="0" r="0" b="0"/>
          <a:pathLst>
            <a:path>
              <a:moveTo>
                <a:pt x="1932238" y="1720419"/>
              </a:moveTo>
              <a:arcTo wR="1074185" hR="1074185" stAng="2219093" swAng="636181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83E13-9981-4630-813E-5420933AE3FF}">
      <dsp:nvSpPr>
        <dsp:cNvPr id="0" name=""/>
        <dsp:cNvSpPr/>
      </dsp:nvSpPr>
      <dsp:spPr>
        <a:xfrm>
          <a:off x="4261278" y="1988685"/>
          <a:ext cx="2430616" cy="243061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0" kern="1200" dirty="0" smtClean="0">
              <a:latin typeface="+mn-lt"/>
            </a:rPr>
            <a:t>Educational Management Theory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0" kern="1200" dirty="0" smtClean="0">
              <a:latin typeface="+mn-lt"/>
            </a:rPr>
            <a:t>(Instructional Leadership)</a:t>
          </a:r>
          <a:endParaRPr lang="en-AU" sz="1100" b="0" kern="1200" dirty="0">
            <a:latin typeface="+mn-lt"/>
          </a:endParaRPr>
        </a:p>
      </dsp:txBody>
      <dsp:txXfrm>
        <a:off x="4749940" y="2558045"/>
        <a:ext cx="1453292" cy="1249387"/>
      </dsp:txXfrm>
    </dsp:sp>
    <dsp:sp modelId="{22F6388D-C8E7-4A47-A216-8FA0FADE1E78}">
      <dsp:nvSpPr>
        <dsp:cNvPr id="0" name=""/>
        <dsp:cNvSpPr/>
      </dsp:nvSpPr>
      <dsp:spPr>
        <a:xfrm>
          <a:off x="2664302" y="1296137"/>
          <a:ext cx="2080642" cy="2042866"/>
        </a:xfrm>
        <a:prstGeom prst="gear6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0" kern="1200" dirty="0" smtClean="0">
              <a:latin typeface="+mn-lt"/>
            </a:rPr>
            <a:t>Organisational Management Theory</a:t>
          </a:r>
          <a:endParaRPr lang="en-AU" sz="1200" b="0" kern="1200" dirty="0">
            <a:latin typeface="+mn-lt"/>
          </a:endParaRPr>
        </a:p>
      </dsp:txBody>
      <dsp:txXfrm>
        <a:off x="3184091" y="1813543"/>
        <a:ext cx="1041064" cy="1008054"/>
      </dsp:txXfrm>
    </dsp:sp>
    <dsp:sp modelId="{99300F69-C446-4517-87DA-3DD28EFB7480}">
      <dsp:nvSpPr>
        <dsp:cNvPr id="0" name=""/>
        <dsp:cNvSpPr/>
      </dsp:nvSpPr>
      <dsp:spPr>
        <a:xfrm rot="20700000">
          <a:off x="3837206" y="194629"/>
          <a:ext cx="1732005" cy="1732005"/>
        </a:xfrm>
        <a:prstGeom prst="gear6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0" kern="1200" dirty="0" smtClean="0">
              <a:latin typeface="+mn-lt"/>
            </a:rPr>
            <a:t>Sustainable Change</a:t>
          </a:r>
          <a:endParaRPr lang="en-AU" sz="1200" b="0" kern="1200" dirty="0">
            <a:latin typeface="+mn-lt"/>
          </a:endParaRPr>
        </a:p>
      </dsp:txBody>
      <dsp:txXfrm rot="-20700000">
        <a:off x="4217085" y="574509"/>
        <a:ext cx="972246" cy="972246"/>
      </dsp:txXfrm>
    </dsp:sp>
    <dsp:sp modelId="{FBE010A7-3DE0-4B64-B649-552F8D4985C8}">
      <dsp:nvSpPr>
        <dsp:cNvPr id="0" name=""/>
        <dsp:cNvSpPr/>
      </dsp:nvSpPr>
      <dsp:spPr>
        <a:xfrm>
          <a:off x="4076854" y="1620502"/>
          <a:ext cx="3111188" cy="3111188"/>
        </a:xfrm>
        <a:prstGeom prst="circularArrow">
          <a:avLst>
            <a:gd name="adj1" fmla="val 4687"/>
            <a:gd name="adj2" fmla="val 299029"/>
            <a:gd name="adj3" fmla="val 2521321"/>
            <a:gd name="adj4" fmla="val 15850215"/>
            <a:gd name="adj5" fmla="val 5469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62320-EF9B-4BF0-B5CD-FCC35041B680}">
      <dsp:nvSpPr>
        <dsp:cNvPr id="0" name=""/>
        <dsp:cNvSpPr/>
      </dsp:nvSpPr>
      <dsp:spPr>
        <a:xfrm>
          <a:off x="2534042" y="1022081"/>
          <a:ext cx="2260472" cy="22604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375F9-A50B-4701-B240-93CBC07044FD}">
      <dsp:nvSpPr>
        <dsp:cNvPr id="0" name=""/>
        <dsp:cNvSpPr/>
      </dsp:nvSpPr>
      <dsp:spPr>
        <a:xfrm>
          <a:off x="3436575" y="-185710"/>
          <a:ext cx="2437245" cy="24372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6585-8D24-4B13-A993-5F938A2F1AA5}" type="datetimeFigureOut">
              <a:rPr lang="en-AU" smtClean="0"/>
              <a:t>18/05/2015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D9E9-4D1A-4767-8022-24B371B014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134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Robinson, 2007</a:t>
            </a:r>
          </a:p>
          <a:p>
            <a:r>
              <a:rPr lang="en-AU" dirty="0" smtClean="0"/>
              <a:t>Strategic resourcing (has always been done, we’ve spent the money, but not had the outcome)</a:t>
            </a:r>
          </a:p>
          <a:p>
            <a:r>
              <a:rPr lang="en-AU" dirty="0" smtClean="0"/>
              <a:t>Establishing goals and expectation (is what this is really about). </a:t>
            </a:r>
          </a:p>
          <a:p>
            <a:r>
              <a:rPr lang="en-AU" dirty="0" smtClean="0"/>
              <a:t>Planning, coordinating and evaluating teaching and the curriculum (data and accountability)</a:t>
            </a:r>
          </a:p>
          <a:p>
            <a:r>
              <a:rPr lang="en-AU" dirty="0" smtClean="0"/>
              <a:t>Promoting and participating in teacher learning and development (targeted professional learning, team leadership)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9262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Stage 1 – 4 years ago</a:t>
            </a:r>
          </a:p>
          <a:p>
            <a:r>
              <a:rPr lang="en-AU" dirty="0" smtClean="0"/>
              <a:t>Stage</a:t>
            </a:r>
            <a:r>
              <a:rPr lang="en-AU" baseline="0" dirty="0" smtClean="0"/>
              <a:t> 2 – we are here now</a:t>
            </a:r>
          </a:p>
          <a:p>
            <a:r>
              <a:rPr lang="en-AU" baseline="0" dirty="0" smtClean="0"/>
              <a:t>Stage 3 – some, but not all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848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Although a commercial model,</a:t>
            </a:r>
            <a:r>
              <a:rPr lang="en-AU" baseline="0" dirty="0" smtClean="0"/>
              <a:t> this can be applied to the school in an organisational context.</a:t>
            </a:r>
          </a:p>
          <a:p>
            <a:r>
              <a:rPr lang="en-AU" baseline="0" dirty="0" smtClean="0"/>
              <a:t>The stickiness factor, to me, is the key to most people coming on board. To achieve critical mass/tipping point, at least 30% of staff must ‘buy in’ to the program. It is hoped that most people will see the ‘carrot’ – they want to improve their teaching and see improved </a:t>
            </a:r>
            <a:r>
              <a:rPr lang="en-AU" baseline="0" dirty="0" err="1" smtClean="0"/>
              <a:t>peroamnce</a:t>
            </a:r>
            <a:r>
              <a:rPr lang="en-AU" baseline="0" dirty="0" smtClean="0"/>
              <a:t> (and therefore greater opportunities) for their students.</a:t>
            </a:r>
          </a:p>
          <a:p>
            <a:r>
              <a:rPr lang="en-AU" baseline="0" dirty="0" smtClean="0"/>
              <a:t>The others may need the ‘stick’ – the situation becomes too hard for them to not be on board. Although this is not a sound form of accountability, it is still somewhat of a reality in every organisation.</a:t>
            </a:r>
          </a:p>
          <a:p>
            <a:r>
              <a:rPr lang="en-AU" baseline="0" dirty="0" smtClean="0"/>
              <a:t>Achieving widespread acceptance (and therefore the power of context/cultural change) is the end goal. We are still striving to achieve this, and the Action Enquiry approach is still in early days.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10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Action research concept was based on data from Analytical Framework and Online Tests supported by TLSI.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224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Initially we looked at assessment,</a:t>
            </a:r>
            <a:r>
              <a:rPr lang="en-AU" baseline="0" dirty="0" smtClean="0"/>
              <a:t> leading to backward mapping into classroom strategies. We only saw some assessments. A review led to some improvement, but not widespread change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684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AFSI – compiled on the basis</a:t>
            </a:r>
            <a:r>
              <a:rPr lang="en-AU" baseline="0" dirty="0" smtClean="0"/>
              <a:t> of assumptions, not a formal process of evaluation. This led to very poor data. </a:t>
            </a:r>
          </a:p>
          <a:p>
            <a:r>
              <a:rPr lang="en-AU" baseline="0" dirty="0" smtClean="0"/>
              <a:t>We began to collect more accurate data through the EMSAD test online.</a:t>
            </a:r>
          </a:p>
          <a:p>
            <a:r>
              <a:rPr lang="en-AU" baseline="0" dirty="0" smtClean="0"/>
              <a:t>Knowledge of child development in literacy began to improve.</a:t>
            </a:r>
          </a:p>
          <a:p>
            <a:r>
              <a:rPr lang="en-AU" baseline="0" dirty="0" smtClean="0"/>
              <a:t>So, we began to design an action research project. Literacy Snapshots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192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Provided a scaffold for professional learning</a:t>
            </a:r>
            <a:r>
              <a:rPr lang="en-AU" baseline="0" dirty="0" smtClean="0"/>
              <a:t> – especially the role of student feedback </a:t>
            </a:r>
          </a:p>
          <a:p>
            <a:r>
              <a:rPr lang="en-AU" baseline="0" dirty="0" smtClean="0"/>
              <a:t>ILNNP – required reporting against the aspects. This provided the foundation of the action research project.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74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Fats feedback to students and staff</a:t>
            </a:r>
          </a:p>
          <a:p>
            <a:r>
              <a:rPr lang="en-AU" dirty="0" smtClean="0"/>
              <a:t>Aligned to NAPLAN</a:t>
            </a:r>
            <a:r>
              <a:rPr lang="en-AU" baseline="0" dirty="0" smtClean="0"/>
              <a:t> </a:t>
            </a:r>
          </a:p>
          <a:p>
            <a:r>
              <a:rPr lang="en-AU" baseline="0" dirty="0" smtClean="0"/>
              <a:t>Early signs were that explicit teaching in Year 7 with small groups had an impact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333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Refer to the impact of strategies on student performance represented by gradient changes.</a:t>
            </a:r>
          </a:p>
          <a:p>
            <a:r>
              <a:rPr lang="en-AU" dirty="0" smtClean="0"/>
              <a:t>This was the result of the action research</a:t>
            </a:r>
            <a:r>
              <a:rPr lang="en-AU" baseline="0" dirty="0" smtClean="0"/>
              <a:t> project – Literacy Snapshots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478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After confirmation of successful methodologies - evaluations of student performance indicate growth in literacy was fragile and in some cases unsustained. </a:t>
            </a:r>
          </a:p>
          <a:p>
            <a:endParaRPr lang="en-AU" dirty="0" smtClean="0"/>
          </a:p>
          <a:p>
            <a:r>
              <a:rPr lang="en-AU" dirty="0" smtClean="0"/>
              <a:t>We broadened our focus to look for additional leverage to embed improvement.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189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Throughout this process was an emphasis on developing the capacity of KLA Head Teachers to lead and support their faculties</a:t>
            </a:r>
            <a:r>
              <a:rPr lang="en-AU" baseline="0" dirty="0" smtClean="0"/>
              <a:t> – INSTRUCTIONAL LEADERSHIP</a:t>
            </a:r>
          </a:p>
          <a:p>
            <a:endParaRPr lang="en-AU" baseline="0" dirty="0" smtClean="0"/>
          </a:p>
          <a:p>
            <a:r>
              <a:rPr lang="en-AU" baseline="0" dirty="0" smtClean="0"/>
              <a:t>However, without transparent practice there was little moral imperative to for HT’s to carry out consistent instructional leadership.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345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Understanding the school as an organisation (HR focus) was important. We needed more people to buy in, and having a purely pedagogical lens was not effective in developing</a:t>
            </a:r>
            <a:r>
              <a:rPr lang="en-AU" baseline="0" dirty="0" smtClean="0"/>
              <a:t> the school wide shift we needed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D9E9-4D1A-4767-8022-24B371B014EB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613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0F5C-D005-4327-B346-E9B5AEA708DC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9C0F-4F16-4E4E-9B3C-8DE90D8EA649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0536-5EB8-4C60-A714-8B067A69FB1E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1F40-226E-47D7-80A2-7171484E3378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D14F-A70B-4A05-9D2B-8296835EF156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2A67-6B6B-4C17-B165-FC5ADDF97E62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E875-7D0A-44C3-95B7-7E75F5C082E4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2010-C64C-4369-A720-618D5328E711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527-0BB5-4160-85BE-93ADDBCA0681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CFC5-5E11-4392-8E00-E1ED08B3B978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1A8C-BBE3-49C6-8B13-0365C6692D32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916E78-5282-4AE0-8A53-210AB96946B0}" type="datetime1">
              <a:rPr lang="en-AU" smtClean="0"/>
              <a:t>18/05/2015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7AADDDF-E3B0-42D0-AF2A-3A07E46ED3D5}" type="slidenum">
              <a:rPr lang="en-AU" smtClean="0"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imetoast.com/timelines/9640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Levers for Change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Leading professional practice for improved literacy performance.</a:t>
            </a:r>
            <a:endParaRPr lang="en-AU" dirty="0"/>
          </a:p>
        </p:txBody>
      </p:sp>
      <p:pic>
        <p:nvPicPr>
          <p:cNvPr id="1026" name="Picture 2" descr="I:\Shalvey\final shalvey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94730"/>
            <a:ext cx="2251572" cy="12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16632"/>
            <a:ext cx="712879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468" y="620688"/>
            <a:ext cx="41764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82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Nsw</a:t>
            </a:r>
            <a:r>
              <a:rPr lang="en-AU" dirty="0" smtClean="0"/>
              <a:t> k-10 Literacy continuum</a:t>
            </a:r>
            <a:endParaRPr lang="en-AU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11820" r="52240" b="4189"/>
          <a:stretch/>
        </p:blipFill>
        <p:spPr bwMode="auto">
          <a:xfrm>
            <a:off x="1115616" y="1196752"/>
            <a:ext cx="3028711" cy="358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872831"/>
            <a:ext cx="3657337" cy="1716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T:\Teacher\Photos\2015\7T\IMG_48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2564904"/>
            <a:ext cx="4228313" cy="238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3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8742" y="2276871"/>
            <a:ext cx="3454162" cy="2663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EMSAD test online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026" y="908720"/>
            <a:ext cx="752094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Literacy (Reading and Comprehension) test conducted twice a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Developed by NSW DEC High Performance Unit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Allows us to track student improvement, as well as isolate what skills students have trouble with (as a cohort or individual)</a:t>
            </a:r>
          </a:p>
          <a:p>
            <a:pPr>
              <a:buFont typeface="Arial" panose="020B0604020202020204" pitchFamily="34" charset="0"/>
              <a:buChar char="•"/>
            </a:pPr>
            <a:endParaRPr lang="en-AU" b="0" dirty="0"/>
          </a:p>
        </p:txBody>
      </p:sp>
      <p:pic>
        <p:nvPicPr>
          <p:cNvPr id="2050" name="Picture 2" descr="T:\Teacher\Photos\2015\Library Refurb\IMG_07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995936" cy="26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91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15729" r="18308" b="5229"/>
          <a:stretch/>
        </p:blipFill>
        <p:spPr bwMode="auto">
          <a:xfrm>
            <a:off x="899593" y="34171"/>
            <a:ext cx="7056784" cy="490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436096" y="1556792"/>
            <a:ext cx="648072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217580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Literacy Snapshot period</a:t>
            </a:r>
            <a:endParaRPr lang="en-AU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48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oboyle\AppData\Local\Microsoft\Windows\Temporary Internet Files\Content.IE5\U8KWWKGQ\Problem-Solving-Strategies1[1]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0748" r="21363"/>
          <a:stretch/>
        </p:blipFill>
        <p:spPr bwMode="auto">
          <a:xfrm>
            <a:off x="7777106" y="2464972"/>
            <a:ext cx="1366713" cy="14385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Lever 3: Team leadership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31826"/>
            <a:ext cx="7520940" cy="3579849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AU" b="0" dirty="0"/>
              <a:t>Hattie and Robinson informed the content of the Team </a:t>
            </a:r>
            <a:r>
              <a:rPr lang="en-AU" b="0" dirty="0" smtClean="0"/>
              <a:t>Leadership </a:t>
            </a:r>
            <a:r>
              <a:rPr lang="en-AU" b="0" dirty="0"/>
              <a:t>for School Improvement professional learning package</a:t>
            </a:r>
          </a:p>
          <a:p>
            <a:pPr marL="0" indent="0"/>
            <a:r>
              <a:rPr lang="en-AU" b="0" dirty="0"/>
              <a:t>Fullan’s Motion Leadership/Instructional leadership gave guidance to professional learning for Head Teachers. </a:t>
            </a:r>
          </a:p>
          <a:p>
            <a:pPr marL="0" indent="0"/>
            <a:r>
              <a:rPr lang="en-AU" b="0" dirty="0"/>
              <a:t>The combination of these leadership management models provided the underpinning </a:t>
            </a:r>
            <a:r>
              <a:rPr lang="en-AU" b="0" dirty="0" smtClean="0"/>
              <a:t>theory </a:t>
            </a:r>
            <a:r>
              <a:rPr lang="en-AU" b="0" dirty="0"/>
              <a:t>and research to develop the knowledge and understanding of Head Teachers around the notion of change, including new school planning, the implementation dip and developing capacity in their own faculties. </a:t>
            </a:r>
            <a:endParaRPr lang="en-AU" b="0" dirty="0" smtClean="0"/>
          </a:p>
          <a:p>
            <a:r>
              <a:rPr lang="en-AU" b="0" dirty="0" smtClean="0"/>
              <a:t>BUT…</a:t>
            </a:r>
            <a:endParaRPr lang="en-AU" b="0" dirty="0"/>
          </a:p>
          <a:p>
            <a:r>
              <a:rPr lang="en-AU" b="0" dirty="0" smtClean="0"/>
              <a:t>Team Leadership for School Improvement was delivered but not implemented</a:t>
            </a:r>
            <a:endParaRPr lang="en-AU" b="0" dirty="0"/>
          </a:p>
          <a:p>
            <a:pPr marL="0" indent="0"/>
            <a:r>
              <a:rPr lang="en-AU" b="0" dirty="0" smtClean="0"/>
              <a:t>Team Leaders had not yet identified that Literacy needed to be a core element of their work.</a:t>
            </a:r>
          </a:p>
          <a:p>
            <a:r>
              <a:rPr lang="en-AU" b="0" dirty="0" smtClean="0"/>
              <a:t>There was an absence of instructional leadership. </a:t>
            </a:r>
          </a:p>
          <a:p>
            <a:pPr marL="0" indent="0"/>
            <a:r>
              <a:rPr lang="en-AU" b="0" dirty="0" smtClean="0"/>
              <a:t>Does this indicate that Head Teachers were </a:t>
            </a:r>
            <a:r>
              <a:rPr lang="en-AU" b="0" i="1" dirty="0" smtClean="0"/>
              <a:t>managers of processes </a:t>
            </a:r>
            <a:r>
              <a:rPr lang="en-AU" b="0" dirty="0" smtClean="0"/>
              <a:t>rather than </a:t>
            </a:r>
            <a:r>
              <a:rPr lang="en-AU" b="0" i="1" dirty="0" smtClean="0"/>
              <a:t>leaders of pedagogy</a:t>
            </a:r>
            <a:r>
              <a:rPr lang="en-AU" b="0" dirty="0" smtClean="0"/>
              <a:t>?</a:t>
            </a:r>
            <a:endParaRPr lang="en-AU" b="0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724" t="10295" r="46846" b="80880"/>
          <a:stretch/>
        </p:blipFill>
        <p:spPr bwMode="auto">
          <a:xfrm>
            <a:off x="2577392" y="4581128"/>
            <a:ext cx="4170665" cy="580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4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Lever 4: targeted professional learning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9"/>
            <a:ext cx="8136904" cy="33843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b="0" dirty="0" smtClean="0"/>
              <a:t>Relevant - Aligned to directions in the school plan, differentiated for each KLA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 smtClean="0"/>
              <a:t>Collaborative - Delivered at different levels:</a:t>
            </a:r>
          </a:p>
          <a:p>
            <a:pPr lvl="4">
              <a:buClr>
                <a:srgbClr val="C00000"/>
              </a:buClr>
            </a:pPr>
            <a:r>
              <a:rPr lang="en-AU" sz="1800" dirty="0" smtClean="0"/>
              <a:t>Whole school on Literacy Continuum</a:t>
            </a:r>
          </a:p>
          <a:p>
            <a:pPr lvl="4">
              <a:buClr>
                <a:srgbClr val="C00000"/>
              </a:buClr>
            </a:pPr>
            <a:r>
              <a:rPr lang="en-AU" sz="1800" dirty="0" smtClean="0"/>
              <a:t>Faculties focusing on directive verbs from BOSTES syllabus – what do they mean, what does it look like</a:t>
            </a:r>
          </a:p>
          <a:p>
            <a:pPr lvl="4">
              <a:buClr>
                <a:srgbClr val="C00000"/>
              </a:buClr>
            </a:pPr>
            <a:r>
              <a:rPr lang="en-AU" sz="1800" dirty="0" smtClean="0"/>
              <a:t>Teams – Year 7 cross-KLA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 smtClean="0"/>
              <a:t>Future focused – Aimed at meeting milestones in the new School Strategic Directions, explicitly target developing 21</a:t>
            </a:r>
            <a:r>
              <a:rPr lang="en-AU" sz="1800" b="0" baseline="30000" dirty="0" smtClean="0"/>
              <a:t>st</a:t>
            </a:r>
            <a:r>
              <a:rPr lang="en-AU" sz="1800" b="0" dirty="0" smtClean="0"/>
              <a:t> Century learning attributes and the ACARA General Capabilities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b="0" dirty="0"/>
          </a:p>
        </p:txBody>
      </p:sp>
      <p:sp>
        <p:nvSpPr>
          <p:cNvPr id="5" name="AutoShape 2" descr="Image result for aitsl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5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School Plan 2015-2017 </a:t>
            </a:r>
            <a:r>
              <a:rPr lang="en-AU" sz="1600" dirty="0" smtClean="0">
                <a:latin typeface="+mn-lt"/>
              </a:rPr>
              <a:t>(early implementation)</a:t>
            </a:r>
            <a:endParaRPr lang="en-AU" sz="1600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29163" t="12685" r="17477" b="10468"/>
          <a:stretch/>
        </p:blipFill>
        <p:spPr bwMode="auto">
          <a:xfrm>
            <a:off x="1835696" y="980728"/>
            <a:ext cx="5028937" cy="4034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8"/>
          <a:stretch/>
        </p:blipFill>
        <p:spPr bwMode="auto">
          <a:xfrm>
            <a:off x="6948264" y="4005202"/>
            <a:ext cx="190723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67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60648"/>
            <a:ext cx="674381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06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en-AU" dirty="0" smtClean="0"/>
              <a:t>Identifying organisational management levers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22406"/>
              </p:ext>
            </p:extLst>
          </p:nvPr>
        </p:nvGraphicFramePr>
        <p:xfrm>
          <a:off x="1043608" y="1772816"/>
          <a:ext cx="6990035" cy="261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73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Identifying Critical Mass</a:t>
            </a:r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endParaRPr lang="en-AU" sz="1700" b="0" dirty="0" smtClean="0"/>
          </a:p>
          <a:p>
            <a:pPr>
              <a:buFont typeface="+mj-lt"/>
              <a:buAutoNum type="arabicPeriod"/>
            </a:pPr>
            <a:r>
              <a:rPr lang="en-AU" sz="1700" b="0" dirty="0" smtClean="0"/>
              <a:t>Mobilization: a change in leadership (new Principal and Deputy Principal), new school directions identified, literacy awareness</a:t>
            </a:r>
          </a:p>
          <a:p>
            <a:pPr>
              <a:buFont typeface="+mj-lt"/>
              <a:buAutoNum type="arabicPeriod"/>
            </a:pPr>
            <a:endParaRPr lang="en-AU" sz="1700" b="0" dirty="0" smtClean="0"/>
          </a:p>
          <a:p>
            <a:pPr>
              <a:buFont typeface="+mj-lt"/>
              <a:buAutoNum type="arabicPeriod"/>
            </a:pPr>
            <a:r>
              <a:rPr lang="en-AU" sz="1700" b="0" dirty="0" smtClean="0"/>
              <a:t>Implementation: Reading to Learn, appointment of a Head Teacher Literacy, K-10 Literacy Continuum, new Programming Proforma</a:t>
            </a:r>
          </a:p>
          <a:p>
            <a:pPr>
              <a:buFont typeface="+mj-lt"/>
              <a:buAutoNum type="arabicPeriod"/>
            </a:pPr>
            <a:endParaRPr lang="en-AU" sz="1700" b="0" dirty="0" smtClean="0"/>
          </a:p>
          <a:p>
            <a:pPr>
              <a:buFont typeface="+mj-lt"/>
              <a:buAutoNum type="arabicPeriod"/>
            </a:pPr>
            <a:endParaRPr lang="en-AU" sz="1700" b="0" dirty="0"/>
          </a:p>
          <a:p>
            <a:pPr>
              <a:buFont typeface="+mj-lt"/>
              <a:buAutoNum type="arabicPeriod"/>
            </a:pPr>
            <a:endParaRPr lang="en-AU" sz="1700" b="0" dirty="0" smtClean="0"/>
          </a:p>
          <a:p>
            <a:pPr>
              <a:buFont typeface="+mj-lt"/>
              <a:buAutoNum type="arabicPeriod"/>
            </a:pPr>
            <a:r>
              <a:rPr lang="en-AU" sz="1700" b="0" dirty="0" smtClean="0"/>
              <a:t>Solidification: KLA Head teachers and teachers, programs developed in new proforma, class profiles, staff PLPs/</a:t>
            </a:r>
            <a:r>
              <a:rPr lang="en-AU" sz="1700" b="0" dirty="0" err="1" smtClean="0"/>
              <a:t>PaDF</a:t>
            </a:r>
            <a:r>
              <a:rPr lang="en-AU" sz="1700" b="0" dirty="0" smtClean="0"/>
              <a:t> plans</a:t>
            </a:r>
          </a:p>
          <a:p>
            <a:pPr algn="r"/>
            <a:r>
              <a:rPr lang="en-AU" dirty="0" smtClean="0"/>
              <a:t>(Brown, 2014)</a:t>
            </a:r>
          </a:p>
          <a:p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2915816" y="2816932"/>
            <a:ext cx="2952328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Compliance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5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halvey-h.schools.nsw.edu.au/cmsresources/chifley-college-shalvey-campus/album_images/2015/2/1798325_712431305500356_4323894206437641439_n_1423019165375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700059" cy="35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Chifley college – Shalvey campus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268760"/>
            <a:ext cx="4314193" cy="33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6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Tipping Point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908720"/>
            <a:ext cx="7848872" cy="4104456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AU" sz="1400" dirty="0" smtClean="0"/>
              <a:t>The law of the few:</a:t>
            </a:r>
          </a:p>
          <a:p>
            <a:pPr marL="809244" lvl="3" indent="-342900">
              <a:buFont typeface="+mj-lt"/>
              <a:buAutoNum type="alphaLcParenR"/>
            </a:pPr>
            <a:r>
              <a:rPr lang="en-AU" sz="1400" dirty="0" smtClean="0"/>
              <a:t>Connectors – bringing people together – Senior Leadership</a:t>
            </a:r>
          </a:p>
          <a:p>
            <a:pPr marL="809244" lvl="3" indent="-342900">
              <a:buFont typeface="+mj-lt"/>
              <a:buAutoNum type="alphaLcParenR"/>
            </a:pPr>
            <a:r>
              <a:rPr lang="en-AU" sz="1400" dirty="0" smtClean="0"/>
              <a:t>Mavens – knowledge accumulators – HT Literacy</a:t>
            </a:r>
          </a:p>
          <a:p>
            <a:pPr marL="809244" lvl="3" indent="-342900">
              <a:buFont typeface="+mj-lt"/>
              <a:buAutoNum type="alphaLcParenR"/>
            </a:pPr>
            <a:r>
              <a:rPr lang="en-AU" sz="1400" dirty="0" smtClean="0"/>
              <a:t>Salesmen – persuaders, early adopters – energetic and intrinsically motivated staff</a:t>
            </a:r>
          </a:p>
          <a:p>
            <a:pPr marL="0" lvl="1" indent="0">
              <a:buNone/>
            </a:pPr>
            <a:endParaRPr lang="en-AU" sz="1400" dirty="0"/>
          </a:p>
          <a:p>
            <a:pPr>
              <a:buFont typeface="+mj-lt"/>
              <a:buAutoNum type="arabicPeriod"/>
            </a:pPr>
            <a:r>
              <a:rPr lang="en-AU" sz="1400" dirty="0" smtClean="0"/>
              <a:t>Stickiness Factor:</a:t>
            </a:r>
          </a:p>
          <a:p>
            <a:pPr marL="809244" lvl="3" indent="-342900">
              <a:buFont typeface="+mj-lt"/>
              <a:buAutoNum type="alphaLcParenR"/>
            </a:pPr>
            <a:r>
              <a:rPr lang="en-AU" sz="1400" dirty="0" smtClean="0"/>
              <a:t>Accountability – making change irresistible</a:t>
            </a:r>
          </a:p>
          <a:p>
            <a:pPr marL="1085850" lvl="4" indent="-400050">
              <a:buFont typeface="+mj-lt"/>
              <a:buAutoNum type="romanLcPeriod"/>
            </a:pPr>
            <a:r>
              <a:rPr lang="en-AU" sz="1400" dirty="0" smtClean="0"/>
              <a:t>Desired – intrinsic motivation, wanting to improve practice</a:t>
            </a:r>
          </a:p>
          <a:p>
            <a:pPr marL="1085850" lvl="4" indent="-400050">
              <a:buFont typeface="+mj-lt"/>
              <a:buAutoNum type="romanLcPeriod"/>
            </a:pPr>
            <a:r>
              <a:rPr lang="en-AU" sz="1400" dirty="0" smtClean="0"/>
              <a:t>Accepted – extrinsic motivation – it is too hard not to be on board</a:t>
            </a:r>
          </a:p>
          <a:p>
            <a:pPr marL="685800" lvl="4" indent="0">
              <a:buNone/>
            </a:pPr>
            <a:r>
              <a:rPr lang="en-AU" sz="1400" dirty="0"/>
              <a:t>	</a:t>
            </a:r>
            <a:r>
              <a:rPr lang="en-AU" sz="1400" dirty="0" smtClean="0"/>
              <a:t>	 </a:t>
            </a:r>
          </a:p>
          <a:p>
            <a:pPr>
              <a:buFont typeface="+mj-lt"/>
              <a:buAutoNum type="arabicPeriod"/>
            </a:pPr>
            <a:r>
              <a:rPr lang="en-AU" sz="1400" dirty="0" smtClean="0"/>
              <a:t>Power of Context:</a:t>
            </a:r>
          </a:p>
          <a:p>
            <a:pPr marL="809244" lvl="3" indent="-342900">
              <a:buFont typeface="+mj-lt"/>
              <a:buAutoNum type="alphaLcParenR"/>
            </a:pPr>
            <a:r>
              <a:rPr lang="en-AU" sz="1400" dirty="0" smtClean="0"/>
              <a:t>Empowerment of KLA Head Teachers to drive implementation of a quality teaching and learning cycle</a:t>
            </a:r>
          </a:p>
          <a:p>
            <a:pPr marL="809244" lvl="3" indent="-342900">
              <a:buFont typeface="+mj-lt"/>
              <a:buAutoNum type="alphaLcParenR"/>
            </a:pPr>
            <a:r>
              <a:rPr lang="en-AU" sz="1400" dirty="0" smtClean="0"/>
              <a:t>The new, changed culture becomes the dominant/hegemonic culture</a:t>
            </a:r>
            <a:endParaRPr lang="en-AU" sz="1400" dirty="0"/>
          </a:p>
          <a:p>
            <a:pPr algn="r"/>
            <a:r>
              <a:rPr lang="en-AU" dirty="0" smtClean="0"/>
              <a:t>(Gladwell, 2000)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Lessons learnt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Action Research focussed on an explicit element of practice will not have sustainable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Without strong </a:t>
            </a:r>
            <a:r>
              <a:rPr lang="en-AU" i="1" dirty="0" smtClean="0"/>
              <a:t>accountability</a:t>
            </a:r>
            <a:r>
              <a:rPr lang="en-AU" b="0" dirty="0" smtClean="0"/>
              <a:t> measures, sustainable change does not become evident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In order to achieve a cultural shift team leadership must be strong, with all leaders understanding and ‘buying in’ to improvement through literacy</a:t>
            </a:r>
          </a:p>
          <a:p>
            <a:pPr>
              <a:buFont typeface="Arial" panose="020B0604020202020204" pitchFamily="34" charset="0"/>
              <a:buChar char="•"/>
            </a:pPr>
            <a:endParaRPr lang="en-AU" b="0" dirty="0"/>
          </a:p>
          <a:p>
            <a:pPr marL="0" indent="0"/>
            <a:r>
              <a:rPr lang="en-AU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ACTION INQUIRY + PROFESSIONAL DIALOGUE + TRANSARENT PRATICE = </a:t>
            </a:r>
          </a:p>
          <a:p>
            <a:pPr marL="0" indent="0" algn="ctr"/>
            <a:r>
              <a:rPr lang="en-A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AU" b="0" dirty="0"/>
          </a:p>
          <a:p>
            <a:pPr>
              <a:buFont typeface="Arial" panose="020B0604020202020204" pitchFamily="34" charset="0"/>
              <a:buChar char="•"/>
            </a:pPr>
            <a:endParaRPr lang="en-AU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6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2514322"/>
              </p:ext>
            </p:extLst>
          </p:nvPr>
        </p:nvGraphicFramePr>
        <p:xfrm>
          <a:off x="1515703" y="404664"/>
          <a:ext cx="8964488" cy="441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404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Action Research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15716" y="773996"/>
            <a:ext cx="6896" cy="926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43608" y="1700808"/>
            <a:ext cx="989931" cy="1080120"/>
            <a:chOff x="1259632" y="1412776"/>
            <a:chExt cx="756084" cy="576064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1259632" y="1412776"/>
              <a:ext cx="75608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015716" y="1412776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2033539" y="1702468"/>
            <a:ext cx="882277" cy="972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21160" y="2775223"/>
            <a:ext cx="212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Multiple branches of Action Enquiry </a:t>
            </a:r>
            <a:endParaRPr lang="en-AU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64471" y="3499266"/>
            <a:ext cx="0" cy="793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8966" y="42930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New School Plan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24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Teaching strategies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Super 6 Reading and Comprehension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Peel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Literacy Snapshots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Feedback from Online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Feedback / feed forward on Literacy Continuum progress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Academic goals in the Personal Learning Plans for Aboriginal and Torres Strait Islander students is based on threads in the Literacy Continuum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123" name="Picture 3" descr="T:\Teacher\Teaching and Learning Faculty\ACER\914LYLBD\IMG_476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562697"/>
            <a:ext cx="4103880" cy="2536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40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0728"/>
            <a:ext cx="7520940" cy="3912548"/>
          </a:xfrm>
        </p:spPr>
        <p:txBody>
          <a:bodyPr>
            <a:normAutofit lnSpcReduction="10000"/>
          </a:bodyPr>
          <a:lstStyle/>
          <a:p>
            <a:r>
              <a:rPr lang="en-AU" b="0" dirty="0"/>
              <a:t>Brown, S. (2014). </a:t>
            </a:r>
            <a:r>
              <a:rPr lang="en-AU" b="0" i="1" dirty="0"/>
              <a:t>Sustaining change by achieving critical mass</a:t>
            </a:r>
            <a:r>
              <a:rPr lang="en-AU" b="0" dirty="0"/>
              <a:t>. Toronto: Tidal Shift. </a:t>
            </a:r>
            <a:endParaRPr lang="en-AU" b="0" dirty="0" smtClean="0"/>
          </a:p>
          <a:p>
            <a:r>
              <a:rPr lang="en-AU" b="0" dirty="0"/>
              <a:t>Carrington, N. (2010). </a:t>
            </a:r>
            <a:r>
              <a:rPr lang="en-AU" b="0" i="1" dirty="0"/>
              <a:t>Developing, Sustaining and Leading a Performance Culture</a:t>
            </a:r>
            <a:r>
              <a:rPr lang="en-AU" b="0" dirty="0"/>
              <a:t>. State Principals Conference: East Adelaide South Australia. </a:t>
            </a:r>
            <a:endParaRPr lang="en-AU" b="0" dirty="0" smtClean="0"/>
          </a:p>
          <a:p>
            <a:r>
              <a:rPr lang="en-AU" b="0" dirty="0"/>
              <a:t>Fullan, M. (2010). </a:t>
            </a:r>
            <a:r>
              <a:rPr lang="en-AU" b="0" i="1" dirty="0"/>
              <a:t>Motion Leadership: The skinny on becoming change savvy</a:t>
            </a:r>
            <a:r>
              <a:rPr lang="en-AU" b="0" dirty="0"/>
              <a:t>. Thousand Oaks, CA: Corwin Press; Toronto: Ontario Principals’ Council.</a:t>
            </a:r>
          </a:p>
          <a:p>
            <a:r>
              <a:rPr lang="en-AU" b="0" dirty="0" smtClean="0"/>
              <a:t>Gladwell</a:t>
            </a:r>
            <a:r>
              <a:rPr lang="en-AU" b="0" dirty="0"/>
              <a:t>, M. (2000). </a:t>
            </a:r>
            <a:r>
              <a:rPr lang="en-AU" b="0" i="1" dirty="0"/>
              <a:t>The tipping point: How little things can make a big difference</a:t>
            </a:r>
            <a:r>
              <a:rPr lang="en-AU" b="0" dirty="0"/>
              <a:t>. Boston: Little, Brown.</a:t>
            </a:r>
          </a:p>
          <a:p>
            <a:r>
              <a:rPr lang="en-AU" b="0" dirty="0" smtClean="0"/>
              <a:t>Hattie</a:t>
            </a:r>
            <a:r>
              <a:rPr lang="en-AU" b="0" dirty="0"/>
              <a:t>, J. (2003). </a:t>
            </a:r>
            <a:r>
              <a:rPr lang="en-AU" b="0" i="1" dirty="0"/>
              <a:t>Teachers Make a </a:t>
            </a:r>
            <a:r>
              <a:rPr lang="en-AU" b="0" i="1" dirty="0" smtClean="0"/>
              <a:t>Difference: What </a:t>
            </a:r>
            <a:r>
              <a:rPr lang="en-AU" b="0" i="1" dirty="0"/>
              <a:t>is the research evidence</a:t>
            </a:r>
            <a:r>
              <a:rPr lang="en-AU" b="0" dirty="0" smtClean="0"/>
              <a:t>? Cited in </a:t>
            </a:r>
            <a:r>
              <a:rPr lang="en-AU" b="0" i="1" dirty="0" smtClean="0"/>
              <a:t>Team Leadership for School Improvement</a:t>
            </a:r>
            <a:r>
              <a:rPr lang="en-AU" b="0" dirty="0"/>
              <a:t>, State of NSW, Department of Education and </a:t>
            </a:r>
            <a:r>
              <a:rPr lang="en-AU" b="0" dirty="0" smtClean="0"/>
              <a:t>Training (2010).  </a:t>
            </a:r>
            <a:r>
              <a:rPr lang="en-AU" b="0" dirty="0"/>
              <a:t>Professional Learning and Leadership Development </a:t>
            </a:r>
            <a:r>
              <a:rPr lang="en-AU" b="0" dirty="0" smtClean="0"/>
              <a:t>Directorate. </a:t>
            </a:r>
          </a:p>
          <a:p>
            <a:r>
              <a:rPr lang="en-AU" b="0" dirty="0" smtClean="0"/>
              <a:t>Robinson, V. (2007). </a:t>
            </a:r>
            <a:r>
              <a:rPr lang="en-AU" b="0" i="1" dirty="0" smtClean="0"/>
              <a:t>The impact of leadership on student outcomes: making sense of the evidence. </a:t>
            </a:r>
            <a:r>
              <a:rPr lang="en-AU" b="0" dirty="0" smtClean="0"/>
              <a:t>Cited in </a:t>
            </a:r>
            <a:r>
              <a:rPr lang="en-AU" b="0" i="1" dirty="0" smtClean="0"/>
              <a:t>The NSW DEC Analytical framework for effective leadership and school improvement in literacy and numeracy</a:t>
            </a:r>
            <a:r>
              <a:rPr lang="en-AU" b="0" dirty="0" smtClean="0"/>
              <a:t>. Department of Education and Communities (2012). Professional Learning and leadership Directorate. </a:t>
            </a:r>
            <a:endParaRPr lang="en-AU" dirty="0" smtClean="0"/>
          </a:p>
          <a:p>
            <a:endParaRPr lang="en-AU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3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097280"/>
            <a:ext cx="3888432" cy="3712464"/>
          </a:xfrm>
        </p:spPr>
        <p:txBody>
          <a:bodyPr/>
          <a:lstStyle/>
          <a:p>
            <a:r>
              <a:rPr lang="en-AU" sz="2000" dirty="0" smtClean="0"/>
              <a:t>Ivan Baker</a:t>
            </a:r>
          </a:p>
          <a:p>
            <a:r>
              <a:rPr lang="en-AU" sz="2000" b="0" dirty="0" smtClean="0"/>
              <a:t>Deputy Principal</a:t>
            </a:r>
          </a:p>
          <a:p>
            <a:r>
              <a:rPr lang="en-AU" sz="2000" b="0" dirty="0" smtClean="0"/>
              <a:t>Chifley College Shalvey Campus</a:t>
            </a:r>
          </a:p>
          <a:p>
            <a:r>
              <a:rPr lang="en-AU" sz="2000" b="0" dirty="0" smtClean="0">
                <a:sym typeface="Wingdings"/>
              </a:rPr>
              <a:t> 9628 9161</a:t>
            </a:r>
          </a:p>
          <a:p>
            <a:r>
              <a:rPr lang="en-AU" sz="2000" b="0" dirty="0" smtClean="0">
                <a:sym typeface="Wingdings"/>
              </a:rPr>
              <a:t> Ivan.Baker@det.nsw.edu.au</a:t>
            </a:r>
            <a:endParaRPr lang="en-AU" sz="2000" b="0" dirty="0" smtClean="0"/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8004" y="1115202"/>
            <a:ext cx="4176464" cy="3712464"/>
          </a:xfrm>
        </p:spPr>
        <p:txBody>
          <a:bodyPr/>
          <a:lstStyle/>
          <a:p>
            <a:pPr lvl="0"/>
            <a:r>
              <a:rPr lang="en-AU" sz="2000" dirty="0" smtClean="0">
                <a:solidFill>
                  <a:prstClr val="black"/>
                </a:solidFill>
              </a:rPr>
              <a:t>Cassie O’Boyle</a:t>
            </a:r>
            <a:endParaRPr lang="en-AU" sz="2000" dirty="0">
              <a:solidFill>
                <a:prstClr val="black"/>
              </a:solidFill>
            </a:endParaRPr>
          </a:p>
          <a:p>
            <a:pPr lvl="0"/>
            <a:r>
              <a:rPr lang="en-AU" sz="2000" b="0" dirty="0" smtClean="0">
                <a:solidFill>
                  <a:prstClr val="black"/>
                </a:solidFill>
              </a:rPr>
              <a:t>Head Teacher Teaching and Learning</a:t>
            </a:r>
            <a:endParaRPr lang="en-AU" sz="2000" b="0" dirty="0">
              <a:solidFill>
                <a:prstClr val="black"/>
              </a:solidFill>
            </a:endParaRPr>
          </a:p>
          <a:p>
            <a:pPr lvl="0"/>
            <a:r>
              <a:rPr lang="en-AU" sz="2000" b="0" dirty="0">
                <a:solidFill>
                  <a:prstClr val="black"/>
                </a:solidFill>
              </a:rPr>
              <a:t>Chifley College Shalvey Campus</a:t>
            </a:r>
          </a:p>
          <a:p>
            <a:pPr lvl="0"/>
            <a:r>
              <a:rPr lang="en-AU" sz="2000" b="0" dirty="0">
                <a:solidFill>
                  <a:prstClr val="black"/>
                </a:solidFill>
                <a:sym typeface="Wingdings"/>
              </a:rPr>
              <a:t> 9628 9161</a:t>
            </a:r>
          </a:p>
          <a:p>
            <a:pPr lvl="0"/>
            <a:r>
              <a:rPr lang="en-AU" sz="2000" b="0" dirty="0">
                <a:solidFill>
                  <a:prstClr val="black"/>
                </a:solidFill>
                <a:sym typeface="Wingdings"/>
              </a:rPr>
              <a:t> </a:t>
            </a:r>
            <a:r>
              <a:rPr lang="en-AU" sz="1800" b="0" dirty="0" smtClean="0">
                <a:solidFill>
                  <a:prstClr val="black"/>
                </a:solidFill>
                <a:sym typeface="Wingdings"/>
              </a:rPr>
              <a:t>Cassandra.Oboyle1@det.nsw.edu.au</a:t>
            </a:r>
            <a:endParaRPr lang="en-AU" sz="1800" b="0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Contact </a:t>
            </a:r>
            <a:endParaRPr lang="en-A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273149"/>
            <a:ext cx="3456384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:\Teacher\Photos\2015\Library Refurb\IMG_076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273149"/>
            <a:ext cx="3168352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4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7584" y="1196752"/>
            <a:ext cx="3461008" cy="3712464"/>
          </a:xfrm>
        </p:spPr>
        <p:txBody>
          <a:bodyPr>
            <a:normAutofit/>
          </a:bodyPr>
          <a:lstStyle/>
          <a:p>
            <a:r>
              <a:rPr lang="en-AU" sz="1600" b="0" dirty="0" smtClean="0"/>
              <a:t>DSP, PSP, PASP, National Partnerships</a:t>
            </a:r>
          </a:p>
          <a:p>
            <a:r>
              <a:rPr lang="en-AU" sz="1600" b="0" dirty="0" smtClean="0"/>
              <a:t>Reading to Learn</a:t>
            </a:r>
          </a:p>
          <a:p>
            <a:r>
              <a:rPr lang="en-AU" sz="1600" b="0" dirty="0" smtClean="0"/>
              <a:t>Student Welfare Support</a:t>
            </a:r>
            <a:endParaRPr lang="en-AU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3200400" cy="3712464"/>
          </a:xfrm>
        </p:spPr>
        <p:txBody>
          <a:bodyPr>
            <a:normAutofit/>
          </a:bodyPr>
          <a:lstStyle/>
          <a:p>
            <a:r>
              <a:rPr lang="en-AU" sz="1600" b="0" dirty="0" smtClean="0"/>
              <a:t>Large sums of equity funds</a:t>
            </a:r>
          </a:p>
          <a:p>
            <a:r>
              <a:rPr lang="en-AU" sz="1600" b="0" dirty="0" smtClean="0"/>
              <a:t>Many strategies </a:t>
            </a:r>
          </a:p>
          <a:p>
            <a:r>
              <a:rPr lang="en-AU" sz="1600" b="0" dirty="0" smtClean="0"/>
              <a:t>No change on over-all performance</a:t>
            </a:r>
          </a:p>
          <a:p>
            <a:pPr marL="180975" indent="-180975"/>
            <a:r>
              <a:rPr lang="en-AU" sz="1600" b="0" dirty="0" smtClean="0"/>
              <a:t>or pedagogy.</a:t>
            </a:r>
            <a:endParaRPr lang="en-AU" sz="16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Literacy performance</a:t>
            </a:r>
            <a:endParaRPr lang="en-AU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242944"/>
            <a:ext cx="8064896" cy="1050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50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Tracking our initiatives and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www.timetoast.com/timelines/964066</a:t>
            </a:r>
            <a:r>
              <a:rPr lang="en-AU" dirty="0" smtClean="0"/>
              <a:t> </a:t>
            </a:r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2504" t="28436" r="13220" b="22034"/>
          <a:stretch/>
        </p:blipFill>
        <p:spPr bwMode="auto">
          <a:xfrm>
            <a:off x="827584" y="1844824"/>
            <a:ext cx="7238008" cy="3116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2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boyle\AppData\Local\Microsoft\Windows\Temporary Internet Files\Content.IE5\U8KWWKGQ\Scales_Money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2816"/>
            <a:ext cx="1872208" cy="20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Identifying the problem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AU" sz="1800" b="0" u="sng" dirty="0"/>
              <a:t>Literacy Data: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/>
              <a:t>Little or no growth despite substantial funding for targeted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/>
              <a:t>Trend line consistent across all cohorts</a:t>
            </a:r>
          </a:p>
          <a:p>
            <a:endParaRPr lang="en-AU" sz="1800" b="0" u="sng" dirty="0" smtClean="0"/>
          </a:p>
          <a:p>
            <a:r>
              <a:rPr lang="en-AU" sz="1800" b="0" u="sng" dirty="0" smtClean="0"/>
              <a:t>Program Audit: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 smtClean="0"/>
              <a:t>Absence of the teaching and learning cycle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 smtClean="0"/>
              <a:t>Lack of consistent pedagogy – (pedagogy of poverty)</a:t>
            </a:r>
          </a:p>
          <a:p>
            <a:pPr marL="0" indent="0"/>
            <a:endParaRPr lang="en-AU" sz="1800" b="0" dirty="0"/>
          </a:p>
          <a:p>
            <a:pPr marL="0" indent="0"/>
            <a:r>
              <a:rPr lang="en-AU" sz="1800" b="0" i="1" dirty="0" smtClean="0"/>
              <a:t>We began by looking at explicit teaching of literacy, and assessment strategies that include literacy.</a:t>
            </a:r>
          </a:p>
          <a:p>
            <a:endParaRPr lang="en-AU" sz="1800" b="0" dirty="0" smtClean="0"/>
          </a:p>
          <a:p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6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688" y="260648"/>
            <a:ext cx="4439319" cy="3390159"/>
            <a:chOff x="204688" y="163852"/>
            <a:chExt cx="4439319" cy="339015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4688" y="163852"/>
              <a:ext cx="4439319" cy="339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95536" y="548680"/>
              <a:ext cx="4176464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39952" y="2996952"/>
            <a:ext cx="4818716" cy="3643090"/>
            <a:chOff x="4139952" y="3097477"/>
            <a:chExt cx="4818716" cy="364309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39952" y="3097477"/>
              <a:ext cx="4818716" cy="364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644007" y="3429000"/>
              <a:ext cx="4065543" cy="1610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306161" y="125940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A typical low SES school.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482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Identifying educational management levers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174024"/>
              </p:ext>
            </p:extLst>
          </p:nvPr>
        </p:nvGraphicFramePr>
        <p:xfrm>
          <a:off x="683568" y="764704"/>
          <a:ext cx="79208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6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Lever 1: Accountability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 fontScale="92500" lnSpcReduction="10000"/>
          </a:bodyPr>
          <a:lstStyle/>
          <a:p>
            <a:r>
              <a:rPr lang="en-AU" b="0" dirty="0"/>
              <a:t>Good Accountability </a:t>
            </a:r>
            <a:r>
              <a:rPr lang="en-AU" b="0" dirty="0" smtClean="0"/>
              <a:t>(Fullan)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Is </a:t>
            </a:r>
            <a:r>
              <a:rPr lang="en-AU" b="0" dirty="0"/>
              <a:t>a function of good data, used as a strategy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Requires nonjudgmentalism</a:t>
            </a:r>
            <a:r>
              <a:rPr lang="en-AU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0000"/>
                </a:solidFill>
              </a:rPr>
              <a:t>Depends </a:t>
            </a:r>
            <a:r>
              <a:rPr lang="en-AU" dirty="0">
                <a:solidFill>
                  <a:srgbClr val="FF0000"/>
                </a:solidFill>
              </a:rPr>
              <a:t>on widespread transparency.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0000"/>
                </a:solidFill>
              </a:rPr>
              <a:t>Produces </a:t>
            </a:r>
            <a:r>
              <a:rPr lang="en-AU" dirty="0">
                <a:solidFill>
                  <a:srgbClr val="FF0000"/>
                </a:solidFill>
              </a:rPr>
              <a:t>strong ‘internal accountability’ which in turn produces strong public accountability.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0" dirty="0" smtClean="0"/>
              <a:t>Fuses </a:t>
            </a:r>
            <a:r>
              <a:rPr lang="en-AU" b="0" dirty="0"/>
              <a:t>assessment and instruction.</a:t>
            </a:r>
          </a:p>
          <a:p>
            <a:endParaRPr lang="en-AU" b="0" dirty="0" smtClean="0"/>
          </a:p>
          <a:p>
            <a:pPr marL="0" indent="0"/>
            <a:r>
              <a:rPr lang="en-AU" b="0" dirty="0" smtClean="0"/>
              <a:t>Led to Development of school wide Teaching and Learning policy, broken down in levels  of responsibility that correlate to AITSL levels of professional growth</a:t>
            </a:r>
          </a:p>
          <a:p>
            <a:endParaRPr lang="en-AU" b="0" dirty="0"/>
          </a:p>
          <a:p>
            <a:pPr marL="0" indent="0"/>
            <a:r>
              <a:rPr lang="en-AU" b="0" dirty="0" smtClean="0"/>
              <a:t>Performance and Development Framework (replacement of TARS/EARS/PARS) is the scaffold within which this work </a:t>
            </a:r>
            <a:r>
              <a:rPr lang="en-AU" i="1" u="sng" dirty="0" smtClean="0">
                <a:solidFill>
                  <a:srgbClr val="FF0000"/>
                </a:solidFill>
              </a:rPr>
              <a:t>measured. </a:t>
            </a:r>
            <a:endParaRPr lang="en-AU" i="1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1" t="14496" r="35153" b="20173"/>
          <a:stretch/>
        </p:blipFill>
        <p:spPr bwMode="auto">
          <a:xfrm>
            <a:off x="7020272" y="19472"/>
            <a:ext cx="1944216" cy="233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58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Lever 2: Data based decision making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b="0" dirty="0" smtClean="0"/>
              <a:t>Analytical Framework for School Improvement provided a scaffold for whole school evaluation of literacy practice</a:t>
            </a:r>
          </a:p>
          <a:p>
            <a:r>
              <a:rPr lang="en-AU" b="0" dirty="0" smtClean="0"/>
              <a:t>ILNNP required that the school develop DATA collection processes</a:t>
            </a:r>
          </a:p>
          <a:p>
            <a:r>
              <a:rPr lang="en-AU" b="0" dirty="0" smtClean="0"/>
              <a:t>NAPLAN provides annual benchmarks</a:t>
            </a:r>
          </a:p>
          <a:p>
            <a:pPr marL="0" indent="0"/>
            <a:r>
              <a:rPr lang="en-AU" b="0" dirty="0" smtClean="0"/>
              <a:t>NSW K-10 Literacy Continuum provided links to Teaching and Learning and individual student progress</a:t>
            </a:r>
          </a:p>
          <a:p>
            <a:r>
              <a:rPr lang="en-AU" b="0" dirty="0" smtClean="0"/>
              <a:t>EMSAD test online provided easily accessed assessment </a:t>
            </a:r>
          </a:p>
          <a:p>
            <a:endParaRPr lang="en-AU" dirty="0"/>
          </a:p>
        </p:txBody>
      </p:sp>
      <p:pic>
        <p:nvPicPr>
          <p:cNvPr id="2050" name="Picture 2" descr="C:\Users\coboyle\AppData\Local\Microsoft\Windows\Temporary Internet Files\Content.IE5\U8KWWKGQ\3-consejos-para-evitar-trampas-comunes-en-la-toma-de-decision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20" y="3041525"/>
            <a:ext cx="2413890" cy="17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Chifley College Shalvey Campus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2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1525</TotalTime>
  <Words>1631</Words>
  <Application>Microsoft Office PowerPoint</Application>
  <PresentationFormat>On-screen Show (4:3)</PresentationFormat>
  <Paragraphs>206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Levers for Change</vt:lpstr>
      <vt:lpstr>Chifley college – Shalvey campus</vt:lpstr>
      <vt:lpstr>Literacy performance</vt:lpstr>
      <vt:lpstr>Tracking our initiatives and programs</vt:lpstr>
      <vt:lpstr>Identifying the problem</vt:lpstr>
      <vt:lpstr>PowerPoint Presentation</vt:lpstr>
      <vt:lpstr>Identifying educational management levers</vt:lpstr>
      <vt:lpstr>Lever 1: Accountability</vt:lpstr>
      <vt:lpstr>Lever 2: Data based decision making</vt:lpstr>
      <vt:lpstr>PowerPoint Presentation</vt:lpstr>
      <vt:lpstr>Nsw k-10 Literacy continuum</vt:lpstr>
      <vt:lpstr>EMSAD test online </vt:lpstr>
      <vt:lpstr>PowerPoint Presentation</vt:lpstr>
      <vt:lpstr>Lever 3: Team leadership</vt:lpstr>
      <vt:lpstr>Lever 4: targeted professional learning</vt:lpstr>
      <vt:lpstr>School Plan 2015-2017 (early implementation)</vt:lpstr>
      <vt:lpstr>PowerPoint Presentation</vt:lpstr>
      <vt:lpstr>Identifying organisational management levers</vt:lpstr>
      <vt:lpstr>Identifying Critical Mass:</vt:lpstr>
      <vt:lpstr>Tipping Point </vt:lpstr>
      <vt:lpstr>Lessons learnt</vt:lpstr>
      <vt:lpstr>PowerPoint Presentation</vt:lpstr>
      <vt:lpstr>Teaching strategies</vt:lpstr>
      <vt:lpstr>references</vt:lpstr>
      <vt:lpstr>Contact 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Leavers for Change</dc:title>
  <dc:creator>Baker, Ivan</dc:creator>
  <cp:lastModifiedBy>Baker, Ivan</cp:lastModifiedBy>
  <cp:revision>88</cp:revision>
  <cp:lastPrinted>2015-05-13T04:24:26Z</cp:lastPrinted>
  <dcterms:created xsi:type="dcterms:W3CDTF">2015-04-28T23:08:36Z</dcterms:created>
  <dcterms:modified xsi:type="dcterms:W3CDTF">2015-05-18T05:35:09Z</dcterms:modified>
</cp:coreProperties>
</file>