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4"/>
  </p:notesMasterIdLst>
  <p:handoutMasterIdLst>
    <p:handoutMasterId r:id="rId35"/>
  </p:handoutMasterIdLst>
  <p:sldIdLst>
    <p:sldId id="288" r:id="rId2"/>
    <p:sldId id="350" r:id="rId3"/>
    <p:sldId id="290" r:id="rId4"/>
    <p:sldId id="380" r:id="rId5"/>
    <p:sldId id="381" r:id="rId6"/>
    <p:sldId id="382" r:id="rId7"/>
    <p:sldId id="464" r:id="rId8"/>
    <p:sldId id="470" r:id="rId9"/>
    <p:sldId id="292" r:id="rId10"/>
    <p:sldId id="291" r:id="rId11"/>
    <p:sldId id="465" r:id="rId12"/>
    <p:sldId id="467" r:id="rId13"/>
    <p:sldId id="466" r:id="rId14"/>
    <p:sldId id="293" r:id="rId15"/>
    <p:sldId id="295" r:id="rId16"/>
    <p:sldId id="468" r:id="rId17"/>
    <p:sldId id="469" r:id="rId18"/>
    <p:sldId id="296" r:id="rId19"/>
    <p:sldId id="471" r:id="rId20"/>
    <p:sldId id="472" r:id="rId21"/>
    <p:sldId id="298" r:id="rId22"/>
    <p:sldId id="474" r:id="rId23"/>
    <p:sldId id="299" r:id="rId24"/>
    <p:sldId id="482" r:id="rId25"/>
    <p:sldId id="484" r:id="rId26"/>
    <p:sldId id="486" r:id="rId27"/>
    <p:sldId id="294" r:id="rId28"/>
    <p:sldId id="478" r:id="rId29"/>
    <p:sldId id="483" r:id="rId30"/>
    <p:sldId id="479" r:id="rId31"/>
    <p:sldId id="488" r:id="rId32"/>
    <p:sldId id="487" r:id="rId33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A7553A-91EB-4FE8-A08B-59709B60FE5D}">
          <p14:sldIdLst>
            <p14:sldId id="288"/>
            <p14:sldId id="350"/>
            <p14:sldId id="290"/>
            <p14:sldId id="380"/>
            <p14:sldId id="381"/>
            <p14:sldId id="382"/>
            <p14:sldId id="464"/>
            <p14:sldId id="470"/>
            <p14:sldId id="292"/>
            <p14:sldId id="291"/>
            <p14:sldId id="465"/>
            <p14:sldId id="467"/>
            <p14:sldId id="466"/>
            <p14:sldId id="293"/>
            <p14:sldId id="295"/>
            <p14:sldId id="468"/>
            <p14:sldId id="469"/>
            <p14:sldId id="296"/>
            <p14:sldId id="471"/>
            <p14:sldId id="472"/>
            <p14:sldId id="298"/>
            <p14:sldId id="474"/>
            <p14:sldId id="299"/>
            <p14:sldId id="482"/>
            <p14:sldId id="484"/>
            <p14:sldId id="486"/>
            <p14:sldId id="294"/>
            <p14:sldId id="478"/>
            <p14:sldId id="483"/>
            <p14:sldId id="479"/>
            <p14:sldId id="488"/>
            <p14:sldId id="4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2DC8FF"/>
    <a:srgbClr val="ABCE4A"/>
    <a:srgbClr val="94B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68739" autoAdjust="0"/>
  </p:normalViewPr>
  <p:slideViewPr>
    <p:cSldViewPr>
      <p:cViewPr varScale="1">
        <p:scale>
          <a:sx n="78" d="100"/>
          <a:sy n="78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4" d="100"/>
        <a:sy n="194" d="100"/>
      </p:scale>
      <p:origin x="0" y="31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0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6DD8536-A055-4328-887E-4DF30AAC9CA2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0" y="9517546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0F069459-4161-409C-B81B-302278CCF0F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13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408" cy="5013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47" y="0"/>
            <a:ext cx="2985408" cy="5013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8830D474-21E0-4349-B5A7-0ED4D444586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284"/>
            <a:ext cx="5510530" cy="450881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363"/>
            <a:ext cx="2985408" cy="5013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47" y="9517363"/>
            <a:ext cx="2985408" cy="5013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485B91DA-B206-46BE-AF4C-0FAE6C8E5D2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06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30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51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88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4514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922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922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8056" y="4758683"/>
            <a:ext cx="6205054" cy="4510417"/>
          </a:xfrm>
        </p:spPr>
        <p:txBody>
          <a:bodyPr/>
          <a:lstStyle/>
          <a:p>
            <a:pPr marL="173319" indent="-173319">
              <a:buFont typeface="Arial" panose="020B0604020202020204" pitchFamily="34" charset="0"/>
              <a:buChar char="•"/>
            </a:pPr>
            <a:endParaRPr lang="en-AU" sz="1100" dirty="0"/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F38C7-E078-4962-904E-DAE7373A5477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103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922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922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284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52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125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522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10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B91DA-B206-46BE-AF4C-0FAE6C8E5D21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8094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245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2453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245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16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245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F38C7-E078-4962-904E-DAE7373A5477}" type="slidenum">
              <a:rPr lang="en-AU" smtClean="0"/>
              <a:pPr>
                <a:defRPr/>
              </a:pPr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103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245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F38C7-E078-4962-904E-DAE7373A5477}" type="slidenum">
              <a:rPr lang="en-AU" smtClean="0"/>
              <a:pPr>
                <a:defRPr/>
              </a:pPr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10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070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2F38C7-E078-4962-904E-DAE7373A5477}" type="slidenum">
              <a:rPr lang="en-AU" smtClean="0"/>
              <a:pPr>
                <a:defRPr/>
              </a:pPr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1031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24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7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07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07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07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070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12DA-AD62-4696-AFF9-9C81A37E0676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88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28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7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15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72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12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11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21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05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70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98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CC6D-5D0C-4FE8-A305-993E337F23D5}" type="datetimeFigureOut">
              <a:rPr lang="en-AU" smtClean="0"/>
              <a:pPr/>
              <a:t>18/05/2015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101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ce.sa.edu.au/schools/sace-improvement/sr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6025"/>
            <a:ext cx="9144000" cy="1872208"/>
          </a:xfrm>
        </p:spPr>
        <p:txBody>
          <a:bodyPr>
            <a:noAutofit/>
          </a:bodyPr>
          <a:lstStyle/>
          <a:p>
            <a:pPr>
              <a:lnSpc>
                <a:spcPts val="7600"/>
              </a:lnSpc>
            </a:pPr>
            <a:r>
              <a:rPr lang="en-A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br>
              <a:rPr lang="en-A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Success</a:t>
            </a:r>
            <a:endParaRPr lang="en-A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9"/>
            <a:ext cx="9148647" cy="1143000"/>
          </a:xfrm>
        </p:spPr>
        <p:txBody>
          <a:bodyPr>
            <a:no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and Reviewing</a:t>
            </a:r>
            <a:endParaRPr lang="en-AU" sz="48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916833"/>
            <a:ext cx="8070593" cy="2808312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10-12 retention rates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completion rates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completion rates for identified groups of students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and numeracy achievement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compulsory elements of the SACE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school destinations</a:t>
            </a:r>
          </a:p>
        </p:txBody>
      </p:sp>
    </p:spTree>
    <p:extLst>
      <p:ext uri="{BB962C8B-B14F-4D97-AF65-F5344CB8AC3E}">
        <p14:creationId xmlns:p14="http://schemas.microsoft.com/office/powerpoint/2010/main" val="8048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3" y="1340768"/>
            <a:ext cx="4247927" cy="41952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95736" y="1700808"/>
            <a:ext cx="1656184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7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9"/>
            <a:ext cx="9148647" cy="11430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b="1" spc="-1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</a:t>
            </a: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</a:t>
            </a:r>
            <a:b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Strategy</a:t>
            </a:r>
            <a:endParaRPr lang="en-AU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916833"/>
            <a:ext cx="8070593" cy="2808312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Key indicator in any education plan/initiative </a:t>
            </a:r>
          </a:p>
          <a:p>
            <a:pPr lvl="3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Advocating for students</a:t>
            </a:r>
          </a:p>
          <a:p>
            <a:pPr marL="457200" lvl="1" indent="0">
              <a:buClr>
                <a:srgbClr val="00B0F0"/>
              </a:buCl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00B0F0"/>
              </a:buCl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Board strategy considered school/student data, identified improvement targets and began to support school leaders in identifying ways to manage improvement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4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Actions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8335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categories: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who may be able to achieve all of the compulsory requirements of the certificate but who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achieve all the credits</a:t>
            </a: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who may be able to achieve the Year 10/11/Stage 1 requirements, but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one or more of the Year 12/Stage 2 requirements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who may 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 able to meet the 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10/11/Stage 1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requirements </a:t>
            </a:r>
            <a:endParaRPr lang="en-AU" sz="24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1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4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4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Self-review tool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83357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-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leadership teams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and continuously improve two factors that facilitate student success in the SACE: </a:t>
            </a: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systems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assessment practices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underpinned by principles of: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27629"/>
              </p:ext>
            </p:extLst>
          </p:nvPr>
        </p:nvGraphicFramePr>
        <p:xfrm>
          <a:off x="1043608" y="4305659"/>
          <a:ext cx="6096000" cy="121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6004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>
                          <a:srgbClr val="00B0F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success</a:t>
                      </a:r>
                      <a:endParaRPr lang="en-AU" sz="18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High expectations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Leader driven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Collegiality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Partnerships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Inclusivity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4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463849"/>
            <a:ext cx="8229600" cy="93563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/>
            <a:r>
              <a:rPr lang="en-US" sz="44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Self-review tool</a:t>
            </a:r>
            <a:endParaRPr lang="en-AU" sz="4400" kern="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84313"/>
            <a:ext cx="8686800" cy="43926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en-AU" sz="2800" kern="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520188" y="3554626"/>
            <a:ext cx="410445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AU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school assessment practices</a:t>
            </a:r>
            <a:endParaRPr lang="en-AU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179512" y="2918606"/>
            <a:ext cx="2407049" cy="2022562"/>
            <a:chOff x="251520" y="2918606"/>
            <a:chExt cx="2407049" cy="2022562"/>
          </a:xfrm>
        </p:grpSpPr>
        <p:grpSp>
          <p:nvGrpSpPr>
            <p:cNvPr id="19" name="Group 18"/>
            <p:cNvGrpSpPr/>
            <p:nvPr/>
          </p:nvGrpSpPr>
          <p:grpSpPr>
            <a:xfrm>
              <a:off x="251520" y="2918606"/>
              <a:ext cx="2022562" cy="2022562"/>
              <a:chOff x="179511" y="2685770"/>
              <a:chExt cx="2171979" cy="2171979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79511" y="2685770"/>
                <a:ext cx="2171979" cy="2171979"/>
              </a:xfrm>
              <a:prstGeom prst="ellipse">
                <a:avLst/>
              </a:prstGeom>
              <a:solidFill>
                <a:srgbClr val="94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35019" y="3041207"/>
                <a:ext cx="1860961" cy="36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Communication</a:t>
                </a:r>
                <a:endPara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019" y="3400024"/>
                <a:ext cx="1860961" cy="109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effectively are assessment policy and procedures communicated to staff, students and families?</a:t>
                </a:r>
                <a:endParaRPr lang="en-A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>
              <a:off x="2232063" y="3929887"/>
              <a:ext cx="426506" cy="0"/>
            </a:xfrm>
            <a:prstGeom prst="straightConnector1">
              <a:avLst/>
            </a:prstGeom>
            <a:ln w="73025">
              <a:solidFill>
                <a:srgbClr val="94B53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" name="Group 1024"/>
          <p:cNvGrpSpPr/>
          <p:nvPr/>
        </p:nvGrpSpPr>
        <p:grpSpPr>
          <a:xfrm>
            <a:off x="6568419" y="2918606"/>
            <a:ext cx="2396069" cy="2022562"/>
            <a:chOff x="6496411" y="2918606"/>
            <a:chExt cx="2396069" cy="2022562"/>
          </a:xfrm>
        </p:grpSpPr>
        <p:grpSp>
          <p:nvGrpSpPr>
            <p:cNvPr id="17" name="Group 16"/>
            <p:cNvGrpSpPr/>
            <p:nvPr/>
          </p:nvGrpSpPr>
          <p:grpSpPr>
            <a:xfrm>
              <a:off x="6869918" y="2918606"/>
              <a:ext cx="2022562" cy="2022562"/>
              <a:chOff x="4890167" y="2685770"/>
              <a:chExt cx="2171979" cy="2171979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890167" y="2685770"/>
                <a:ext cx="2171979" cy="2171979"/>
              </a:xfrm>
              <a:prstGeom prst="ellipse">
                <a:avLst/>
              </a:prstGeom>
              <a:solidFill>
                <a:srgbClr val="94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78524" y="2978012"/>
                <a:ext cx="1995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Within-school</a:t>
                </a:r>
                <a:b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Quality Assurance</a:t>
                </a:r>
                <a:endPara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04234" y="3844388"/>
                <a:ext cx="17438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effective are the school’s quality assurance processes?</a:t>
                </a:r>
                <a:endParaRPr lang="en-A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6496411" y="3929887"/>
              <a:ext cx="399231" cy="0"/>
            </a:xfrm>
            <a:prstGeom prst="straightConnector1">
              <a:avLst/>
            </a:prstGeom>
            <a:ln w="73025">
              <a:solidFill>
                <a:srgbClr val="94B53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561124" y="1196752"/>
            <a:ext cx="2022572" cy="2326084"/>
            <a:chOff x="3561124" y="1257640"/>
            <a:chExt cx="2022572" cy="2326084"/>
          </a:xfrm>
        </p:grpSpPr>
        <p:grpSp>
          <p:nvGrpSpPr>
            <p:cNvPr id="18" name="Group 17"/>
            <p:cNvGrpSpPr/>
            <p:nvPr/>
          </p:nvGrpSpPr>
          <p:grpSpPr>
            <a:xfrm>
              <a:off x="3561124" y="1257640"/>
              <a:ext cx="2022572" cy="2022562"/>
              <a:chOff x="2585900" y="1111110"/>
              <a:chExt cx="2171990" cy="217197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585911" y="1111110"/>
                <a:ext cx="2171979" cy="2171979"/>
              </a:xfrm>
              <a:prstGeom prst="ellipse">
                <a:avLst/>
              </a:prstGeom>
              <a:solidFill>
                <a:srgbClr val="94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07816" y="1412776"/>
                <a:ext cx="17281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Assessment</a:t>
                </a:r>
                <a:b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Practices</a:t>
                </a:r>
                <a:endPara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85900" y="1993978"/>
                <a:ext cx="2171980" cy="1090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assessment practices provide students with the best opportunity to demonstrate their learning?</a:t>
                </a:r>
                <a:endParaRPr lang="en-A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4572416" y="3158014"/>
              <a:ext cx="1" cy="425710"/>
            </a:xfrm>
            <a:prstGeom prst="straightConnector1">
              <a:avLst/>
            </a:prstGeom>
            <a:ln w="73025">
              <a:solidFill>
                <a:srgbClr val="94B53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Group 1026"/>
          <p:cNvGrpSpPr/>
          <p:nvPr/>
        </p:nvGrpSpPr>
        <p:grpSpPr>
          <a:xfrm>
            <a:off x="3561125" y="4365104"/>
            <a:ext cx="2022562" cy="2346286"/>
            <a:chOff x="3561125" y="4323074"/>
            <a:chExt cx="2022562" cy="2346286"/>
          </a:xfrm>
        </p:grpSpPr>
        <p:grpSp>
          <p:nvGrpSpPr>
            <p:cNvPr id="20" name="Group 19"/>
            <p:cNvGrpSpPr/>
            <p:nvPr/>
          </p:nvGrpSpPr>
          <p:grpSpPr>
            <a:xfrm>
              <a:off x="3561125" y="4646798"/>
              <a:ext cx="2022562" cy="2022562"/>
              <a:chOff x="2585911" y="3731830"/>
              <a:chExt cx="2171979" cy="2171979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585911" y="3731830"/>
                <a:ext cx="2171979" cy="2171979"/>
              </a:xfrm>
              <a:prstGeom prst="ellipse">
                <a:avLst/>
              </a:prstGeom>
              <a:solidFill>
                <a:srgbClr val="94B5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07816" y="4105033"/>
                <a:ext cx="17281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</a:t>
                </a:r>
                <a:b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AU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Management</a:t>
                </a:r>
                <a:endParaRPr lang="en-A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07816" y="4686235"/>
                <a:ext cx="17281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effectively does the school manage assessment-related data?</a:t>
                </a:r>
                <a:endParaRPr lang="en-A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H="1" flipV="1">
              <a:off x="4572000" y="4323074"/>
              <a:ext cx="416" cy="474078"/>
            </a:xfrm>
            <a:prstGeom prst="straightConnector1">
              <a:avLst/>
            </a:prstGeom>
            <a:ln w="73025">
              <a:solidFill>
                <a:srgbClr val="94B53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50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4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25507" r="50985" b="15069"/>
          <a:stretch/>
        </p:blipFill>
        <p:spPr bwMode="auto">
          <a:xfrm>
            <a:off x="0" y="1484784"/>
            <a:ext cx="9143999" cy="441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9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47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initiatives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310930"/>
              </p:ext>
            </p:extLst>
          </p:nvPr>
        </p:nvGraphicFramePr>
        <p:xfrm>
          <a:off x="4646" y="1556791"/>
          <a:ext cx="9139354" cy="416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677"/>
                <a:gridCol w="4569677"/>
              </a:tblGrid>
              <a:tr h="3416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SRT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initiative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49049">
                <a:tc>
                  <a:txBody>
                    <a:bodyPr/>
                    <a:lstStyle/>
                    <a:p>
                      <a:pPr lvl="0"/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Achievement data reviewed through SRT – a focus on whole school literacy upskilling (8-12) identified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Invested in a 3 year literacy program </a:t>
                      </a:r>
                    </a:p>
                    <a:p>
                      <a:pPr lvl="0"/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Involving team teaching, class observations, whole staff day PDs specific literacy training within subject areas.</a:t>
                      </a:r>
                    </a:p>
                  </a:txBody>
                  <a:tcPr/>
                </a:tc>
              </a:tr>
              <a:tr h="732123">
                <a:tc>
                  <a:txBody>
                    <a:bodyPr/>
                    <a:lstStyle/>
                    <a:p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SRT + radar chart used to map leadership responsibility for SACE 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School’s Priority Action Team reviewing outcomes of SRT engagement to identify areas for improvement and plan for implementation 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9708">
                <a:tc>
                  <a:txBody>
                    <a:bodyPr/>
                    <a:lstStyle/>
                    <a:p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Used SRT with staff &amp; determined </a:t>
                      </a:r>
                      <a:r>
                        <a:rPr lang="en-AU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</a:t>
                      </a: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as area for improvement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School developing booklet of SACE policies and process maps for staff</a:t>
                      </a:r>
                      <a:r>
                        <a:rPr lang="en-A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students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47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Working party (Executive DP, Learning &amp; Teaching; SACE Coordinator; Middle Years Coordinator; Primary Years Coordinator; sector advisor) established to lead the whole school evaluation using SRT 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Working Party to discuss evidence available for each SRT criterion; determine key area(s) for improvement; monitor &amp; review improvement strategies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7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4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Review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4441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Maximising student success strategies depend on </a:t>
            </a:r>
            <a:r>
              <a:rPr lang="en-US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by: 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</a:p>
          <a:p>
            <a:pPr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Board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4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700808"/>
            <a:ext cx="8229600" cy="4741987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→ micro level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over time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Articulation between Stage 1 and Stage 2 subjects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of compulsory elements (literacy, numeracy, PLP, Research Project, Stage 2 @ C- or better)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at learning area, subject and class level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at assessment type level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focus…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4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1201" t="21272" r="11352" b="14948"/>
          <a:stretch>
            <a:fillRect/>
          </a:stretch>
        </p:blipFill>
        <p:spPr bwMode="auto">
          <a:xfrm>
            <a:off x="0" y="1556792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3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Class </a:t>
            </a:r>
            <a:r>
              <a:rPr lang="en-US" sz="6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74" y="1875773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assessment:</a:t>
            </a:r>
          </a:p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assessment type</a:t>
            </a:r>
          </a:p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level anomalies</a:t>
            </a:r>
          </a:p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anomalies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assessment</a:t>
            </a:r>
          </a:p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Articulation between school and external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297358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499992" y="2780928"/>
            <a:ext cx="2304256" cy="1656184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  <a:effectLst>
            <a:outerShdw blurRad="546100" dist="317500" dir="5400000" sx="77000" sy="77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5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Class </a:t>
            </a:r>
            <a:r>
              <a:rPr lang="en-US" sz="6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ata…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</a:p>
          <a:p>
            <a:pPr marL="342000" lvl="1" indent="-342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tasks</a:t>
            </a:r>
          </a:p>
          <a:p>
            <a:pPr marL="342000" lvl="1" indent="-342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assessment design criteria in each task</a:t>
            </a:r>
          </a:p>
          <a:p>
            <a:pPr marL="342000" lvl="1" indent="-342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allow for response at the highest level</a:t>
            </a:r>
          </a:p>
          <a:p>
            <a:pPr marL="342000" lvl="1" indent="-342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for the subject</a:t>
            </a:r>
          </a:p>
          <a:p>
            <a:pPr marL="342000" lvl="1" indent="-342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 for individuals</a:t>
            </a:r>
          </a:p>
          <a:p>
            <a:pPr marL="342000" lvl="1" indent="-342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evidence for markers/moderators</a:t>
            </a:r>
          </a:p>
          <a:p>
            <a:pPr marL="342000" lvl="1" indent="-3420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</a:p>
          <a:p>
            <a:pPr marL="4572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2" y="581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47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next?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916832"/>
            <a:ext cx="8229600" cy="1494861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Management Conferences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Improvement Mini-site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www.sace.sa.edu.au/schools/sace-improvement/srt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6" y="404664"/>
            <a:ext cx="8599660" cy="491993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39752" y="3861048"/>
            <a:ext cx="2016224" cy="9154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01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3" y="224312"/>
            <a:ext cx="7925525" cy="53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-1730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monitoring - videos</a:t>
            </a:r>
            <a:endParaRPr lang="en-AU" sz="48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408382" cy="231936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500283" cy="228659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3427011" cy="22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6035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9pPr>
          </a:lstStyle>
          <a:p>
            <a:endParaRPr lang="en-AU" sz="40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8" y="193090"/>
            <a:ext cx="7407604" cy="53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-1730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monitoring - Schedule</a:t>
            </a:r>
            <a:endParaRPr lang="en-AU" sz="48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b="29426"/>
          <a:stretch/>
        </p:blipFill>
        <p:spPr bwMode="auto">
          <a:xfrm>
            <a:off x="2051720" y="1556792"/>
            <a:ext cx="4968551" cy="4185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01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69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State’s Vision</a:t>
            </a:r>
            <a:b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Young People</a:t>
            </a:r>
            <a:endParaRPr lang="en-AU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844824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state’s vision for young people graduating from school with the SACE is that a young person will: </a:t>
            </a:r>
          </a:p>
          <a:p>
            <a:pPr lvl="1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 the capabilities to live, learn, work, and participate successfully in a changing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world,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built knowledge, skills, and understanding in a variety of contexts, such as school, the workplace, or training and community organisations, and met high academic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standards,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literate and numerate; and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an empowered learner, who can learn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anything,</a:t>
            </a:r>
            <a:b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anywhere, anytime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6035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9pPr>
          </a:lstStyle>
          <a:p>
            <a:endParaRPr lang="en-AU" sz="40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1" y="260350"/>
            <a:ext cx="7432977" cy="535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60350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81C6"/>
                </a:solidFill>
                <a:latin typeface="Century Gothic" pitchFamily="34" charset="0"/>
                <a:cs typeface="Arial" charset="0"/>
              </a:defRPr>
            </a:lvl9pPr>
          </a:lstStyle>
          <a:p>
            <a:endParaRPr lang="en-AU" sz="40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" y="0"/>
            <a:ext cx="9144000" cy="68580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54577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" y="-387423"/>
            <a:ext cx="9180937" cy="6120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7" y="-359647"/>
            <a:ext cx="9139354" cy="6092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" y="-387527"/>
            <a:ext cx="9130381" cy="60869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19" y="-359647"/>
            <a:ext cx="9887064" cy="60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for All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700808"/>
            <a:ext cx="8229600" cy="38884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– first cohort of students complete year 12 under a revised South Australian Certificate of Education (SACE)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SACE introduced in 1992 and reviewed 2005/2006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highlighted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many students were successful in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-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were not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certificate designed to provide opportunities for 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to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successfully complete their senior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education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SACE journey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772816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(or equivalent) only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yr11 +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12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10 +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11 + yr12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external examinations only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external assessment + school assessment</a:t>
            </a:r>
          </a:p>
          <a:p>
            <a:pPr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varying assessment models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single assessment model</a:t>
            </a: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norm-referenced assessment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criterion-referenced assessment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standards-referenced assessment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 of the SACE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700808"/>
            <a:ext cx="8229600" cy="4669979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certificate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 in 2 stages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usually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begins in Year 10 with the Personal Learning Plan, and continues through Year 11.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usually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undertaken in Year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capabilities for learning, work and community life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Literacy, numeracy, planning and research skills</a:t>
            </a:r>
          </a:p>
          <a:p>
            <a:pPr lvl="1">
              <a:spcBef>
                <a:spcPts val="3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Depth, complexity and breadth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time limit on completion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 requirements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Clr>
                <a:srgbClr val="00B0F0"/>
              </a:buClr>
              <a:buNone/>
            </a:pPr>
            <a:endParaRPr lang="en-US" sz="2400" dirty="0" smtClean="0"/>
          </a:p>
          <a:p>
            <a:pPr>
              <a:buClr>
                <a:srgbClr val="00B0F0"/>
              </a:buClr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2400" dirty="0"/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75076"/>
            <a:ext cx="8856473" cy="664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30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</a:pPr>
            <a:r>
              <a:rPr lang="en-US" sz="54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SACE changes</a:t>
            </a:r>
            <a:endParaRPr lang="en-AU" sz="54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47" y="1783357"/>
            <a:ext cx="8229600" cy="3949899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requirements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Learning Plan (Stage 1)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Project (Stage 2)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Model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Standards-based/ referenced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model for all subjects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1 – 100% school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2 – 70% school assessment/ 30% external assessment (examination, externally assessed investigation or performance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model, particularly (social) moderation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  <a:endParaRPr lang="en-AU" sz="6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3" y="1340768"/>
            <a:ext cx="4247927" cy="41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3030</TotalTime>
  <Words>897</Words>
  <Application>Microsoft Office PowerPoint</Application>
  <PresentationFormat>On-screen Show (4:3)</PresentationFormat>
  <Paragraphs>170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Maximising Student Success</vt:lpstr>
      <vt:lpstr>Our focus…</vt:lpstr>
      <vt:lpstr>The State’s Vision For Young People</vt:lpstr>
      <vt:lpstr>Success for All</vt:lpstr>
      <vt:lpstr>The SACE journey</vt:lpstr>
      <vt:lpstr>Key features of the SACE</vt:lpstr>
      <vt:lpstr>SACE requirements</vt:lpstr>
      <vt:lpstr>Significant SACE changes</vt:lpstr>
      <vt:lpstr>Quality assurance</vt:lpstr>
      <vt:lpstr>Monitoring and Reviewing</vt:lpstr>
      <vt:lpstr>Quality assurance</vt:lpstr>
      <vt:lpstr>Maximising Student Success Strategy</vt:lpstr>
      <vt:lpstr>Support and Actions</vt:lpstr>
      <vt:lpstr>SACE Self-review tool</vt:lpstr>
      <vt:lpstr>PowerPoint Presentation</vt:lpstr>
      <vt:lpstr>Activity 1</vt:lpstr>
      <vt:lpstr>Improvement initiatives</vt:lpstr>
      <vt:lpstr>Data Review</vt:lpstr>
      <vt:lpstr>Data analysis</vt:lpstr>
      <vt:lpstr>Activity 2</vt:lpstr>
      <vt:lpstr>Stage 2 Class Data</vt:lpstr>
      <vt:lpstr>Activity 3</vt:lpstr>
      <vt:lpstr>Stage 2 Class Data…</vt:lpstr>
      <vt:lpstr>Where to next?</vt:lpstr>
      <vt:lpstr>PowerPoint Presentation</vt:lpstr>
      <vt:lpstr>PowerPoint Presentation</vt:lpstr>
      <vt:lpstr>Student monitoring - videos</vt:lpstr>
      <vt:lpstr>PowerPoint Presentation</vt:lpstr>
      <vt:lpstr>Student monitoring - Schedule</vt:lpstr>
      <vt:lpstr>PowerPoint Presentation</vt:lpstr>
      <vt:lpstr>PowerPoint Presentation</vt:lpstr>
      <vt:lpstr>PowerPoint Presentation</vt:lpstr>
    </vt:vector>
  </TitlesOfParts>
  <Company>SACE Board of South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Forum</dc:title>
  <dc:creator>Dr Antonio Mercurio</dc:creator>
  <cp:lastModifiedBy>Cathy Schultz</cp:lastModifiedBy>
  <cp:revision>388</cp:revision>
  <cp:lastPrinted>2015-03-29T10:37:19Z</cp:lastPrinted>
  <dcterms:created xsi:type="dcterms:W3CDTF">2015-03-04T02:57:15Z</dcterms:created>
  <dcterms:modified xsi:type="dcterms:W3CDTF">2015-05-17T22:32:15Z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A441768</vt:lpwstr>
  </property>
  <property fmtid="{D5CDD505-2E9C-101B-9397-08002B2CF9AE}" pid="4" name="Objective-Title">
    <vt:lpwstr>Final 2015 03 30-31 Presentation to Leaders Forum in March 2015</vt:lpwstr>
  </property>
  <property fmtid="{D5CDD505-2E9C-101B-9397-08002B2CF9AE}" pid="5" name="Objective-Comment">
    <vt:lpwstr/>
  </property>
  <property fmtid="{D5CDD505-2E9C-101B-9397-08002B2CF9AE}" pid="6" name="Objective-CreationStamp">
    <vt:filetime>2015-03-26T21:09:25Z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2015-03-27T03:05:32Z</vt:filetime>
  </property>
  <property fmtid="{D5CDD505-2E9C-101B-9397-08002B2CF9AE}" pid="11" name="Objective-Owner">
    <vt:lpwstr>Karen Collins</vt:lpwstr>
  </property>
  <property fmtid="{D5CDD505-2E9C-101B-9397-08002B2CF9AE}" pid="12" name="Objective-Path">
    <vt:lpwstr>Objective Global Folder:SACE Management:Professional Development (External):SACE Leaders Forums:SACE Leaders Forums 2015:</vt:lpwstr>
  </property>
  <property fmtid="{D5CDD505-2E9C-101B-9397-08002B2CF9AE}" pid="13" name="Objective-Parent">
    <vt:lpwstr>SACE Leaders Forums 2015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3.3</vt:lpwstr>
  </property>
  <property fmtid="{D5CDD505-2E9C-101B-9397-08002B2CF9AE}" pid="16" name="Objective-VersionNumber">
    <vt:r8>9</vt:r8>
  </property>
  <property fmtid="{D5CDD505-2E9C-101B-9397-08002B2CF9AE}" pid="17" name="Objective-VersionComment">
    <vt:lpwstr/>
  </property>
  <property fmtid="{D5CDD505-2E9C-101B-9397-08002B2CF9AE}" pid="18" name="Objective-FileNumber">
    <vt:lpwstr>qA13634</vt:lpwstr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</Properties>
</file>