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56" r:id="rId4"/>
    <p:sldId id="266" r:id="rId5"/>
    <p:sldId id="265" r:id="rId6"/>
    <p:sldId id="267" r:id="rId7"/>
    <p:sldId id="263" r:id="rId8"/>
    <p:sldId id="271" r:id="rId9"/>
    <p:sldId id="268" r:id="rId10"/>
    <p:sldId id="264" r:id="rId11"/>
    <p:sldId id="261" r:id="rId12"/>
    <p:sldId id="262" r:id="rId13"/>
    <p:sldId id="259" r:id="rId14"/>
    <p:sldId id="269" r:id="rId15"/>
    <p:sldId id="25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87" d="100"/>
          <a:sy n="87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E93CB7-858D-4146-84F5-B4DB9BE928D4}" type="datetimeFigureOut">
              <a:rPr lang="en-AU" smtClean="0"/>
              <a:t>18/05/2015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949588-B49F-499E-B84A-B828118819C9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886200"/>
            <a:ext cx="6192688" cy="1752600"/>
          </a:xfrm>
        </p:spPr>
        <p:txBody>
          <a:bodyPr>
            <a:noAutofit/>
          </a:bodyPr>
          <a:lstStyle/>
          <a:p>
            <a:r>
              <a:rPr lang="en-AU" sz="2800" dirty="0" smtClean="0"/>
              <a:t>Getting REEL: Richardson Engaging Effective Learning</a:t>
            </a:r>
          </a:p>
          <a:p>
            <a:r>
              <a:rPr lang="en-AU" sz="2800" dirty="0" smtClean="0"/>
              <a:t>-</a:t>
            </a:r>
            <a:r>
              <a:rPr lang="en-AU" sz="2000" dirty="0" smtClean="0"/>
              <a:t>Using High Impact strategies to improve student outcomes</a:t>
            </a:r>
            <a:endParaRPr lang="en-AU" sz="2000" dirty="0"/>
          </a:p>
        </p:txBody>
      </p:sp>
      <p:pic>
        <p:nvPicPr>
          <p:cNvPr id="4" name="Picture 3" descr="D:\DCIM\123___04\IMG_42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648072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075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/>
          <a:lstStyle/>
          <a:p>
            <a:pPr algn="ctr"/>
            <a:r>
              <a:rPr lang="en-AU" dirty="0" smtClean="0"/>
              <a:t>PAT Maths </a:t>
            </a:r>
            <a:r>
              <a:rPr lang="en-AU" sz="3200" dirty="0" smtClean="0"/>
              <a:t>Longitudinal</a:t>
            </a:r>
            <a:r>
              <a:rPr lang="en-AU" dirty="0" smtClean="0"/>
              <a:t> Report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2836" r="1211" b="3224"/>
          <a:stretch/>
        </p:blipFill>
        <p:spPr bwMode="auto">
          <a:xfrm>
            <a:off x="395536" y="2276872"/>
            <a:ext cx="7869971" cy="30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9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NAPLAN – Writing Year 5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2396"/>
          <a:stretch/>
        </p:blipFill>
        <p:spPr bwMode="auto">
          <a:xfrm>
            <a:off x="429491" y="1371600"/>
            <a:ext cx="7904884" cy="428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4478"/>
            <a:ext cx="7931224" cy="1143000"/>
          </a:xfrm>
        </p:spPr>
        <p:txBody>
          <a:bodyPr/>
          <a:lstStyle/>
          <a:p>
            <a:r>
              <a:rPr lang="en-AU" dirty="0" smtClean="0"/>
              <a:t>Student Growth in PIPS and NAPLAN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3622"/>
          <a:stretch/>
        </p:blipFill>
        <p:spPr bwMode="auto">
          <a:xfrm>
            <a:off x="323528" y="1347775"/>
            <a:ext cx="7776864" cy="56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6" y="0"/>
            <a:ext cx="9155360" cy="1268760"/>
          </a:xfrm>
        </p:spPr>
        <p:txBody>
          <a:bodyPr/>
          <a:lstStyle/>
          <a:p>
            <a:pPr algn="ctr"/>
            <a:r>
              <a:rPr lang="en-AU" dirty="0" smtClean="0"/>
              <a:t>NAPLAN scores </a:t>
            </a:r>
            <a:br>
              <a:rPr lang="en-AU" dirty="0" smtClean="0"/>
            </a:br>
            <a:r>
              <a:rPr lang="en-AU" dirty="0" smtClean="0"/>
              <a:t>against Directorate targets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2097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AU" sz="3200" dirty="0" smtClean="0"/>
              <a:t>What have we learnt?</a:t>
            </a:r>
            <a:endParaRPr lang="en-A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" r="4548"/>
          <a:stretch/>
        </p:blipFill>
        <p:spPr bwMode="auto">
          <a:xfrm>
            <a:off x="2771800" y="1704109"/>
            <a:ext cx="3642855" cy="43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27" y="476672"/>
            <a:ext cx="4906888" cy="5997280"/>
          </a:xfrm>
        </p:spPr>
        <p:txBody>
          <a:bodyPr/>
          <a:lstStyle/>
          <a:p>
            <a:pPr marL="571500" lvl="1" indent="0">
              <a:buNone/>
              <a:defRPr/>
            </a:pPr>
            <a:r>
              <a:rPr lang="en-US" sz="4800" dirty="0"/>
              <a:t>The pathway </a:t>
            </a:r>
            <a:r>
              <a:rPr lang="en-US" sz="4800" dirty="0" smtClean="0"/>
              <a:t>to educational excellence </a:t>
            </a:r>
          </a:p>
          <a:p>
            <a:pPr marL="571500" lvl="1" indent="0">
              <a:buNone/>
              <a:defRPr/>
            </a:pPr>
            <a:r>
              <a:rPr lang="en-US" sz="4800" dirty="0" smtClean="0"/>
              <a:t>lies </a:t>
            </a:r>
            <a:r>
              <a:rPr lang="en-US" sz="4800" dirty="0"/>
              <a:t>in each </a:t>
            </a:r>
            <a:endParaRPr lang="en-US" sz="4800" dirty="0" smtClean="0"/>
          </a:p>
          <a:p>
            <a:pPr marL="571500" lvl="1" indent="0">
              <a:buNone/>
              <a:defRPr/>
            </a:pPr>
            <a:r>
              <a:rPr lang="en-US" sz="4800" dirty="0" smtClean="0"/>
              <a:t>school</a:t>
            </a:r>
            <a:r>
              <a:rPr lang="en-US" sz="4800" dirty="0"/>
              <a:t>.</a:t>
            </a:r>
          </a:p>
          <a:p>
            <a:pPr marL="1143000" lvl="2" indent="0">
              <a:buNone/>
              <a:defRPr/>
            </a:pPr>
            <a:endParaRPr lang="en-US" dirty="0"/>
          </a:p>
          <a:p>
            <a:pPr marL="1143000" lvl="2" indent="0">
              <a:buNone/>
              <a:defRPr/>
            </a:pPr>
            <a:r>
              <a:rPr lang="en-US" dirty="0"/>
              <a:t>- Terrence Deal</a:t>
            </a:r>
          </a:p>
          <a:p>
            <a:endParaRPr lang="en-AU" dirty="0"/>
          </a:p>
        </p:txBody>
      </p:sp>
      <p:pic>
        <p:nvPicPr>
          <p:cNvPr id="1026" name="Picture 2" descr="C:\Users\kristy_grady\AppData\Local\Microsoft\Windows\Temporary Internet Files\Content.Outlook\3SXKZAYR\IMG_2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8003" y="1750281"/>
            <a:ext cx="43204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55" y="188640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/>
              <a:t>Wiliam</a:t>
            </a:r>
            <a:r>
              <a:rPr lang="en-AU" dirty="0"/>
              <a:t>, D. (2011). </a:t>
            </a:r>
            <a:r>
              <a:rPr lang="en-AU" i="1" dirty="0"/>
              <a:t>Embedded formative assessment.</a:t>
            </a:r>
            <a:r>
              <a:rPr lang="en-AU" dirty="0"/>
              <a:t> Moorabbin, Victoria: Hawker Brownlow Education.</a:t>
            </a:r>
          </a:p>
          <a:p>
            <a:r>
              <a:rPr lang="en-AU" dirty="0"/>
              <a:t> </a:t>
            </a:r>
          </a:p>
          <a:p>
            <a:r>
              <a:rPr lang="en-AU" dirty="0" err="1"/>
              <a:t>Wiliam</a:t>
            </a:r>
            <a:r>
              <a:rPr lang="en-AU" dirty="0"/>
              <a:t>, D., Leahy, S. (2015) Embedding formative assessment practical techniques for K-12 Classrooms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Moss, C., &amp; Brookhart, S. (2009). </a:t>
            </a:r>
            <a:r>
              <a:rPr lang="en-AU" i="1" dirty="0"/>
              <a:t>Advancing formative assessment in every classroom a guide for instructional leaders</a:t>
            </a:r>
            <a:r>
              <a:rPr lang="en-AU" dirty="0"/>
              <a:t>. Alexandria, Va.: Association for Supervision and Curriculum Development.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Dean, C., Hubbell, E., </a:t>
            </a:r>
            <a:r>
              <a:rPr lang="en-AU" dirty="0" err="1"/>
              <a:t>Pitler</a:t>
            </a:r>
            <a:r>
              <a:rPr lang="en-AU" dirty="0"/>
              <a:t>, H., Stone, B. (2011). </a:t>
            </a:r>
            <a:r>
              <a:rPr lang="en-AU" i="1" dirty="0"/>
              <a:t>Classroom Instruction that works research –based strategies for increasing student achievement</a:t>
            </a:r>
            <a:r>
              <a:rPr lang="en-AU" dirty="0"/>
              <a:t>. Victoria: Hawker Brownlow Education.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Knight, J. (2013). </a:t>
            </a:r>
            <a:r>
              <a:rPr lang="en-AU" i="1" dirty="0"/>
              <a:t>High-impact instruction: A framework for great teaching.</a:t>
            </a:r>
            <a:r>
              <a:rPr lang="en-AU" dirty="0"/>
              <a:t> Victoria: Hawker Brownlow Education.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Knight, J. (2011). Unmistakable impact: A partnership approach for dramatically improving instruction. Thousand Oaks, Calif.: Corwin Press.</a:t>
            </a:r>
          </a:p>
          <a:p>
            <a:r>
              <a:rPr lang="en-AU" dirty="0"/>
              <a:t> </a:t>
            </a:r>
          </a:p>
          <a:p>
            <a:r>
              <a:rPr lang="en-AU" dirty="0"/>
              <a:t>Hattie, J. (2012). Visible learning for teachers: Maximizing impact on learning. London: Routledge.</a:t>
            </a:r>
          </a:p>
        </p:txBody>
      </p:sp>
    </p:spTree>
    <p:extLst>
      <p:ext uri="{BB962C8B-B14F-4D97-AF65-F5344CB8AC3E}">
        <p14:creationId xmlns:p14="http://schemas.microsoft.com/office/powerpoint/2010/main" val="39617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2728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5688632" cy="46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en-AU" sz="3200" dirty="0"/>
              <a:t>How did you use data to identify a problem of practice?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6146" name="Picture 2" descr="Image result for proble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528" y="2136061"/>
            <a:ext cx="3462254" cy="261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79255" y="475288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25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4948473"/>
              </p:ext>
            </p:extLst>
          </p:nvPr>
        </p:nvGraphicFramePr>
        <p:xfrm>
          <a:off x="251520" y="1556792"/>
          <a:ext cx="7848871" cy="465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1216"/>
                <a:gridCol w="1426986"/>
                <a:gridCol w="1234055"/>
                <a:gridCol w="1428765"/>
                <a:gridCol w="1307849"/>
              </a:tblGrid>
              <a:tr h="56706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Richardson </a:t>
                      </a:r>
                      <a:r>
                        <a:rPr lang="en-AU" sz="1800" dirty="0" smtClean="0">
                          <a:effectLst/>
                        </a:rPr>
                        <a:t>Primary </a:t>
                      </a:r>
                      <a:r>
                        <a:rPr lang="en-AU" sz="1800" dirty="0">
                          <a:effectLst/>
                        </a:rPr>
                        <a:t>School 2011 NAPLAN means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Year 3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Year 5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School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ACT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School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ACT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56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Reading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335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444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473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517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56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Writing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316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420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435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495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56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Spelling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312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417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460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491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56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Grammar &amp; Punctuation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286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438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462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522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  <a:tr h="56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Numeracy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319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416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462</a:t>
                      </a:r>
                      <a:endParaRPr lang="en-A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503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25400" marB="25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1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 smtClean="0"/>
              <a:t>What action did you take to investigate this problem?</a:t>
            </a:r>
            <a:endParaRPr lang="en-A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737" y="2841625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2572" r="3022" b="2228"/>
          <a:stretch/>
        </p:blipFill>
        <p:spPr bwMode="auto">
          <a:xfrm>
            <a:off x="2483768" y="1814945"/>
            <a:ext cx="3366655" cy="42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1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 descr="C:\Users\kristy_grady\AppData\Local\Microsoft\Windows\Temporary Internet Files\Content.Outlook\3SXKZAYR\IMG_07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22716" r="6515" b="2633"/>
          <a:stretch/>
        </p:blipFill>
        <p:spPr bwMode="auto">
          <a:xfrm rot="3896151">
            <a:off x="581576" y="978218"/>
            <a:ext cx="2157782" cy="16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isty_grady\AppData\Local\Microsoft\Windows\Temporary Internet Files\Content.Outlook\3SXKZAYR\IMG_0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 t="26203" r="17121" b="9327"/>
          <a:stretch/>
        </p:blipFill>
        <p:spPr bwMode="auto">
          <a:xfrm rot="6149720">
            <a:off x="6146823" y="803975"/>
            <a:ext cx="2098505" cy="17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risty_grady\AppData\Local\Microsoft\Windows\Temporary Internet Files\Content.Outlook\3SXKZAYR\IMG_07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24339" r="16364" b="4459"/>
          <a:stretch/>
        </p:blipFill>
        <p:spPr bwMode="auto">
          <a:xfrm rot="4422788">
            <a:off x="515110" y="3874650"/>
            <a:ext cx="2674105" cy="21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risty_grady\AppData\Local\Microsoft\Windows\Temporary Internet Files\Content.Outlook\3SXKZAYR\IMG_07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26202" r="17879" b="10544"/>
          <a:stretch/>
        </p:blipFill>
        <p:spPr bwMode="auto">
          <a:xfrm rot="6075601">
            <a:off x="5771492" y="3641169"/>
            <a:ext cx="2985491" cy="21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Image result for embedded formative assessment dylan wilia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9" descr="Image result for embedded formative assessment dylan wiliam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2" name="Picture 10" descr="C:\Users\kristy_grady\AppData\Local\Microsoft\Windows\Temporary Internet Files\Content.Outlook\3SXKZAYR\IMG_07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12370" r="15150" b="8317"/>
          <a:stretch/>
        </p:blipFill>
        <p:spPr bwMode="auto">
          <a:xfrm rot="5400000">
            <a:off x="2664684" y="1620290"/>
            <a:ext cx="35986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073008" cy="1143000"/>
          </a:xfrm>
        </p:spPr>
        <p:txBody>
          <a:bodyPr>
            <a:noAutofit/>
          </a:bodyPr>
          <a:lstStyle/>
          <a:p>
            <a:pPr algn="ctr"/>
            <a:r>
              <a:rPr lang="en-AU" sz="3200" dirty="0" smtClean="0"/>
              <a:t>10 Selected Effect Sizes: </a:t>
            </a:r>
            <a:br>
              <a:rPr lang="en-AU" sz="3200" dirty="0" smtClean="0"/>
            </a:br>
            <a:r>
              <a:rPr lang="en-AU" sz="3100" dirty="0" smtClean="0"/>
              <a:t>What works best for learning in schools?</a:t>
            </a:r>
            <a:endParaRPr lang="en-AU" sz="31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8708" r="2758" b="5299"/>
          <a:stretch/>
        </p:blipFill>
        <p:spPr bwMode="auto">
          <a:xfrm>
            <a:off x="587828" y="1470248"/>
            <a:ext cx="7600685" cy="44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AU" sz="3200" dirty="0" smtClean="0"/>
              <a:t>What data do you have to show how the changes are making a difference?</a:t>
            </a:r>
            <a:endParaRPr lang="en-A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3412" r="3399" b="3057"/>
          <a:stretch/>
        </p:blipFill>
        <p:spPr bwMode="auto">
          <a:xfrm>
            <a:off x="2555776" y="2128664"/>
            <a:ext cx="4087092" cy="37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153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PowerPoint Presentation</vt:lpstr>
      <vt:lpstr>PowerPoint Presentation</vt:lpstr>
      <vt:lpstr>How did you use data to identify a problem of practice? </vt:lpstr>
      <vt:lpstr>PowerPoint Presentation</vt:lpstr>
      <vt:lpstr>What action did you take to investigate this problem?</vt:lpstr>
      <vt:lpstr>PowerPoint Presentation</vt:lpstr>
      <vt:lpstr>10 Selected Effect Sizes:  What works best for learning in schools?</vt:lpstr>
      <vt:lpstr>What data do you have to show how the changes are making a difference?</vt:lpstr>
      <vt:lpstr>PAT Maths Longitudinal Report</vt:lpstr>
      <vt:lpstr>NAPLAN – Writing Year 5 </vt:lpstr>
      <vt:lpstr>Student Growth in PIPS and NAPLAN</vt:lpstr>
      <vt:lpstr>NAPLAN scores  against Directorate targets</vt:lpstr>
      <vt:lpstr>What have we learnt?</vt:lpstr>
      <vt:lpstr>PowerPoint Presentation</vt:lpstr>
      <vt:lpstr>PowerPoint Presentation</vt:lpstr>
    </vt:vector>
  </TitlesOfParts>
  <Company>ACT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Grady, Kristy</dc:creator>
  <cp:lastModifiedBy>Kate,Davis</cp:lastModifiedBy>
  <cp:revision>22</cp:revision>
  <dcterms:created xsi:type="dcterms:W3CDTF">2015-05-15T00:12:28Z</dcterms:created>
  <dcterms:modified xsi:type="dcterms:W3CDTF">2015-05-18T04:00:35Z</dcterms:modified>
</cp:coreProperties>
</file>