
<file path=[Content_Types].xml><?xml version="1.0" encoding="utf-8"?>
<Types xmlns="http://schemas.openxmlformats.org/package/2006/content-types">
  <Default Extension="jpg" ContentType="image/jpeg"/>
  <Default Extension="emf" ContentType="image/x-emf"/>
  <Default Extension="xlsx" ContentType="application/vnd.openxmlformats-officedocument.spreadsheetml.sheet"/>
  <Default Extension="xls" ContentType="application/vnd.ms-excel"/>
  <Default Extension="jpeg" ContentType="image/jpeg"/>
  <Default Extension="xml" ContentType="application/xml"/>
  <Default Extension="mp3" ContentType="audio/unknown"/>
  <Default Extension="vml" ContentType="application/vnd.openxmlformats-officedocument.vmlDrawing"/>
  <Default Extension="bin" ContentType="application/vnd.openxmlformats-officedocument.presentationml.printerSettings"/>
  <Default Extension="png" ContentType="image/png"/>
  <Default Extension="docx" ContentType="application/vnd.openxmlformats-officedocument.wordprocessingml.document"/>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embeddings/oleObject3.bin" ContentType="application/vnd.openxmlformats-officedocument.oleObject"/>
  <Override PartName="/ppt/notesSlides/notesSlide20.xml" ContentType="application/vnd.openxmlformats-officedocument.presentationml.notesSlide+xml"/>
  <Override PartName="/ppt/embeddings/oleObject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26.xml" ContentType="application/vnd.openxmlformats-officedocument.presentationml.notesSlide+xml"/>
  <Override PartName="/ppt/embeddings/oleObject7.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8.bin" ContentType="application/vnd.openxmlformats-officedocument.oleObject"/>
  <Override PartName="/ppt/notesSlides/notesSlide29.xml" ContentType="application/vnd.openxmlformats-officedocument.presentationml.notesSlide+xml"/>
  <Override PartName="/ppt/embeddings/oleObject9.bin" ContentType="application/vnd.openxmlformats-officedocument.oleObject"/>
  <Override PartName="/ppt/notesSlides/notesSlide30.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notesSlides/notesSlide38.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2"/>
  </p:notesMasterIdLst>
  <p:handoutMasterIdLst>
    <p:handoutMasterId r:id="rId43"/>
  </p:handoutMasterIdLst>
  <p:sldIdLst>
    <p:sldId id="326" r:id="rId2"/>
    <p:sldId id="316" r:id="rId3"/>
    <p:sldId id="328" r:id="rId4"/>
    <p:sldId id="260" r:id="rId5"/>
    <p:sldId id="294" r:id="rId6"/>
    <p:sldId id="295" r:id="rId7"/>
    <p:sldId id="296" r:id="rId8"/>
    <p:sldId id="344" r:id="rId9"/>
    <p:sldId id="298" r:id="rId10"/>
    <p:sldId id="346" r:id="rId11"/>
    <p:sldId id="345" r:id="rId12"/>
    <p:sldId id="301" r:id="rId13"/>
    <p:sldId id="300" r:id="rId14"/>
    <p:sldId id="359" r:id="rId15"/>
    <p:sldId id="360" r:id="rId16"/>
    <p:sldId id="304" r:id="rId17"/>
    <p:sldId id="265" r:id="rId18"/>
    <p:sldId id="269" r:id="rId19"/>
    <p:sldId id="351" r:id="rId20"/>
    <p:sldId id="352" r:id="rId21"/>
    <p:sldId id="268" r:id="rId22"/>
    <p:sldId id="349" r:id="rId23"/>
    <p:sldId id="361" r:id="rId24"/>
    <p:sldId id="362" r:id="rId25"/>
    <p:sldId id="270" r:id="rId26"/>
    <p:sldId id="276" r:id="rId27"/>
    <p:sldId id="277" r:id="rId28"/>
    <p:sldId id="274" r:id="rId29"/>
    <p:sldId id="278" r:id="rId30"/>
    <p:sldId id="363" r:id="rId31"/>
    <p:sldId id="355" r:id="rId32"/>
    <p:sldId id="299" r:id="rId33"/>
    <p:sldId id="364" r:id="rId34"/>
    <p:sldId id="365" r:id="rId35"/>
    <p:sldId id="366" r:id="rId36"/>
    <p:sldId id="367" r:id="rId37"/>
    <p:sldId id="368" r:id="rId38"/>
    <p:sldId id="369" r:id="rId39"/>
    <p:sldId id="357" r:id="rId40"/>
    <p:sldId id="358"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FF"/>
    <a:srgbClr val="0000FF"/>
    <a:srgbClr val="FF0000"/>
    <a:srgbClr val="FFCCFF"/>
    <a:srgbClr val="FFCC99"/>
    <a:srgbClr val="FFFF99"/>
    <a:srgbClr val="FFCC00"/>
    <a:srgbClr val="FF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0" autoAdjust="0"/>
    <p:restoredTop sz="75844" autoAdjust="0"/>
  </p:normalViewPr>
  <p:slideViewPr>
    <p:cSldViewPr>
      <p:cViewPr varScale="1">
        <p:scale>
          <a:sx n="110" d="100"/>
          <a:sy n="110" d="100"/>
        </p:scale>
        <p:origin x="-1816"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nda%20fox\Desktop\rrl%20t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nda%20fox\Desktop\rrl%20t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smtClean="0"/>
              <a:t>Reading</a:t>
            </a:r>
            <a:r>
              <a:rPr lang="en-US" sz="2800" baseline="0" dirty="0" smtClean="0"/>
              <a:t> Levels T1 &amp; T4</a:t>
            </a:r>
          </a:p>
        </c:rich>
      </c:tx>
      <c:overlay val="0"/>
    </c:title>
    <c:autoTitleDeleted val="0"/>
    <c:plotArea>
      <c:layout/>
      <c:barChart>
        <c:barDir val="col"/>
        <c:grouping val="clustered"/>
        <c:varyColors val="0"/>
        <c:ser>
          <c:idx val="0"/>
          <c:order val="0"/>
          <c:tx>
            <c:strRef>
              <c:f>'Sheet1 (2)'!$A$3</c:f>
              <c:strCache>
                <c:ptCount val="1"/>
                <c:pt idx="0">
                  <c:v>T1</c:v>
                </c:pt>
              </c:strCache>
            </c:strRef>
          </c:tx>
          <c:invertIfNegative val="0"/>
          <c:cat>
            <c:strRef>
              <c:f>'Sheet1 (2)'!$B$2:$K$2</c:f>
              <c:strCache>
                <c:ptCount val="10"/>
                <c:pt idx="0">
                  <c:v>0</c:v>
                </c:pt>
                <c:pt idx="1">
                  <c:v>1-3</c:v>
                </c:pt>
                <c:pt idx="2">
                  <c:v>4-10</c:v>
                </c:pt>
                <c:pt idx="3">
                  <c:v>11 -16</c:v>
                </c:pt>
                <c:pt idx="4">
                  <c:v>17 -22</c:v>
                </c:pt>
                <c:pt idx="5">
                  <c:v>23 -25</c:v>
                </c:pt>
                <c:pt idx="6">
                  <c:v>26 -27</c:v>
                </c:pt>
                <c:pt idx="7">
                  <c:v>28</c:v>
                </c:pt>
                <c:pt idx="8">
                  <c:v>29 - 30</c:v>
                </c:pt>
                <c:pt idx="9">
                  <c:v>30 plus</c:v>
                </c:pt>
              </c:strCache>
            </c:strRef>
          </c:cat>
          <c:val>
            <c:numRef>
              <c:f>'Sheet1 (2)'!$B$3:$K$3</c:f>
              <c:numCache>
                <c:formatCode>General</c:formatCode>
                <c:ptCount val="10"/>
                <c:pt idx="0">
                  <c:v>1.0</c:v>
                </c:pt>
                <c:pt idx="1">
                  <c:v>2.0</c:v>
                </c:pt>
                <c:pt idx="2">
                  <c:v>3.0</c:v>
                </c:pt>
                <c:pt idx="3">
                  <c:v>5.0</c:v>
                </c:pt>
                <c:pt idx="4">
                  <c:v>2.0</c:v>
                </c:pt>
                <c:pt idx="5">
                  <c:v>4.0</c:v>
                </c:pt>
                <c:pt idx="6">
                  <c:v>1.0</c:v>
                </c:pt>
                <c:pt idx="7">
                  <c:v>0.0</c:v>
                </c:pt>
                <c:pt idx="8">
                  <c:v>0.0</c:v>
                </c:pt>
                <c:pt idx="9">
                  <c:v>0.0</c:v>
                </c:pt>
              </c:numCache>
            </c:numRef>
          </c:val>
        </c:ser>
        <c:ser>
          <c:idx val="1"/>
          <c:order val="1"/>
          <c:tx>
            <c:strRef>
              <c:f>'Sheet1 (2)'!$A$4</c:f>
              <c:strCache>
                <c:ptCount val="1"/>
                <c:pt idx="0">
                  <c:v>T4</c:v>
                </c:pt>
              </c:strCache>
            </c:strRef>
          </c:tx>
          <c:invertIfNegative val="0"/>
          <c:cat>
            <c:strRef>
              <c:f>'Sheet1 (2)'!$B$2:$K$2</c:f>
              <c:strCache>
                <c:ptCount val="10"/>
                <c:pt idx="0">
                  <c:v>0</c:v>
                </c:pt>
                <c:pt idx="1">
                  <c:v>1-3</c:v>
                </c:pt>
                <c:pt idx="2">
                  <c:v>4-10</c:v>
                </c:pt>
                <c:pt idx="3">
                  <c:v>11 -16</c:v>
                </c:pt>
                <c:pt idx="4">
                  <c:v>17 -22</c:v>
                </c:pt>
                <c:pt idx="5">
                  <c:v>23 -25</c:v>
                </c:pt>
                <c:pt idx="6">
                  <c:v>26 -27</c:v>
                </c:pt>
                <c:pt idx="7">
                  <c:v>28</c:v>
                </c:pt>
                <c:pt idx="8">
                  <c:v>29 - 30</c:v>
                </c:pt>
                <c:pt idx="9">
                  <c:v>30 plus</c:v>
                </c:pt>
              </c:strCache>
            </c:strRef>
          </c:cat>
          <c:val>
            <c:numRef>
              <c:f>'Sheet1 (2)'!$B$4:$K$4</c:f>
              <c:numCache>
                <c:formatCode>General</c:formatCode>
                <c:ptCount val="10"/>
                <c:pt idx="0">
                  <c:v>0.0</c:v>
                </c:pt>
                <c:pt idx="1">
                  <c:v>1.0</c:v>
                </c:pt>
                <c:pt idx="2">
                  <c:v>2.0</c:v>
                </c:pt>
                <c:pt idx="3">
                  <c:v>0.0</c:v>
                </c:pt>
                <c:pt idx="4">
                  <c:v>2.0</c:v>
                </c:pt>
                <c:pt idx="5">
                  <c:v>4.0</c:v>
                </c:pt>
                <c:pt idx="6">
                  <c:v>2.0</c:v>
                </c:pt>
                <c:pt idx="7">
                  <c:v>3.0</c:v>
                </c:pt>
                <c:pt idx="8">
                  <c:v>3.0</c:v>
                </c:pt>
                <c:pt idx="9">
                  <c:v>1.0</c:v>
                </c:pt>
              </c:numCache>
            </c:numRef>
          </c:val>
        </c:ser>
        <c:dLbls>
          <c:showLegendKey val="0"/>
          <c:showVal val="0"/>
          <c:showCatName val="0"/>
          <c:showSerName val="0"/>
          <c:showPercent val="0"/>
          <c:showBubbleSize val="0"/>
        </c:dLbls>
        <c:gapWidth val="150"/>
        <c:axId val="-2091619624"/>
        <c:axId val="-2090944008"/>
      </c:barChart>
      <c:catAx>
        <c:axId val="-2091619624"/>
        <c:scaling>
          <c:orientation val="minMax"/>
        </c:scaling>
        <c:delete val="0"/>
        <c:axPos val="b"/>
        <c:title>
          <c:tx>
            <c:rich>
              <a:bodyPr/>
              <a:lstStyle/>
              <a:p>
                <a:pPr>
                  <a:defRPr/>
                </a:pPr>
                <a:r>
                  <a:rPr lang="en-US" sz="1400"/>
                  <a:t>Reading Level</a:t>
                </a:r>
              </a:p>
            </c:rich>
          </c:tx>
          <c:overlay val="0"/>
        </c:title>
        <c:majorTickMark val="out"/>
        <c:minorTickMark val="none"/>
        <c:tickLblPos val="nextTo"/>
        <c:crossAx val="-2090944008"/>
        <c:crosses val="autoZero"/>
        <c:auto val="1"/>
        <c:lblAlgn val="ctr"/>
        <c:lblOffset val="100"/>
        <c:noMultiLvlLbl val="0"/>
      </c:catAx>
      <c:valAx>
        <c:axId val="-2090944008"/>
        <c:scaling>
          <c:orientation val="minMax"/>
        </c:scaling>
        <c:delete val="0"/>
        <c:axPos val="l"/>
        <c:majorGridlines/>
        <c:title>
          <c:tx>
            <c:rich>
              <a:bodyPr rot="-5400000" vert="horz"/>
              <a:lstStyle/>
              <a:p>
                <a:pPr>
                  <a:defRPr sz="1400"/>
                </a:pPr>
                <a:r>
                  <a:rPr lang="en-US" sz="1400"/>
                  <a:t>No. of students</a:t>
                </a:r>
              </a:p>
            </c:rich>
          </c:tx>
          <c:overlay val="0"/>
        </c:title>
        <c:numFmt formatCode="General" sourceLinked="1"/>
        <c:majorTickMark val="out"/>
        <c:minorTickMark val="none"/>
        <c:tickLblPos val="nextTo"/>
        <c:crossAx val="-2091619624"/>
        <c:crosses val="autoZero"/>
        <c:crossBetween val="between"/>
      </c:valAx>
    </c:plotArea>
    <c:legend>
      <c:legendPos val="r"/>
      <c:legendEntry>
        <c:idx val="0"/>
        <c:txPr>
          <a:bodyPr/>
          <a:lstStyle/>
          <a:p>
            <a:pPr>
              <a:defRPr sz="1400"/>
            </a:pPr>
            <a:endParaRPr lang="en-US"/>
          </a:p>
        </c:txPr>
      </c:legendEntry>
      <c:legendEntry>
        <c:idx val="1"/>
        <c:txPr>
          <a:bodyPr/>
          <a:lstStyle/>
          <a:p>
            <a:pPr>
              <a:defRPr sz="1400"/>
            </a:pPr>
            <a:endParaRPr lang="en-US"/>
          </a:p>
        </c:txPr>
      </c:legendEntry>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AU" sz="2800" dirty="0"/>
              <a:t>Reading</a:t>
            </a:r>
            <a:r>
              <a:rPr lang="en-AU" sz="2800" baseline="0" dirty="0"/>
              <a:t> Level Growth</a:t>
            </a:r>
            <a:endParaRPr lang="en-AU" sz="2800" dirty="0"/>
          </a:p>
        </c:rich>
      </c:tx>
      <c:overlay val="0"/>
    </c:title>
    <c:autoTitleDeleted val="0"/>
    <c:plotArea>
      <c:layout/>
      <c:barChart>
        <c:barDir val="col"/>
        <c:grouping val="clustered"/>
        <c:varyColors val="0"/>
        <c:ser>
          <c:idx val="0"/>
          <c:order val="0"/>
          <c:tx>
            <c:strRef>
              <c:f>'Sheet1 (3)'!$B$3</c:f>
              <c:strCache>
                <c:ptCount val="1"/>
                <c:pt idx="0">
                  <c:v>T1</c:v>
                </c:pt>
              </c:strCache>
            </c:strRef>
          </c:tx>
          <c:invertIfNegative val="0"/>
          <c:cat>
            <c:strRef>
              <c:f>'Sheet1 (3)'!$C$1:$L$2</c:f>
              <c:strCache>
                <c:ptCount val="10"/>
                <c:pt idx="0">
                  <c:v>0</c:v>
                </c:pt>
                <c:pt idx="1">
                  <c:v>1-3</c:v>
                </c:pt>
                <c:pt idx="2">
                  <c:v> 4-10</c:v>
                </c:pt>
                <c:pt idx="3">
                  <c:v>11-16</c:v>
                </c:pt>
                <c:pt idx="4">
                  <c:v>17 -22</c:v>
                </c:pt>
                <c:pt idx="5">
                  <c:v>23 -25</c:v>
                </c:pt>
                <c:pt idx="6">
                  <c:v>26 -27</c:v>
                </c:pt>
                <c:pt idx="7">
                  <c:v>28</c:v>
                </c:pt>
                <c:pt idx="8">
                  <c:v>29 - 30</c:v>
                </c:pt>
                <c:pt idx="9">
                  <c:v>30 plus</c:v>
                </c:pt>
              </c:strCache>
            </c:strRef>
          </c:cat>
          <c:val>
            <c:numRef>
              <c:f>'Sheet1 (3)'!$C$3:$L$3</c:f>
              <c:numCache>
                <c:formatCode>General</c:formatCode>
                <c:ptCount val="10"/>
                <c:pt idx="0">
                  <c:v>1.0</c:v>
                </c:pt>
                <c:pt idx="1">
                  <c:v>2.0</c:v>
                </c:pt>
                <c:pt idx="2">
                  <c:v>3.0</c:v>
                </c:pt>
                <c:pt idx="3">
                  <c:v>5.0</c:v>
                </c:pt>
                <c:pt idx="4">
                  <c:v>2.0</c:v>
                </c:pt>
                <c:pt idx="5">
                  <c:v>4.0</c:v>
                </c:pt>
                <c:pt idx="6">
                  <c:v>1.0</c:v>
                </c:pt>
                <c:pt idx="7">
                  <c:v>0.0</c:v>
                </c:pt>
                <c:pt idx="8">
                  <c:v>0.0</c:v>
                </c:pt>
                <c:pt idx="9">
                  <c:v>7.0</c:v>
                </c:pt>
              </c:numCache>
            </c:numRef>
          </c:val>
        </c:ser>
        <c:ser>
          <c:idx val="1"/>
          <c:order val="1"/>
          <c:tx>
            <c:strRef>
              <c:f>'Sheet1 (3)'!$B$4</c:f>
              <c:strCache>
                <c:ptCount val="1"/>
                <c:pt idx="0">
                  <c:v>T2</c:v>
                </c:pt>
              </c:strCache>
            </c:strRef>
          </c:tx>
          <c:invertIfNegative val="0"/>
          <c:cat>
            <c:strRef>
              <c:f>'Sheet1 (3)'!$C$1:$L$2</c:f>
              <c:strCache>
                <c:ptCount val="10"/>
                <c:pt idx="0">
                  <c:v>0</c:v>
                </c:pt>
                <c:pt idx="1">
                  <c:v>1-3</c:v>
                </c:pt>
                <c:pt idx="2">
                  <c:v> 4-10</c:v>
                </c:pt>
                <c:pt idx="3">
                  <c:v>11-16</c:v>
                </c:pt>
                <c:pt idx="4">
                  <c:v>17 -22</c:v>
                </c:pt>
                <c:pt idx="5">
                  <c:v>23 -25</c:v>
                </c:pt>
                <c:pt idx="6">
                  <c:v>26 -27</c:v>
                </c:pt>
                <c:pt idx="7">
                  <c:v>28</c:v>
                </c:pt>
                <c:pt idx="8">
                  <c:v>29 - 30</c:v>
                </c:pt>
                <c:pt idx="9">
                  <c:v>30 plus</c:v>
                </c:pt>
              </c:strCache>
            </c:strRef>
          </c:cat>
          <c:val>
            <c:numRef>
              <c:f>'Sheet1 (3)'!$C$4:$L$4</c:f>
              <c:numCache>
                <c:formatCode>General</c:formatCode>
                <c:ptCount val="10"/>
                <c:pt idx="0">
                  <c:v>1.0</c:v>
                </c:pt>
                <c:pt idx="1">
                  <c:v>2.0</c:v>
                </c:pt>
                <c:pt idx="2">
                  <c:v>1.0</c:v>
                </c:pt>
                <c:pt idx="3">
                  <c:v>1.0</c:v>
                </c:pt>
                <c:pt idx="4">
                  <c:v>7.0</c:v>
                </c:pt>
                <c:pt idx="5">
                  <c:v>2.0</c:v>
                </c:pt>
                <c:pt idx="6">
                  <c:v>0.0</c:v>
                </c:pt>
                <c:pt idx="7">
                  <c:v>3.0</c:v>
                </c:pt>
                <c:pt idx="8">
                  <c:v>1.0</c:v>
                </c:pt>
                <c:pt idx="9">
                  <c:v>7.0</c:v>
                </c:pt>
              </c:numCache>
            </c:numRef>
          </c:val>
        </c:ser>
        <c:ser>
          <c:idx val="2"/>
          <c:order val="2"/>
          <c:tx>
            <c:strRef>
              <c:f>'Sheet1 (3)'!$B$5</c:f>
              <c:strCache>
                <c:ptCount val="1"/>
                <c:pt idx="0">
                  <c:v>T3</c:v>
                </c:pt>
              </c:strCache>
            </c:strRef>
          </c:tx>
          <c:invertIfNegative val="0"/>
          <c:cat>
            <c:strRef>
              <c:f>'Sheet1 (3)'!$C$1:$L$2</c:f>
              <c:strCache>
                <c:ptCount val="10"/>
                <c:pt idx="0">
                  <c:v>0</c:v>
                </c:pt>
                <c:pt idx="1">
                  <c:v>1-3</c:v>
                </c:pt>
                <c:pt idx="2">
                  <c:v> 4-10</c:v>
                </c:pt>
                <c:pt idx="3">
                  <c:v>11-16</c:v>
                </c:pt>
                <c:pt idx="4">
                  <c:v>17 -22</c:v>
                </c:pt>
                <c:pt idx="5">
                  <c:v>23 -25</c:v>
                </c:pt>
                <c:pt idx="6">
                  <c:v>26 -27</c:v>
                </c:pt>
                <c:pt idx="7">
                  <c:v>28</c:v>
                </c:pt>
                <c:pt idx="8">
                  <c:v>29 - 30</c:v>
                </c:pt>
                <c:pt idx="9">
                  <c:v>30 plus</c:v>
                </c:pt>
              </c:strCache>
            </c:strRef>
          </c:cat>
          <c:val>
            <c:numRef>
              <c:f>'Sheet1 (3)'!$C$5:$L$5</c:f>
              <c:numCache>
                <c:formatCode>General</c:formatCode>
                <c:ptCount val="10"/>
                <c:pt idx="0">
                  <c:v>0.0</c:v>
                </c:pt>
                <c:pt idx="1">
                  <c:v>1.0</c:v>
                </c:pt>
                <c:pt idx="2">
                  <c:v>2.0</c:v>
                </c:pt>
                <c:pt idx="3">
                  <c:v>1.0</c:v>
                </c:pt>
                <c:pt idx="4">
                  <c:v>4.0</c:v>
                </c:pt>
                <c:pt idx="5">
                  <c:v>3.0</c:v>
                </c:pt>
                <c:pt idx="6">
                  <c:v>2.0</c:v>
                </c:pt>
                <c:pt idx="7">
                  <c:v>1.0</c:v>
                </c:pt>
                <c:pt idx="8">
                  <c:v>4.0</c:v>
                </c:pt>
                <c:pt idx="9">
                  <c:v>7.0</c:v>
                </c:pt>
              </c:numCache>
            </c:numRef>
          </c:val>
        </c:ser>
        <c:ser>
          <c:idx val="3"/>
          <c:order val="3"/>
          <c:tx>
            <c:strRef>
              <c:f>'Sheet1 (3)'!$B$6</c:f>
              <c:strCache>
                <c:ptCount val="1"/>
                <c:pt idx="0">
                  <c:v>T4</c:v>
                </c:pt>
              </c:strCache>
            </c:strRef>
          </c:tx>
          <c:invertIfNegative val="0"/>
          <c:cat>
            <c:strRef>
              <c:f>'Sheet1 (3)'!$C$1:$L$2</c:f>
              <c:strCache>
                <c:ptCount val="10"/>
                <c:pt idx="0">
                  <c:v>0</c:v>
                </c:pt>
                <c:pt idx="1">
                  <c:v>1-3</c:v>
                </c:pt>
                <c:pt idx="2">
                  <c:v> 4-10</c:v>
                </c:pt>
                <c:pt idx="3">
                  <c:v>11-16</c:v>
                </c:pt>
                <c:pt idx="4">
                  <c:v>17 -22</c:v>
                </c:pt>
                <c:pt idx="5">
                  <c:v>23 -25</c:v>
                </c:pt>
                <c:pt idx="6">
                  <c:v>26 -27</c:v>
                </c:pt>
                <c:pt idx="7">
                  <c:v>28</c:v>
                </c:pt>
                <c:pt idx="8">
                  <c:v>29 - 30</c:v>
                </c:pt>
                <c:pt idx="9">
                  <c:v>30 plus</c:v>
                </c:pt>
              </c:strCache>
            </c:strRef>
          </c:cat>
          <c:val>
            <c:numRef>
              <c:f>'Sheet1 (3)'!$C$6:$L$6</c:f>
              <c:numCache>
                <c:formatCode>General</c:formatCode>
                <c:ptCount val="10"/>
                <c:pt idx="0">
                  <c:v>0.0</c:v>
                </c:pt>
                <c:pt idx="1">
                  <c:v>1.0</c:v>
                </c:pt>
                <c:pt idx="2">
                  <c:v>2.0</c:v>
                </c:pt>
                <c:pt idx="3">
                  <c:v>0.0</c:v>
                </c:pt>
                <c:pt idx="4">
                  <c:v>2.0</c:v>
                </c:pt>
                <c:pt idx="5">
                  <c:v>4.0</c:v>
                </c:pt>
                <c:pt idx="6">
                  <c:v>2.0</c:v>
                </c:pt>
                <c:pt idx="7">
                  <c:v>3.0</c:v>
                </c:pt>
                <c:pt idx="8">
                  <c:v>3.0</c:v>
                </c:pt>
                <c:pt idx="9">
                  <c:v>8.0</c:v>
                </c:pt>
              </c:numCache>
            </c:numRef>
          </c:val>
        </c:ser>
        <c:dLbls>
          <c:showLegendKey val="0"/>
          <c:showVal val="0"/>
          <c:showCatName val="0"/>
          <c:showSerName val="0"/>
          <c:showPercent val="0"/>
          <c:showBubbleSize val="0"/>
        </c:dLbls>
        <c:gapWidth val="150"/>
        <c:axId val="-2090922984"/>
        <c:axId val="-2090947704"/>
      </c:barChart>
      <c:catAx>
        <c:axId val="-2090922984"/>
        <c:scaling>
          <c:orientation val="minMax"/>
        </c:scaling>
        <c:delete val="0"/>
        <c:axPos val="b"/>
        <c:title>
          <c:tx>
            <c:rich>
              <a:bodyPr/>
              <a:lstStyle/>
              <a:p>
                <a:pPr>
                  <a:defRPr/>
                </a:pPr>
                <a:r>
                  <a:rPr lang="en-US" sz="1400"/>
                  <a:t>Reading Level</a:t>
                </a:r>
              </a:p>
            </c:rich>
          </c:tx>
          <c:overlay val="0"/>
        </c:title>
        <c:majorTickMark val="none"/>
        <c:minorTickMark val="none"/>
        <c:tickLblPos val="nextTo"/>
        <c:crossAx val="-2090947704"/>
        <c:crosses val="autoZero"/>
        <c:auto val="1"/>
        <c:lblAlgn val="ctr"/>
        <c:lblOffset val="100"/>
        <c:noMultiLvlLbl val="0"/>
      </c:catAx>
      <c:valAx>
        <c:axId val="-2090947704"/>
        <c:scaling>
          <c:orientation val="minMax"/>
        </c:scaling>
        <c:delete val="0"/>
        <c:axPos val="l"/>
        <c:majorGridlines/>
        <c:title>
          <c:tx>
            <c:rich>
              <a:bodyPr rot="-5400000" vert="horz"/>
              <a:lstStyle/>
              <a:p>
                <a:pPr>
                  <a:defRPr sz="1400"/>
                </a:pPr>
                <a:r>
                  <a:rPr lang="en-US" sz="1400"/>
                  <a:t>Number of students</a:t>
                </a:r>
              </a:p>
            </c:rich>
          </c:tx>
          <c:overlay val="0"/>
        </c:title>
        <c:numFmt formatCode="General" sourceLinked="1"/>
        <c:majorTickMark val="none"/>
        <c:minorTickMark val="none"/>
        <c:tickLblPos val="nextTo"/>
        <c:crossAx val="-2090922984"/>
        <c:crosses val="autoZero"/>
        <c:crossBetween val="between"/>
      </c:valAx>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41B879A-A0D9-4999-87E8-6314612C5D51}" type="datetimeFigureOut">
              <a:rPr lang="en-AU" smtClean="0"/>
              <a:t>2/06/15</a:t>
            </a:fld>
            <a:endParaRPr lang="en-AU"/>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9812CE7-BBE6-4BB8-82AE-FABDDF6A5E06}" type="slidenum">
              <a:rPr lang="en-AU" smtClean="0"/>
              <a:t>‹#›</a:t>
            </a:fld>
            <a:endParaRPr lang="en-AU"/>
          </a:p>
        </p:txBody>
      </p:sp>
    </p:spTree>
    <p:extLst>
      <p:ext uri="{BB962C8B-B14F-4D97-AF65-F5344CB8AC3E}">
        <p14:creationId xmlns:p14="http://schemas.microsoft.com/office/powerpoint/2010/main" val="377829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0C016D5-97F2-4397-8D47-690C1FA00FA7}" type="datetimeFigureOut">
              <a:rPr lang="en-AU" smtClean="0"/>
              <a:t>2/06/15</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EC3F64-3229-496A-92AB-391CE5011E57}" type="slidenum">
              <a:rPr lang="en-AU" smtClean="0"/>
              <a:t>‹#›</a:t>
            </a:fld>
            <a:endParaRPr lang="en-AU"/>
          </a:p>
        </p:txBody>
      </p:sp>
    </p:spTree>
    <p:extLst>
      <p:ext uri="{BB962C8B-B14F-4D97-AF65-F5344CB8AC3E}">
        <p14:creationId xmlns:p14="http://schemas.microsoft.com/office/powerpoint/2010/main" val="1683187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ecs.sa.gov.au/quality/pages/quality/26420/" TargetMode="External"/><Relationship Id="rId4" Type="http://schemas.openxmlformats.org/officeDocument/2006/relationships/hyperlink" Target="http://www.decd.sa.gov.au/farnorthandaboriginallands/files/links/6_Self_Review_and_Validati.pdf" TargetMode="External"/><Relationship Id="rId5" Type="http://schemas.openxmlformats.org/officeDocument/2006/relationships/hyperlink" Target="6.%20Self%20Review%20&amp;%20Validation%20Criteria%20&amp;%20Suggested%20Data%20(200kB%20PDF)" TargetMode="External"/><Relationship Id="rId6" Type="http://schemas.openxmlformats.org/officeDocument/2006/relationships/hyperlink" Target="http://www.decd.sa.gov.au/farnorthandaboriginallands/pages/info/44336/"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instructables.com/id/DIY-Mini-8-Page-Pocket-Zine!/?ALLSTEPS" TargetMode="External"/><Relationship Id="rId4" Type="http://schemas.openxmlformats.org/officeDocument/2006/relationships/hyperlink" Target="http://www.instructables.com/id/DIY-Mini-8-Page-Pocket-Zine!/"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eff.csuchico.edu/downloads/MMeasure.pd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C3F64-3229-496A-92AB-391CE5011E57}" type="slidenum">
              <a:rPr lang="en-AU" smtClean="0"/>
              <a:t>1</a:t>
            </a:fld>
            <a:endParaRPr lang="en-AU"/>
          </a:p>
        </p:txBody>
      </p:sp>
    </p:spTree>
    <p:extLst>
      <p:ext uri="{BB962C8B-B14F-4D97-AF65-F5344CB8AC3E}">
        <p14:creationId xmlns:p14="http://schemas.microsoft.com/office/powerpoint/2010/main" val="370817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0"/>
          <p:cNvSpPr>
            <a:spLocks noGrp="1" noChangeArrowheads="1"/>
          </p:cNvSpPr>
          <p:nvPr>
            <p:ph type="ftr" sz="quarter" idx="4"/>
          </p:nvPr>
        </p:nvSpPr>
        <p:spPr>
          <a:noFill/>
        </p:spPr>
        <p:txBody>
          <a:bodyPr/>
          <a:lstStyle>
            <a:lvl1pPr defTabSz="912813" eaLnBrk="0" hangingPunct="0">
              <a:defRPr sz="2400" b="1">
                <a:solidFill>
                  <a:schemeClr val="tx1"/>
                </a:solidFill>
                <a:latin typeface="Times New Roman" pitchFamily="18" charset="0"/>
              </a:defRPr>
            </a:lvl1pPr>
            <a:lvl2pPr marL="742950" indent="-285750" defTabSz="912813" eaLnBrk="0" hangingPunct="0">
              <a:defRPr sz="2400" b="1">
                <a:solidFill>
                  <a:schemeClr val="tx1"/>
                </a:solidFill>
                <a:latin typeface="Times New Roman" pitchFamily="18" charset="0"/>
              </a:defRPr>
            </a:lvl2pPr>
            <a:lvl3pPr marL="1143000" indent="-228600" defTabSz="912813" eaLnBrk="0" hangingPunct="0">
              <a:defRPr sz="2400" b="1">
                <a:solidFill>
                  <a:schemeClr val="tx1"/>
                </a:solidFill>
                <a:latin typeface="Times New Roman" pitchFamily="18" charset="0"/>
              </a:defRPr>
            </a:lvl3pPr>
            <a:lvl4pPr marL="1600200" indent="-228600" defTabSz="912813" eaLnBrk="0" hangingPunct="0">
              <a:defRPr sz="2400" b="1">
                <a:solidFill>
                  <a:schemeClr val="tx1"/>
                </a:solidFill>
                <a:latin typeface="Times New Roman" pitchFamily="18" charset="0"/>
              </a:defRPr>
            </a:lvl4pPr>
            <a:lvl5pPr marL="2057400" indent="-228600" defTabSz="912813" eaLnBrk="0" hangingPunct="0">
              <a:defRPr sz="2400" b="1">
                <a:solidFill>
                  <a:schemeClr val="tx1"/>
                </a:solidFill>
                <a:latin typeface="Times New Roman" pitchFamily="18" charset="0"/>
              </a:defRPr>
            </a:lvl5pPr>
            <a:lvl6pPr marL="2514600" indent="-228600" algn="ctr" defTabSz="912813" eaLnBrk="0" fontAlgn="base" hangingPunct="0">
              <a:spcBef>
                <a:spcPct val="0"/>
              </a:spcBef>
              <a:spcAft>
                <a:spcPct val="0"/>
              </a:spcAft>
              <a:defRPr sz="2400" b="1">
                <a:solidFill>
                  <a:schemeClr val="tx1"/>
                </a:solidFill>
                <a:latin typeface="Times New Roman" pitchFamily="18" charset="0"/>
              </a:defRPr>
            </a:lvl6pPr>
            <a:lvl7pPr marL="2971800" indent="-228600" algn="ctr" defTabSz="912813" eaLnBrk="0" fontAlgn="base" hangingPunct="0">
              <a:spcBef>
                <a:spcPct val="0"/>
              </a:spcBef>
              <a:spcAft>
                <a:spcPct val="0"/>
              </a:spcAft>
              <a:defRPr sz="2400" b="1">
                <a:solidFill>
                  <a:schemeClr val="tx1"/>
                </a:solidFill>
                <a:latin typeface="Times New Roman" pitchFamily="18" charset="0"/>
              </a:defRPr>
            </a:lvl7pPr>
            <a:lvl8pPr marL="3429000" indent="-228600" algn="ctr" defTabSz="912813" eaLnBrk="0" fontAlgn="base" hangingPunct="0">
              <a:spcBef>
                <a:spcPct val="0"/>
              </a:spcBef>
              <a:spcAft>
                <a:spcPct val="0"/>
              </a:spcAft>
              <a:defRPr sz="2400" b="1">
                <a:solidFill>
                  <a:schemeClr val="tx1"/>
                </a:solidFill>
                <a:latin typeface="Times New Roman" pitchFamily="18" charset="0"/>
              </a:defRPr>
            </a:lvl8pPr>
            <a:lvl9pPr marL="3886200" indent="-228600" algn="ctr" defTabSz="912813" eaLnBrk="0" fontAlgn="base" hangingPunct="0">
              <a:spcBef>
                <a:spcPct val="0"/>
              </a:spcBef>
              <a:spcAft>
                <a:spcPct val="0"/>
              </a:spcAft>
              <a:defRPr sz="2400" b="1">
                <a:solidFill>
                  <a:schemeClr val="tx1"/>
                </a:solidFill>
                <a:latin typeface="Times New Roman" pitchFamily="18" charset="0"/>
              </a:defRPr>
            </a:lvl9pPr>
          </a:lstStyle>
          <a:p>
            <a:pPr eaLnBrk="1" hangingPunct="1"/>
            <a:r>
              <a:rPr lang="en-AU" altLang="en-US" sz="1200" b="0"/>
              <a:t>Growth Seminar, FNAL, 2012(c) Workforce Development, 2011</a:t>
            </a:r>
          </a:p>
        </p:txBody>
      </p:sp>
      <p:sp>
        <p:nvSpPr>
          <p:cNvPr id="27651" name="Rectangle 2"/>
          <p:cNvSpPr>
            <a:spLocks noGrp="1" noRot="1" noChangeAspect="1" noChangeArrowheads="1" noTextEdit="1"/>
          </p:cNvSpPr>
          <p:nvPr>
            <p:ph type="sldImg"/>
          </p:nvPr>
        </p:nvSpPr>
        <p:spPr>
          <a:xfrm>
            <a:off x="1935163" y="501650"/>
            <a:ext cx="3068637" cy="2301875"/>
          </a:xfrm>
          <a:ln/>
        </p:spPr>
      </p:sp>
      <p:sp>
        <p:nvSpPr>
          <p:cNvPr id="27652" name="Rectangle 3"/>
          <p:cNvSpPr>
            <a:spLocks noGrp="1" noChangeArrowheads="1"/>
          </p:cNvSpPr>
          <p:nvPr>
            <p:ph type="body" idx="1"/>
          </p:nvPr>
        </p:nvSpPr>
        <p:spPr>
          <a:xfrm>
            <a:off x="373063" y="2876091"/>
            <a:ext cx="5764212" cy="6306130"/>
          </a:xfrm>
          <a:noFill/>
        </p:spPr>
        <p:txBody>
          <a:bodyPr/>
          <a:lstStyle/>
          <a:p>
            <a:endParaRPr lang="en-AU" altLang="en-US" smtClean="0"/>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0"/>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sz="1200" b="0"/>
              <a:t>Growth Seminar, FNAL, 2012(c) Workforce Development, 2011</a:t>
            </a:r>
          </a:p>
        </p:txBody>
      </p:sp>
      <p:sp>
        <p:nvSpPr>
          <p:cNvPr id="26627" name="Rectangle 1030"/>
          <p:cNvSpPr txBox="1">
            <a:spLocks noGrp="1" noChangeArrowheads="1"/>
          </p:cNvSpPr>
          <p:nvPr/>
        </p:nvSpPr>
        <p:spPr bwMode="auto">
          <a:xfrm>
            <a:off x="0" y="9429831"/>
            <a:ext cx="2946400" cy="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5" rIns="91429" bIns="45715" anchor="b"/>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r>
              <a:rPr lang="en-AU" sz="1200" b="0"/>
              <a:t>(c) Workforce Development, 2011</a:t>
            </a:r>
          </a:p>
        </p:txBody>
      </p:sp>
      <p:sp>
        <p:nvSpPr>
          <p:cNvPr id="2662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75C501F-06BA-7244-8130-DD4C45F0AA65}" type="slidenum">
              <a:rPr lang="en-AU" sz="1200" b="0"/>
              <a:pPr eaLnBrk="1" hangingPunct="1"/>
              <a:t>11</a:t>
            </a:fld>
            <a:endParaRPr lang="en-AU" sz="1200" b="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p:txBody>
          <a:bodyPr/>
          <a:lstStyle/>
          <a:p>
            <a:r>
              <a:rPr lang="en-AU"/>
              <a:t>Growth Seminar 1, FNAL, 2012</a:t>
            </a:r>
          </a:p>
        </p:txBody>
      </p:sp>
      <p:sp>
        <p:nvSpPr>
          <p:cNvPr id="22529" name="Rectangle 2"/>
          <p:cNvSpPr>
            <a:spLocks noGrp="1" noRot="1" noChangeAspect="1" noChangeArrowheads="1" noTextEdit="1"/>
          </p:cNvSpPr>
          <p:nvPr>
            <p:ph type="sldImg"/>
          </p:nvPr>
        </p:nvSpPr>
        <p:spPr bwMode="auto">
          <a:xfrm>
            <a:off x="920750" y="744538"/>
            <a:ext cx="4960938" cy="3722687"/>
          </a:xfrm>
          <a:noFill/>
          <a:ln>
            <a:solidFill>
              <a:srgbClr val="000000"/>
            </a:solidFill>
            <a:miter lim="800000"/>
            <a:headEnd/>
            <a:tailEnd/>
          </a:ln>
        </p:spPr>
      </p:sp>
      <p:sp>
        <p:nvSpPr>
          <p:cNvPr id="22530" name="Rectangle 3"/>
          <p:cNvSpPr>
            <a:spLocks noGrp="1" noChangeArrowheads="1"/>
          </p:cNvSpPr>
          <p:nvPr>
            <p:ph type="body" idx="1"/>
          </p:nvPr>
        </p:nvSpPr>
        <p:spPr bwMode="auto">
          <a:xfrm>
            <a:off x="906357" y="4715153"/>
            <a:ext cx="4984962" cy="4466987"/>
          </a:xfrm>
          <a:noFill/>
        </p:spPr>
        <p:txBody>
          <a:bodyPr wrap="square" numCol="1" anchor="t" anchorCtr="0" compatLnSpc="1">
            <a:prstTxWarp prst="textNoShape">
              <a:avLst/>
            </a:prstTxWarp>
          </a:bodyPr>
          <a:lstStyle/>
          <a:p>
            <a:pPr eaLnBrk="1" hangingPunct="1">
              <a:spcBef>
                <a:spcPct val="0"/>
              </a:spcBef>
            </a:pPr>
            <a:r>
              <a:rPr lang="en-AU" sz="800" b="1" dirty="0" smtClean="0"/>
              <a:t>Perception Tools</a:t>
            </a:r>
          </a:p>
          <a:p>
            <a:pPr eaLnBrk="1" hangingPunct="1">
              <a:spcBef>
                <a:spcPct val="0"/>
              </a:spcBef>
            </a:pPr>
            <a:r>
              <a:rPr lang="en-AU" sz="800" dirty="0" smtClean="0"/>
              <a:t>Survey tools support teachers to gain feedback from learners as an important source of perception data.  The Student feedback surveys match the indicators of practice for elements within the </a:t>
            </a:r>
            <a:r>
              <a:rPr lang="en-AU" sz="800" dirty="0" err="1" smtClean="0"/>
              <a:t>TfEL</a:t>
            </a:r>
            <a:r>
              <a:rPr lang="en-AU" sz="800" dirty="0" smtClean="0"/>
              <a:t> framework and can be used by teachers to collect valid, reliable data quickly and easily from every student.  Where available, use well researched and validated survey instruments to elicit valid and measurable survey data.  </a:t>
            </a:r>
          </a:p>
          <a:p>
            <a:pPr eaLnBrk="1" hangingPunct="1">
              <a:spcBef>
                <a:spcPct val="0"/>
              </a:spcBef>
            </a:pPr>
            <a:endParaRPr lang="en-AU" sz="800" dirty="0" smtClean="0"/>
          </a:p>
          <a:p>
            <a:pPr eaLnBrk="1" hangingPunct="1">
              <a:spcBef>
                <a:spcPct val="0"/>
              </a:spcBef>
            </a:pPr>
            <a:r>
              <a:rPr lang="en-AU" sz="800" dirty="0" smtClean="0"/>
              <a:t>In classroom’s that now have access to computer facilities, phone internet or app based devices for each student, it is now possible to gain super-fast immediate perception student data at the end of a lesson or a unit of work (and display the results immediately via smart boards).  The website is called socrative.com (student and teacher).  In terms of measuring growth in perceptions, gathering this perception data will not be as reliable and nor will the questions have been well researched as they typically are with a validated survey instrument (e.g. </a:t>
            </a:r>
            <a:r>
              <a:rPr lang="en-AU" sz="800" dirty="0" err="1" smtClean="0"/>
              <a:t>TfEL</a:t>
            </a:r>
            <a:r>
              <a:rPr lang="en-AU" sz="800" dirty="0" smtClean="0"/>
              <a:t> student feedback surveys). </a:t>
            </a:r>
          </a:p>
          <a:p>
            <a:pPr eaLnBrk="1" hangingPunct="1">
              <a:spcBef>
                <a:spcPct val="0"/>
              </a:spcBef>
            </a:pPr>
            <a:endParaRPr lang="en-AU" sz="800" dirty="0" smtClean="0"/>
          </a:p>
          <a:p>
            <a:pPr eaLnBrk="1" hangingPunct="1">
              <a:spcBef>
                <a:spcPct val="0"/>
              </a:spcBef>
            </a:pPr>
            <a:r>
              <a:rPr lang="en-AU" sz="800" dirty="0" err="1" smtClean="0"/>
              <a:t>TfEL</a:t>
            </a:r>
            <a:r>
              <a:rPr lang="en-AU" sz="800" dirty="0" smtClean="0"/>
              <a:t> Student feedback surveys - these surveys can be tailored to address specific areas of classroom practice (refer to page 20, Review Tools handbook) or areas identified within whole site approaches.  Note: Early Years i.e. YrR-2, Younger Students – primary &amp; early middle years students i.e. Yr3-7, Older students – secondary students i.e. Yr8-12).  Where possible, reduce the number of surveys and check whether or not similar things are being measured and stress the importance of the chosen survey.</a:t>
            </a:r>
          </a:p>
          <a:p>
            <a:pPr eaLnBrk="1" hangingPunct="1">
              <a:spcBef>
                <a:spcPct val="0"/>
              </a:spcBef>
            </a:pPr>
            <a:r>
              <a:rPr lang="en-AU" sz="800" dirty="0" smtClean="0"/>
              <a:t>  </a:t>
            </a:r>
          </a:p>
          <a:p>
            <a:pPr eaLnBrk="1" hangingPunct="1">
              <a:spcBef>
                <a:spcPct val="0"/>
              </a:spcBef>
            </a:pPr>
            <a:r>
              <a:rPr lang="en-AU" sz="800" dirty="0" smtClean="0"/>
              <a:t>Student Surveys/Engagement Questionnaire </a:t>
            </a:r>
          </a:p>
          <a:p>
            <a:pPr eaLnBrk="1" hangingPunct="1">
              <a:spcBef>
                <a:spcPct val="0"/>
              </a:spcBef>
            </a:pPr>
            <a:r>
              <a:rPr lang="en-AU" sz="800" dirty="0" smtClean="0"/>
              <a:t>Step 1 – Explain the purpose of the survey, why student feedback is important and the process to students in the class i.e. 34 statements, students’ own responses only to each statement, scoring system from 1-Strongly Disagree to 5-Strongly Agree, state whether to respond in relation to the lesson that they have just experienced or over the year to date in general).  It may be useful to practice this with early years students prior to the day so that they are familiar with this type of rating system.  However, this practice should be done with questions different to those on the student surveys.  If administering the survey online, explain to students that the survey is to be done under test conditions (common free online survey tools – survey monkey, </a:t>
            </a:r>
            <a:r>
              <a:rPr lang="en-AU" sz="800" dirty="0" err="1" smtClean="0"/>
              <a:t>zoomerang</a:t>
            </a:r>
            <a:r>
              <a:rPr lang="en-AU" sz="800" dirty="0" smtClean="0"/>
              <a:t>). Thank the students.</a:t>
            </a:r>
          </a:p>
          <a:p>
            <a:pPr eaLnBrk="1" hangingPunct="1">
              <a:spcBef>
                <a:spcPct val="0"/>
              </a:spcBef>
            </a:pPr>
            <a:r>
              <a:rPr lang="en-AU" sz="800" dirty="0" smtClean="0"/>
              <a:t>Step 2 – Analysing the survey data (refer to page 20, Review Tools handbook, graphing templates can be made available on request)</a:t>
            </a:r>
          </a:p>
          <a:p>
            <a:pPr eaLnBrk="1" hangingPunct="1">
              <a:spcBef>
                <a:spcPct val="0"/>
              </a:spcBef>
            </a:pPr>
            <a:r>
              <a:rPr lang="en-AU" sz="800" dirty="0" smtClean="0"/>
              <a:t>Step 3 – Responding to the feedback and implementing/strengthening an action/strategy.  It is important that surveys contain open based questions to elicit more detailed perception data.  Focus groups are a valid research process to investigate particular areas to identify next steps. </a:t>
            </a:r>
          </a:p>
          <a:p>
            <a:pPr eaLnBrk="1" hangingPunct="1">
              <a:spcBef>
                <a:spcPct val="0"/>
              </a:spcBef>
            </a:pPr>
            <a:r>
              <a:rPr lang="en-AU" sz="800" dirty="0" smtClean="0"/>
              <a:t>Step 4 – Identify a time to re-administer the survey to evaluate any actions/strategies.  Twice yearly at a maximum.  </a:t>
            </a:r>
          </a:p>
          <a:p>
            <a:pPr eaLnBrk="1" hangingPunct="1">
              <a:spcBef>
                <a:spcPct val="0"/>
              </a:spcBef>
            </a:pPr>
            <a:endParaRPr lang="en-AU" sz="800" dirty="0" smtClean="0"/>
          </a:p>
          <a:p>
            <a:pPr eaLnBrk="1" hangingPunct="1">
              <a:spcBef>
                <a:spcPct val="0"/>
              </a:spcBef>
            </a:pPr>
            <a:r>
              <a:rPr lang="en-AU" sz="800" dirty="0" smtClean="0"/>
              <a:t>When analysing perception data: Look for areas/items in highest/lowest/neutral % agreement?  Agreement levels 90% indicate low levels of indifference. Compare and check for largest differences against normed/state level data where available. </a:t>
            </a:r>
          </a:p>
          <a:p>
            <a:pPr eaLnBrk="1" hangingPunct="1">
              <a:spcBef>
                <a:spcPct val="0"/>
              </a:spcBef>
            </a:pPr>
            <a:endParaRPr lang="en-AU" sz="800" dirty="0" smtClean="0"/>
          </a:p>
          <a:p>
            <a:pPr eaLnBrk="1" hangingPunct="1">
              <a:spcBef>
                <a:spcPct val="0"/>
              </a:spcBef>
            </a:pPr>
            <a:r>
              <a:rPr lang="en-AU" sz="800" dirty="0" smtClean="0"/>
              <a:t>Check representativeness/ quality of data – Response Rate </a:t>
            </a:r>
            <a:r>
              <a:rPr lang="en-AU" sz="800" i="1" dirty="0" smtClean="0"/>
              <a:t>at least</a:t>
            </a:r>
            <a:r>
              <a:rPr lang="en-AU" sz="800" dirty="0" smtClean="0"/>
              <a:t> 60-70%.  Note: Better to send out 20 randomly selected students and get 16 returns, than send out 100 to all and get 16 returns.</a:t>
            </a:r>
          </a:p>
          <a:p>
            <a:pPr eaLnBrk="1" hangingPunct="1">
              <a:spcBef>
                <a:spcPct val="0"/>
              </a:spcBef>
            </a:pPr>
            <a:endParaRPr lang="en-AU" sz="800" dirty="0" smtClean="0"/>
          </a:p>
          <a:p>
            <a:pPr eaLnBrk="1" hangingPunct="1">
              <a:spcBef>
                <a:spcPct val="0"/>
              </a:spcBef>
            </a:pPr>
            <a:r>
              <a:rPr lang="en-AU" sz="800" dirty="0" smtClean="0"/>
              <a:t>For further information about administering valid and reliable survey data, Data Analysis for Continuous School Improvement, </a:t>
            </a:r>
            <a:r>
              <a:rPr lang="en-AU" sz="800" i="1" dirty="0" smtClean="0"/>
              <a:t>Perception Data </a:t>
            </a:r>
            <a:r>
              <a:rPr lang="en-AU" sz="800" dirty="0" smtClean="0"/>
              <a:t>chapter.</a:t>
            </a:r>
          </a:p>
          <a:p>
            <a:pPr eaLnBrk="1" hangingPunct="1">
              <a:spcBef>
                <a:spcPct val="0"/>
              </a:spcBef>
            </a:pPr>
            <a:endParaRPr lang="en-AU" sz="800" dirty="0" smtClean="0"/>
          </a:p>
          <a:p>
            <a:pPr eaLnBrk="1" hangingPunct="1">
              <a:spcBef>
                <a:spcPct val="0"/>
              </a:spcBef>
            </a:pPr>
            <a:endParaRPr lang="en-AU" sz="800" dirty="0" smtClean="0"/>
          </a:p>
          <a:p>
            <a:pPr eaLnBrk="1" hangingPunct="1">
              <a:spcBef>
                <a:spcPct val="0"/>
              </a:spcBef>
            </a:pPr>
            <a:endParaRPr lang="en-AU" sz="8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p:txBody>
          <a:bodyPr/>
          <a:lstStyle/>
          <a:p>
            <a:r>
              <a:rPr lang="en-AU"/>
              <a:t>Growth Seminar 1, FNAL, 2012</a:t>
            </a:r>
          </a:p>
        </p:txBody>
      </p:sp>
      <p:sp>
        <p:nvSpPr>
          <p:cNvPr id="20481" name="Rectangle 2"/>
          <p:cNvSpPr>
            <a:spLocks noGrp="1" noRot="1" noChangeAspect="1" noChangeArrowheads="1" noTextEdit="1"/>
          </p:cNvSpPr>
          <p:nvPr>
            <p:ph type="sldImg"/>
          </p:nvPr>
        </p:nvSpPr>
        <p:spPr bwMode="auto">
          <a:xfrm>
            <a:off x="920750" y="744538"/>
            <a:ext cx="4960938" cy="3722687"/>
          </a:xfrm>
          <a:noFill/>
          <a:ln>
            <a:solidFill>
              <a:srgbClr val="000000"/>
            </a:solidFill>
            <a:miter lim="800000"/>
            <a:headEnd/>
            <a:tailEnd/>
          </a:ln>
        </p:spPr>
      </p:sp>
      <p:sp>
        <p:nvSpPr>
          <p:cNvPr id="20482" name="Rectangle 3"/>
          <p:cNvSpPr>
            <a:spLocks noGrp="1" noChangeArrowheads="1"/>
          </p:cNvSpPr>
          <p:nvPr>
            <p:ph type="body" idx="1"/>
          </p:nvPr>
        </p:nvSpPr>
        <p:spPr bwMode="auto">
          <a:xfrm>
            <a:off x="906357" y="4715153"/>
            <a:ext cx="4984962" cy="4466987"/>
          </a:xfrm>
          <a:noFill/>
        </p:spPr>
        <p:txBody>
          <a:bodyPr wrap="square" numCol="1" anchor="t" anchorCtr="0" compatLnSpc="1">
            <a:prstTxWarp prst="textNoShape">
              <a:avLst/>
            </a:prstTxWarp>
          </a:bodyPr>
          <a:lstStyle/>
          <a:p>
            <a:pPr marL="152400" indent="-152400" eaLnBrk="1" hangingPunct="1">
              <a:lnSpc>
                <a:spcPct val="80000"/>
              </a:lnSpc>
              <a:spcBef>
                <a:spcPct val="0"/>
              </a:spcBef>
            </a:pPr>
            <a:r>
              <a:rPr lang="en-AU" sz="1200" b="1" dirty="0" smtClean="0">
                <a:solidFill>
                  <a:srgbClr val="000000"/>
                </a:solidFill>
                <a:cs typeface="Arial" charset="0"/>
              </a:rPr>
              <a:t>Whole of Site - Self Review Rubrics Tools </a:t>
            </a:r>
            <a:endParaRPr lang="en-AU" sz="1200" dirty="0" smtClean="0">
              <a:solidFill>
                <a:srgbClr val="000000"/>
              </a:solidFill>
              <a:cs typeface="Arial" charset="0"/>
            </a:endParaRPr>
          </a:p>
          <a:p>
            <a:pPr marL="152400" indent="-152400" eaLnBrk="1" hangingPunct="1">
              <a:lnSpc>
                <a:spcPct val="80000"/>
              </a:lnSpc>
              <a:spcBef>
                <a:spcPct val="0"/>
              </a:spcBef>
            </a:pPr>
            <a:r>
              <a:rPr lang="en-AU" altLang="ja-JP" dirty="0" smtClean="0">
                <a:cs typeface="ＭＳ Ｐゴシック"/>
              </a:rPr>
              <a:t>The rubrics in the </a:t>
            </a:r>
            <a:r>
              <a:rPr lang="en-AU" altLang="ja-JP" i="1" dirty="0" smtClean="0">
                <a:cs typeface="ＭＳ Ｐゴシック"/>
              </a:rPr>
              <a:t>Self Review Tool</a:t>
            </a:r>
            <a:r>
              <a:rPr lang="en-AU" altLang="ja-JP" dirty="0" smtClean="0">
                <a:cs typeface="ＭＳ Ｐゴシック"/>
              </a:rPr>
              <a:t> provides a means for measuring whole of school and preschool improvement and has been largely informed by local and international research and evidence. The rubrics enable schools and preschools to acknowledge their successes, determine priority areas for deeper inquiry and assist with the continuous improvement of all aspects of the site.  They have been used by leaders, staff and governing council to determine performance and evaluate progress in selected areas.  It is therefore important that users of the rubrics understand the performance levels or </a:t>
            </a:r>
            <a:r>
              <a:rPr lang="en-AU" altLang="ja-JP" i="1" dirty="0" smtClean="0">
                <a:cs typeface="ＭＳ Ｐゴシック"/>
              </a:rPr>
              <a:t>“the location of the goal posts”</a:t>
            </a:r>
            <a:r>
              <a:rPr lang="en-AU" altLang="ja-JP" dirty="0" smtClean="0">
                <a:cs typeface="ＭＳ Ｐゴシック"/>
              </a:rPr>
              <a:t> as part of making judgements about the principles and in deciding what next steps to take.  In the end they </a:t>
            </a:r>
            <a:r>
              <a:rPr lang="en-AU" sz="1200" dirty="0" smtClean="0">
                <a:solidFill>
                  <a:srgbClr val="000000"/>
                </a:solidFill>
                <a:cs typeface="Arial" charset="0"/>
              </a:rPr>
              <a:t>will show the growth the site has made over time.  </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endParaRPr lang="en-AU" sz="1200" dirty="0" smtClean="0"/>
          </a:p>
          <a:p>
            <a:pPr marL="152400" indent="-152400" eaLnBrk="1" hangingPunct="1">
              <a:lnSpc>
                <a:spcPct val="80000"/>
              </a:lnSpc>
              <a:spcBef>
                <a:spcPct val="0"/>
              </a:spcBef>
            </a:pPr>
            <a:r>
              <a:rPr lang="en-AU" sz="1200" dirty="0" smtClean="0"/>
              <a:t>Typically the Self Review Rubrics process can follow these steps over a Term:</a:t>
            </a:r>
            <a:endParaRPr lang="en-AU" sz="1200" dirty="0" smtClean="0">
              <a:solidFill>
                <a:srgbClr val="000000"/>
              </a:solidFill>
              <a:cs typeface="Arial" charset="0"/>
            </a:endParaRPr>
          </a:p>
          <a:p>
            <a:pPr marL="152400" indent="-152400" eaLnBrk="1" hangingPunct="1">
              <a:lnSpc>
                <a:spcPct val="80000"/>
              </a:lnSpc>
              <a:spcBef>
                <a:spcPct val="0"/>
              </a:spcBef>
            </a:pPr>
            <a:r>
              <a:rPr lang="en-AU" sz="1200" dirty="0" smtClean="0">
                <a:solidFill>
                  <a:srgbClr val="000000"/>
                </a:solidFill>
                <a:cs typeface="Arial" charset="0"/>
              </a:rPr>
              <a:t>Step 1 – In your site teams, </a:t>
            </a:r>
            <a:r>
              <a:rPr lang="en-AU" sz="1200" dirty="0" smtClean="0"/>
              <a:t>become familiar with the SR Tool and each of the DECD Principles of Improvement &amp; Effectiveness (DPIE) (e.g. Focus on Learning, Share Leadership, Attend to Culture etc.). Have someone explain where the principles come from and why they are being considered (go to the definitions of each of the principles provided in the Level 1 &amp; Level 2 documents </a:t>
            </a:r>
            <a:r>
              <a:rPr lang="en-AU" sz="1200" dirty="0" smtClean="0">
                <a:hlinkClick r:id="rId3"/>
              </a:rPr>
              <a:t>http://www.decs.sa.gov.au/quality/pages/quality/26420/</a:t>
            </a:r>
            <a:r>
              <a:rPr lang="en-AU" sz="1200" dirty="0" smtClean="0"/>
              <a:t> ).</a:t>
            </a:r>
          </a:p>
          <a:p>
            <a:pPr marL="152400" indent="-152400" eaLnBrk="1" hangingPunct="1">
              <a:lnSpc>
                <a:spcPct val="80000"/>
              </a:lnSpc>
              <a:spcBef>
                <a:spcPct val="0"/>
              </a:spcBef>
            </a:pPr>
            <a:r>
              <a:rPr lang="en-AU" sz="1200" dirty="0" smtClean="0"/>
              <a:t>Step 2 – Start with the ‘Focus on Learning’ principle.  Have all staff become </a:t>
            </a:r>
            <a:r>
              <a:rPr lang="en-AU" sz="1200" dirty="0" smtClean="0">
                <a:solidFill>
                  <a:srgbClr val="000000"/>
                </a:solidFill>
                <a:cs typeface="Arial" charset="0"/>
              </a:rPr>
              <a:t>familiar with the criteria (e.g. Quality Teaching and Learning, Learner Outcomes etc.) by accessing </a:t>
            </a:r>
            <a:r>
              <a:rPr lang="en-AU" sz="1200" dirty="0" smtClean="0">
                <a:hlinkClick r:id="rId4"/>
                <a:hlinkMouseOver r:id="rId5"/>
              </a:rPr>
              <a:t>6. Self Review &amp; Validation Criteria &amp; Suggested Data (200kB PDF)</a:t>
            </a:r>
            <a:r>
              <a:rPr lang="en-AU" sz="1200" dirty="0" smtClean="0"/>
              <a:t> document available from </a:t>
            </a:r>
            <a:r>
              <a:rPr lang="en-AU" sz="1200" dirty="0" smtClean="0">
                <a:hlinkClick r:id="rId6"/>
              </a:rPr>
              <a:t>http://www.decd.sa.gov.au/farnorthandaboriginallands/pages/info/44336/</a:t>
            </a:r>
            <a:r>
              <a:rPr lang="en-AU" sz="1200" dirty="0" smtClean="0"/>
              <a:t>.</a:t>
            </a:r>
          </a:p>
          <a:p>
            <a:pPr marL="152400" indent="-152400" eaLnBrk="1" hangingPunct="1">
              <a:lnSpc>
                <a:spcPct val="80000"/>
              </a:lnSpc>
              <a:spcBef>
                <a:spcPct val="0"/>
              </a:spcBef>
            </a:pPr>
            <a:r>
              <a:rPr lang="en-AU" sz="1200" dirty="0" smtClean="0"/>
              <a:t>Step 3 – Have staff individually think about the evidence (and perception data) they or the site has about how well the schools is doing in relation to the areas identified (e.g. quality learning environments, high expectations etc.). If time permits, invite individuals to pair share.</a:t>
            </a:r>
          </a:p>
          <a:p>
            <a:pPr marL="152400" indent="-152400" eaLnBrk="1" hangingPunct="1">
              <a:lnSpc>
                <a:spcPct val="80000"/>
              </a:lnSpc>
              <a:spcBef>
                <a:spcPct val="0"/>
              </a:spcBef>
            </a:pPr>
            <a:r>
              <a:rPr lang="en-AU" sz="1200" dirty="0" smtClean="0"/>
              <a:t>Step 4 - Once staff have had the opportunity to understand the </a:t>
            </a:r>
            <a:r>
              <a:rPr lang="en-AU" sz="1200" i="1" dirty="0" smtClean="0"/>
              <a:t>Focus on Learning </a:t>
            </a:r>
            <a:r>
              <a:rPr lang="en-AU" sz="1200" dirty="0" smtClean="0"/>
              <a:t>principle, arrange for a time to conduct the self assessment using the rubrics (if the focus of your self review includes another principle e.g. Attend to Culture, you will need to allocate additional time to conduct this self assessment). If possible print A3 size rubrics and place around the room.  </a:t>
            </a:r>
            <a:r>
              <a:rPr lang="en-AU" sz="1200" dirty="0" smtClean="0">
                <a:solidFill>
                  <a:srgbClr val="000000"/>
                </a:solidFill>
                <a:cs typeface="Arial" charset="0"/>
              </a:rPr>
              <a:t>It may be helpful to firstly focus on the classroom based criteria “quality teaching and learning” and “learner outcomes”.  The last 2 criteria “curriculum coherence” and “leading improvement’, are whole school based criteria, and can be processed separately if time is available.</a:t>
            </a:r>
          </a:p>
          <a:p>
            <a:pPr marL="152400" indent="-152400" eaLnBrk="1" hangingPunct="1">
              <a:lnSpc>
                <a:spcPct val="80000"/>
              </a:lnSpc>
              <a:spcBef>
                <a:spcPct val="0"/>
              </a:spcBef>
            </a:pPr>
            <a:r>
              <a:rPr lang="en-AU" sz="1200" dirty="0" smtClean="0">
                <a:solidFill>
                  <a:srgbClr val="000000"/>
                </a:solidFill>
                <a:cs typeface="Arial" charset="0"/>
              </a:rPr>
              <a:t>Step 5 – Read the introduction about the rubrics from the SR Tool document, in particular, that they represent the flow of improvement, going from Developing (1) to Embedded (5) – see performance levels description below. Have someone record the conversations arising from the following steps.</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Arial" charset="0"/>
              </a:rPr>
              <a:t>Step 6 – Establish ground rules for the assessment.  We want to make sure everyone understands that the conversation is safe and respectful.  Also clarify why it is important to do this activity.</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Arial" charset="0"/>
              </a:rPr>
              <a:t>Step 7 – Have everyone read the rubric and see if they can recognise where the site is right now with respect to the criteria described based on the evidence they considered individually/shared in prior steps.  Start with a ‘Developing’ and move through to ‘Embedded’.  </a:t>
            </a:r>
            <a:r>
              <a:rPr lang="en-AU" sz="1200" dirty="0" smtClean="0"/>
              <a:t>It is important to note that all prior levels must be considered first (i.e. it is not possible to be at the ‘Functioning’ level without having satisfied all of the indicators in the ‘Developing’ level).</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Arial" charset="0"/>
              </a:rPr>
              <a:t>Step 8 – On the Rubric poster or handout, have staff individually place a colour dot where they believe the school is with respect to the rows (i.e. strands) of the </a:t>
            </a:r>
            <a:r>
              <a:rPr lang="en-AU" sz="1200" i="1" dirty="0" smtClean="0">
                <a:solidFill>
                  <a:srgbClr val="000000"/>
                </a:solidFill>
                <a:cs typeface="Arial" charset="0"/>
              </a:rPr>
              <a:t>Focus on Learning</a:t>
            </a:r>
            <a:r>
              <a:rPr lang="en-AU" sz="1200" dirty="0" smtClean="0">
                <a:solidFill>
                  <a:srgbClr val="000000"/>
                </a:solidFill>
                <a:cs typeface="Arial" charset="0"/>
              </a:rPr>
              <a:t> rubric.</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Arial" charset="0"/>
              </a:rPr>
              <a:t>Step 9 – </a:t>
            </a:r>
            <a:r>
              <a:rPr lang="en-AU" sz="1200" dirty="0" smtClean="0"/>
              <a:t>Review results by openly discussing performance levels - variations and evidence for individuals’ assessment.  Ensure that insights and highlights of the discussion are recorded.  Based on the evidence presented, staff will need to come to consensus on where the site is at. </a:t>
            </a:r>
            <a:r>
              <a:rPr lang="en-AU" sz="1200" dirty="0" smtClean="0">
                <a:solidFill>
                  <a:srgbClr val="000000"/>
                </a:solidFill>
                <a:cs typeface="Arial" charset="0"/>
              </a:rPr>
              <a:t>If one level is being favoured, ask if there is anyone that cannot live with this number as a baseline preliminary assessment.  If no one opposes, then highlight or write the number on a post-it and place it on the large rubric to represent consensus. (Can enter number in electronic template that creates a graph or print digital photograph for display).</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Arial" charset="0"/>
              </a:rPr>
              <a:t>Step 10 – Continue another rubric (e.g. Attend to Culture, Think Systemically etc. if others have been chosen as the focus for self review)</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Times New Roman" pitchFamily="18" charset="0"/>
              </a:rPr>
              <a:t>Step 11 – Once consensus is reached on the 2 or 3 rubrics, ask for next steps. What actions need to be taken and a class and whole site level to progress towards the ‘Embedded’ level?  Brainstorm.  Prioritise next steps in terms of high/low impact and high/low feasibility and integrate within site improvement planning strategies.</a:t>
            </a:r>
            <a:r>
              <a:rPr lang="en-AU" sz="1200" dirty="0" smtClean="0"/>
              <a:t> Update rubrics on a yearly basis.</a:t>
            </a:r>
          </a:p>
          <a:p>
            <a:pPr marL="152400" indent="-152400" eaLnBrk="1" hangingPunct="1">
              <a:lnSpc>
                <a:spcPct val="80000"/>
              </a:lnSpc>
              <a:spcBef>
                <a:spcPct val="0"/>
              </a:spcBef>
            </a:pPr>
            <a:endParaRPr lang="en-AU" sz="1200" dirty="0" smtClean="0"/>
          </a:p>
          <a:p>
            <a:pPr marL="152400" indent="-152400" eaLnBrk="1" hangingPunct="1">
              <a:lnSpc>
                <a:spcPct val="80000"/>
              </a:lnSpc>
              <a:spcBef>
                <a:spcPct val="0"/>
              </a:spcBef>
            </a:pPr>
            <a:r>
              <a:rPr lang="en-AU" sz="1200" dirty="0" smtClean="0">
                <a:solidFill>
                  <a:srgbClr val="000000"/>
                </a:solidFill>
                <a:cs typeface="Arial" charset="0"/>
              </a:rPr>
              <a:t>Note: Want Rubrics to add a sense of urgency for improvement.  Try not let staff average scores or rate too high, keep discussing facts until consensus is reached.  Averaging does not inspire change – especially on first assessment.  If discussion hangs on two numbers, go to the lower number.</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Arial" charset="0"/>
              </a:rPr>
              <a:t> </a:t>
            </a:r>
            <a:endParaRPr lang="en-AU" sz="1200" dirty="0" smtClean="0">
              <a:latin typeface="Arial Narrow" pitchFamily="34" charset="0"/>
              <a:cs typeface="Times New Roman" pitchFamily="18" charset="0"/>
            </a:endParaRPr>
          </a:p>
          <a:p>
            <a:pPr marL="152400" indent="-152400" eaLnBrk="1" hangingPunct="1">
              <a:lnSpc>
                <a:spcPct val="80000"/>
              </a:lnSpc>
              <a:spcBef>
                <a:spcPct val="0"/>
              </a:spcBef>
            </a:pPr>
            <a:r>
              <a:rPr lang="en-AU" sz="1200" dirty="0" smtClean="0">
                <a:solidFill>
                  <a:srgbClr val="000000"/>
                </a:solidFill>
                <a:cs typeface="Times New Roman" pitchFamily="18" charset="0"/>
              </a:rPr>
              <a:t>The most benefit comes from using the Rubrics with all staff – as it can provide the spark for continuous improvement efforts.  Also beneficial because it is the staff who are able to own the process and improvement efforts. </a:t>
            </a:r>
            <a:endParaRPr lang="en-AU" sz="1200" dirty="0" smtClean="0"/>
          </a:p>
          <a:p>
            <a:pPr marL="152400" indent="-152400" eaLnBrk="1" hangingPunct="1">
              <a:lnSpc>
                <a:spcPct val="80000"/>
              </a:lnSpc>
              <a:spcBef>
                <a:spcPct val="0"/>
              </a:spcBef>
            </a:pPr>
            <a:endParaRPr lang="en-AU" altLang="ja-JP" dirty="0" smtClean="0">
              <a:cs typeface="ＭＳ Ｐゴシック"/>
            </a:endParaRPr>
          </a:p>
          <a:p>
            <a:pPr marL="152400" indent="-152400" eaLnBrk="1" hangingPunct="1">
              <a:lnSpc>
                <a:spcPct val="80000"/>
              </a:lnSpc>
              <a:spcBef>
                <a:spcPct val="0"/>
              </a:spcBef>
            </a:pPr>
            <a:r>
              <a:rPr lang="en-AU" altLang="ja-JP" dirty="0" smtClean="0">
                <a:cs typeface="ＭＳ Ｐゴシック"/>
              </a:rPr>
              <a:t>The rubrics represent a continuum of expectations based on the criteria statements from the Level 3 Self Review Tool.  The expectations describe the varying degrees of quality processes and outcomes for each criteria.  A number key descriptors have been detailed to show the development of each of the performance levels: </a:t>
            </a:r>
            <a:endParaRPr lang="en-AU" altLang="ja-JP" b="1" dirty="0" smtClean="0">
              <a:cs typeface="ＭＳ Ｐゴシック"/>
            </a:endParaRPr>
          </a:p>
          <a:p>
            <a:pPr marL="152400" indent="-152400" eaLnBrk="1" hangingPunct="1">
              <a:lnSpc>
                <a:spcPct val="80000"/>
              </a:lnSpc>
              <a:spcBef>
                <a:spcPct val="0"/>
              </a:spcBef>
            </a:pPr>
            <a:r>
              <a:rPr lang="en-AU" altLang="ja-JP" b="1" dirty="0" smtClean="0">
                <a:cs typeface="ＭＳ Ｐゴシック"/>
              </a:rPr>
              <a:t>1 DEVELOPING</a:t>
            </a:r>
            <a:r>
              <a:rPr lang="en-AU" altLang="ja-JP" dirty="0" smtClean="0">
                <a:cs typeface="ＭＳ Ｐゴシック"/>
              </a:rPr>
              <a:t> … in some areas of the Principle.</a:t>
            </a:r>
            <a:endParaRPr lang="en-AU" altLang="ja-JP" i="1" dirty="0" smtClean="0">
              <a:cs typeface="ＭＳ Ｐゴシック"/>
            </a:endParaRPr>
          </a:p>
          <a:p>
            <a:pPr marL="152400" indent="-152400" eaLnBrk="1" hangingPunct="1">
              <a:lnSpc>
                <a:spcPct val="80000"/>
              </a:lnSpc>
              <a:spcBef>
                <a:spcPct val="0"/>
              </a:spcBef>
            </a:pPr>
            <a:r>
              <a:rPr lang="en-AU" altLang="ja-JP" i="1" dirty="0" smtClean="0">
                <a:cs typeface="ＭＳ Ｐゴシック"/>
              </a:rPr>
              <a:t>The Principle is beginning to work for some of the people.</a:t>
            </a:r>
            <a:r>
              <a:rPr lang="en-AU" altLang="ja-JP" dirty="0" smtClean="0">
                <a:cs typeface="ＭＳ Ｐゴシック"/>
              </a:rPr>
              <a:t>  Approaches are beginning to be developed and demonstrated by the site.  There is an awareness of concerns and efforts are being made to address these but with varied effect.  </a:t>
            </a:r>
            <a:endParaRPr lang="en-AU" altLang="ja-JP" b="1" dirty="0" smtClean="0">
              <a:cs typeface="ＭＳ Ｐゴシック"/>
            </a:endParaRPr>
          </a:p>
          <a:p>
            <a:pPr marL="152400" indent="-152400" eaLnBrk="1" hangingPunct="1">
              <a:lnSpc>
                <a:spcPct val="80000"/>
              </a:lnSpc>
              <a:spcBef>
                <a:spcPct val="0"/>
              </a:spcBef>
            </a:pPr>
            <a:r>
              <a:rPr lang="en-AU" altLang="ja-JP" b="1" dirty="0" smtClean="0">
                <a:cs typeface="ＭＳ Ｐゴシック"/>
              </a:rPr>
              <a:t>2 FUNCTIONING</a:t>
            </a:r>
            <a:r>
              <a:rPr lang="en-AU" altLang="ja-JP" dirty="0" smtClean="0">
                <a:cs typeface="ＭＳ Ｐゴシック"/>
              </a:rPr>
              <a:t> … in many areas of the Principle.</a:t>
            </a:r>
            <a:endParaRPr lang="en-AU" altLang="ja-JP" i="1" dirty="0" smtClean="0">
              <a:cs typeface="ＭＳ Ｐゴシック"/>
            </a:endParaRPr>
          </a:p>
          <a:p>
            <a:pPr marL="152400" indent="-152400" eaLnBrk="1" hangingPunct="1">
              <a:lnSpc>
                <a:spcPct val="80000"/>
              </a:lnSpc>
              <a:spcBef>
                <a:spcPct val="0"/>
              </a:spcBef>
            </a:pPr>
            <a:r>
              <a:rPr lang="en-AU" altLang="ja-JP" i="1" dirty="0" smtClean="0">
                <a:cs typeface="ＭＳ Ｐゴシック"/>
              </a:rPr>
              <a:t>The Principle is working for most of the people most of the time in most situations.</a:t>
            </a:r>
            <a:r>
              <a:rPr lang="en-AU" altLang="ja-JP" dirty="0" smtClean="0">
                <a:cs typeface="ＭＳ Ｐゴシック"/>
              </a:rPr>
              <a:t>  Processes and practices work at an operational level in most instances. Satisfactory standards exist.</a:t>
            </a:r>
          </a:p>
          <a:p>
            <a:pPr marL="152400" indent="-152400" eaLnBrk="1" hangingPunct="1">
              <a:lnSpc>
                <a:spcPct val="80000"/>
              </a:lnSpc>
              <a:spcBef>
                <a:spcPct val="0"/>
              </a:spcBef>
            </a:pPr>
            <a:r>
              <a:rPr lang="en-AU" altLang="ja-JP" dirty="0" smtClean="0">
                <a:cs typeface="ＭＳ Ｐゴシック"/>
              </a:rPr>
              <a:t>The Principle is becoming a part of normal operations and planning. </a:t>
            </a:r>
            <a:endParaRPr lang="en-AU" altLang="ja-JP" b="1" dirty="0" smtClean="0">
              <a:cs typeface="ＭＳ Ｐゴシック"/>
            </a:endParaRPr>
          </a:p>
          <a:p>
            <a:pPr marL="152400" indent="-152400" eaLnBrk="1" hangingPunct="1">
              <a:lnSpc>
                <a:spcPct val="80000"/>
              </a:lnSpc>
              <a:spcBef>
                <a:spcPct val="0"/>
              </a:spcBef>
            </a:pPr>
            <a:r>
              <a:rPr lang="en-AU" altLang="ja-JP" b="1" dirty="0" smtClean="0">
                <a:cs typeface="ＭＳ Ｐゴシック"/>
              </a:rPr>
              <a:t>3 STRATEGIC </a:t>
            </a:r>
            <a:r>
              <a:rPr lang="en-AU" altLang="ja-JP" dirty="0" smtClean="0">
                <a:cs typeface="ＭＳ Ｐゴシック"/>
              </a:rPr>
              <a:t>… in all major areas of the Principle.</a:t>
            </a:r>
            <a:endParaRPr lang="en-AU" altLang="ja-JP" i="1" dirty="0" smtClean="0">
              <a:cs typeface="ＭＳ Ｐゴシック"/>
            </a:endParaRPr>
          </a:p>
          <a:p>
            <a:pPr marL="152400" indent="-152400" eaLnBrk="1" hangingPunct="1">
              <a:lnSpc>
                <a:spcPct val="80000"/>
              </a:lnSpc>
              <a:spcBef>
                <a:spcPct val="0"/>
              </a:spcBef>
            </a:pPr>
            <a:r>
              <a:rPr lang="en-AU" altLang="ja-JP" i="1" dirty="0" smtClean="0">
                <a:cs typeface="ＭＳ Ｐゴシック"/>
              </a:rPr>
              <a:t>The Principle is working for most of the people for most of the time, but it is now known how it will work next year and work together to improve it.</a:t>
            </a:r>
            <a:r>
              <a:rPr lang="en-AU" altLang="ja-JP" dirty="0" smtClean="0">
                <a:cs typeface="ＭＳ Ｐゴシック"/>
              </a:rPr>
              <a:t>  Processes operate and systems are in place to routinely plan, document, review and improve practices, processes and outcomes.  The Principle is well established as part of normal operations and planning.</a:t>
            </a:r>
            <a:endParaRPr lang="en-AU" altLang="ja-JP" b="1" dirty="0" smtClean="0">
              <a:cs typeface="ＭＳ Ｐゴシック"/>
            </a:endParaRPr>
          </a:p>
          <a:p>
            <a:pPr marL="152400" indent="-152400" eaLnBrk="1" hangingPunct="1">
              <a:lnSpc>
                <a:spcPct val="80000"/>
              </a:lnSpc>
              <a:spcBef>
                <a:spcPct val="0"/>
              </a:spcBef>
            </a:pPr>
            <a:r>
              <a:rPr lang="en-AU" altLang="ja-JP" b="1" dirty="0" smtClean="0">
                <a:cs typeface="ＭＳ Ｐゴシック"/>
              </a:rPr>
              <a:t>4 EMBEDDED </a:t>
            </a:r>
            <a:r>
              <a:rPr lang="en-AU" altLang="ja-JP" dirty="0" smtClean="0">
                <a:cs typeface="ＭＳ Ｐゴシック"/>
              </a:rPr>
              <a:t>… across all areas of the Principle.</a:t>
            </a:r>
            <a:endParaRPr lang="en-AU" altLang="ja-JP" i="1" dirty="0" smtClean="0">
              <a:cs typeface="ＭＳ Ｐゴシック"/>
            </a:endParaRPr>
          </a:p>
          <a:p>
            <a:pPr marL="152400" indent="-152400" eaLnBrk="1" hangingPunct="1">
              <a:lnSpc>
                <a:spcPct val="80000"/>
              </a:lnSpc>
              <a:spcBef>
                <a:spcPct val="0"/>
              </a:spcBef>
            </a:pPr>
            <a:r>
              <a:rPr lang="en-AU" altLang="ja-JP" i="1" dirty="0" smtClean="0">
                <a:cs typeface="ＭＳ Ｐゴシック"/>
              </a:rPr>
              <a:t>The Principle is working for ALL people for most of the time and a degree of mastery of the Principle has now been achieved.</a:t>
            </a:r>
            <a:r>
              <a:rPr lang="en-AU" altLang="ja-JP" dirty="0" smtClean="0">
                <a:cs typeface="ＭＳ Ｐゴシック"/>
              </a:rPr>
              <a:t>  High levels of operation and cultural norms exist that enable practices and processes to be sustained and new innovations to be developed. It is totally integrated into site culture, operations and planning and continuously improved by reference to best practices.</a:t>
            </a:r>
          </a:p>
          <a:p>
            <a:pPr marL="152400" indent="-152400" eaLnBrk="1" hangingPunct="1">
              <a:lnSpc>
                <a:spcPct val="80000"/>
              </a:lnSpc>
              <a:spcBef>
                <a:spcPct val="0"/>
              </a:spcBef>
            </a:pPr>
            <a:endParaRPr lang="en-US" altLang="ja-JP" dirty="0" smtClean="0">
              <a:cs typeface="ＭＳ Ｐゴシック"/>
            </a:endParaRPr>
          </a:p>
          <a:p>
            <a:pPr marL="152400" indent="-152400" eaLnBrk="1" fontAlgn="auto" hangingPunct="1">
              <a:lnSpc>
                <a:spcPct val="80000"/>
              </a:lnSpc>
              <a:spcBef>
                <a:spcPts val="0"/>
              </a:spcBef>
              <a:spcAft>
                <a:spcPts val="0"/>
              </a:spcAft>
              <a:defRPr/>
            </a:pPr>
            <a:r>
              <a:rPr lang="en-AU" sz="2400" b="1" dirty="0" smtClean="0">
                <a:solidFill>
                  <a:srgbClr val="000000"/>
                </a:solidFill>
                <a:cs typeface="Arial" charset="0"/>
              </a:rPr>
              <a:t>Observation Research Tools </a:t>
            </a:r>
            <a:endParaRPr lang="en-AU" sz="2400" dirty="0" smtClean="0">
              <a:latin typeface="Arial Narrow" pitchFamily="34" charset="0"/>
              <a:cs typeface="Times New Roman" pitchFamily="18" charset="0"/>
            </a:endParaRPr>
          </a:p>
          <a:p>
            <a:pPr marL="152400" indent="-152400" eaLnBrk="1" fontAlgn="auto" hangingPunct="1">
              <a:lnSpc>
                <a:spcPct val="80000"/>
              </a:lnSpc>
              <a:spcBef>
                <a:spcPts val="0"/>
              </a:spcBef>
              <a:spcAft>
                <a:spcPts val="0"/>
              </a:spcAft>
              <a:defRPr/>
            </a:pPr>
            <a:r>
              <a:rPr lang="en-AU" altLang="ja-JP" sz="2400" dirty="0" smtClean="0">
                <a:solidFill>
                  <a:srgbClr val="000000"/>
                </a:solidFill>
                <a:cs typeface="Arial" charset="0"/>
              </a:rPr>
              <a:t>Observation research tools used by groups of teachers enables valid, relevant and authentic process data to be</a:t>
            </a:r>
            <a:r>
              <a:rPr lang="en-AU" altLang="ja-JP" sz="2400" baseline="0" dirty="0" smtClean="0">
                <a:solidFill>
                  <a:srgbClr val="000000"/>
                </a:solidFill>
                <a:cs typeface="Arial" charset="0"/>
              </a:rPr>
              <a:t> </a:t>
            </a:r>
            <a:r>
              <a:rPr lang="en-AU" altLang="ja-JP" sz="2400" dirty="0" smtClean="0">
                <a:solidFill>
                  <a:srgbClr val="000000"/>
                </a:solidFill>
                <a:cs typeface="Arial" charset="0"/>
              </a:rPr>
              <a:t>collected that contributes to the development of consistent approaches within the site. The observation process should be viewed as a key opportunity for undertaking educational research on the front-line in a classroom and support the consistent implementation of a whole site approach.  The key purpose in gathering this form of process data is to support teachers to authentically ask questions such as “how well are we implementing our whole site approaches described within our site improvement plan or literacy agreements ” and “what practices maximise learner achievement growth and engagement”? </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Preconditions for the use of observation research tools is support for teachers to reflect on their pedagogy by working with trusted colleagues, support the development of professional learning opportunities and research what whole school pedagogical and content approaches actually maximise learner achievement and engagement (Circular, April, 2012, The Use of the SA Teaching for Effective Learning Framework) </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Suggested FNAL process Early </a:t>
            </a:r>
            <a:r>
              <a:rPr lang="en-AU" sz="2400" dirty="0" err="1" smtClean="0">
                <a:solidFill>
                  <a:srgbClr val="000000"/>
                </a:solidFill>
                <a:cs typeface="Arial" charset="0"/>
              </a:rPr>
              <a:t>Years</a:t>
            </a:r>
            <a:r>
              <a:rPr lang="en-AU" sz="2400" dirty="0" err="1" smtClean="0">
                <a:solidFill>
                  <a:srgbClr val="000000"/>
                </a:solidFill>
                <a:cs typeface="Arial" charset="0"/>
                <a:sym typeface="Wingdings" pitchFamily="2" charset="2"/>
              </a:rPr>
              <a:t>Secondary</a:t>
            </a:r>
            <a:r>
              <a:rPr lang="en-AU" sz="2400" dirty="0" smtClean="0">
                <a:solidFill>
                  <a:srgbClr val="000000"/>
                </a:solidFill>
                <a:cs typeface="Arial" charset="0"/>
                <a:sym typeface="Wingdings" pitchFamily="2" charset="2"/>
              </a:rPr>
              <a:t>:</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sym typeface="Wingdings" pitchFamily="2" charset="2"/>
              </a:rPr>
              <a:t>Step 1 – Pre Observation Research negotiation</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sym typeface="Wingdings" pitchFamily="2" charset="2"/>
              </a:rPr>
              <a:t>	Where possible, the person being observed owns the process and organises with their line manager to arrange a time for a colleague and their line manager to participate in the process.  The purposes above and steps below are explained.  A discussion about the class context and the lesson to be observed occurs (15 minutes).  </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sym typeface="Wingdings" pitchFamily="2" charset="2"/>
              </a:rPr>
              <a:t>	- The observation team should enquire as to whether there is anything the teacher would like specific feedback on.</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sym typeface="Wingdings" pitchFamily="2" charset="2"/>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sym typeface="Wingdings" pitchFamily="2" charset="2"/>
              </a:rPr>
              <a:t>	- Based on what the teacher has indicated they want the team to observe and provide feedback on, the observation team ensures the targeted focus is aligned with the site improvement plan. In this way the data gathered will provide feedback for the </a:t>
            </a:r>
            <a:r>
              <a:rPr lang="en-AU" sz="2400" dirty="0" err="1" smtClean="0">
                <a:solidFill>
                  <a:srgbClr val="000000"/>
                </a:solidFill>
                <a:cs typeface="Arial" charset="0"/>
                <a:sym typeface="Wingdings" pitchFamily="2" charset="2"/>
              </a:rPr>
              <a:t>indiviudal</a:t>
            </a:r>
            <a:r>
              <a:rPr lang="en-AU" sz="2400" dirty="0" smtClean="0">
                <a:solidFill>
                  <a:srgbClr val="000000"/>
                </a:solidFill>
                <a:cs typeface="Arial" charset="0"/>
                <a:sym typeface="Wingdings" pitchFamily="2" charset="2"/>
              </a:rPr>
              <a:t> as well as whole site patterns or foci for further development.  Identify the SA </a:t>
            </a:r>
            <a:r>
              <a:rPr lang="en-AU" sz="2400" dirty="0" err="1" smtClean="0">
                <a:solidFill>
                  <a:srgbClr val="000000"/>
                </a:solidFill>
                <a:cs typeface="Arial" charset="0"/>
                <a:sym typeface="Wingdings" pitchFamily="2" charset="2"/>
              </a:rPr>
              <a:t>TfEL</a:t>
            </a:r>
            <a:r>
              <a:rPr lang="en-AU" sz="2400" dirty="0" smtClean="0">
                <a:solidFill>
                  <a:srgbClr val="000000"/>
                </a:solidFill>
                <a:cs typeface="Arial" charset="0"/>
                <a:sym typeface="Wingdings" pitchFamily="2" charset="2"/>
              </a:rPr>
              <a:t> framework element reference for the aspects to be focussed on. </a:t>
            </a:r>
            <a:r>
              <a:rPr lang="en-AU" sz="2400" i="1" dirty="0" smtClean="0">
                <a:solidFill>
                  <a:schemeClr val="accent4">
                    <a:lumMod val="75000"/>
                    <a:lumOff val="25000"/>
                  </a:schemeClr>
                </a:solidFill>
                <a:latin typeface="Tahoma" pitchFamily="34" charset="0"/>
                <a:ea typeface="Tahoma" pitchFamily="34" charset="0"/>
                <a:cs typeface="Tahoma" pitchFamily="34" charset="0"/>
                <a:sym typeface="Wingdings" pitchFamily="2" charset="2"/>
              </a:rPr>
              <a:t>For example, the teacher may ask you to observe a literacy block and whether the teacher is covering the big 6 in a deep and coordinated manner.  This would align to </a:t>
            </a:r>
            <a:r>
              <a:rPr lang="en-AU" sz="2400" i="1" dirty="0" err="1" smtClean="0">
                <a:solidFill>
                  <a:schemeClr val="accent4">
                    <a:lumMod val="75000"/>
                    <a:lumOff val="25000"/>
                  </a:schemeClr>
                </a:solidFill>
                <a:latin typeface="Tahoma" pitchFamily="34" charset="0"/>
                <a:ea typeface="Tahoma" pitchFamily="34" charset="0"/>
                <a:cs typeface="Tahoma" pitchFamily="34" charset="0"/>
                <a:sym typeface="Wingdings" pitchFamily="2" charset="2"/>
              </a:rPr>
              <a:t>TfeL</a:t>
            </a:r>
            <a:r>
              <a:rPr lang="en-AU" sz="2400" i="1" dirty="0" smtClean="0">
                <a:solidFill>
                  <a:schemeClr val="accent4">
                    <a:lumMod val="75000"/>
                    <a:lumOff val="25000"/>
                  </a:schemeClr>
                </a:solidFill>
                <a:latin typeface="Tahoma" pitchFamily="34" charset="0"/>
                <a:ea typeface="Tahoma" pitchFamily="34" charset="0"/>
                <a:cs typeface="Tahoma" pitchFamily="34" charset="0"/>
                <a:sym typeface="Wingdings" pitchFamily="2" charset="2"/>
              </a:rPr>
              <a:t> Domain 1.2 – develop deep pedagogical and content knowledge.</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Step 2 – Observation (1 hour).  </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If time is not readily available, leaders will need to prioritise and support this type of data to be collected during the year (teachers can arrange for video observational data to be recorded and observed at an agreed convenient time – permissions may be required to video classrooms with students.  Where video ‘process data’ is recorded, it can be used by the teacher to do their own personal self study research observations.  Once teachers have evolved their video observational processes over time, snippets could be used to contribute to collaborative educational research and professional learning.</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	- Record notes on an observation record sheet re: observed behaviours and actions for the identified areas of focus or </a:t>
            </a:r>
            <a:r>
              <a:rPr lang="en-AU" sz="2400" dirty="0" err="1" smtClean="0">
                <a:solidFill>
                  <a:srgbClr val="000000"/>
                </a:solidFill>
                <a:cs typeface="Arial" charset="0"/>
              </a:rPr>
              <a:t>TfEL</a:t>
            </a:r>
            <a:r>
              <a:rPr lang="en-AU" sz="2400" dirty="0" smtClean="0">
                <a:solidFill>
                  <a:srgbClr val="000000"/>
                </a:solidFill>
                <a:cs typeface="Arial" charset="0"/>
              </a:rPr>
              <a:t> elements</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	- Observation researchers are there to act in a respectful and unobtrusive manner and sit distinctly apart from each other throughout the observation</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	- Seek permission from the teacher to talk to students or look at student books</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Step 3 – Student Engagement Questionnaires</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It is optional to do this process however it is valuable to student feedback on the teaching learning process. </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(see Perception Tools and </a:t>
            </a:r>
            <a:r>
              <a:rPr lang="en-AU" sz="2400" dirty="0" err="1" smtClean="0">
                <a:solidFill>
                  <a:srgbClr val="000000"/>
                </a:solidFill>
                <a:cs typeface="Arial" charset="0"/>
              </a:rPr>
              <a:t>TEfL</a:t>
            </a:r>
            <a:r>
              <a:rPr lang="en-AU" sz="2400" dirty="0" smtClean="0">
                <a:solidFill>
                  <a:srgbClr val="000000"/>
                </a:solidFill>
                <a:cs typeface="Arial" charset="0"/>
              </a:rPr>
              <a:t> pg20 Review Tools handbook)</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Step 4 – Post Observation Research debrief</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	- Ask the teacher how they thought the lesson went. The teacher may also identify what they think their next steps are. Observer members take notes.</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	- This is followed by initial feedback to the teacher  and is generally in the form of a quick debrief using an appreciative positive lens.</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Step 5 – Written Feedback</a:t>
            </a: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	The Observation team meet to consider their notes to develop the written feedback for the teacher. The feedback needs to referenced against the </a:t>
            </a:r>
            <a:r>
              <a:rPr lang="en-AU" sz="2400" dirty="0" err="1" smtClean="0">
                <a:solidFill>
                  <a:srgbClr val="000000"/>
                </a:solidFill>
                <a:cs typeface="Arial" charset="0"/>
              </a:rPr>
              <a:t>TFeL</a:t>
            </a:r>
            <a:r>
              <a:rPr lang="en-AU" sz="2400" dirty="0" smtClean="0">
                <a:solidFill>
                  <a:srgbClr val="000000"/>
                </a:solidFill>
                <a:cs typeface="Arial" charset="0"/>
              </a:rPr>
              <a:t> element(s).  Examples of the kind of feedback that should be provided are located on page 16, </a:t>
            </a:r>
            <a:r>
              <a:rPr lang="en-AU" sz="2400" dirty="0" err="1" smtClean="0">
                <a:solidFill>
                  <a:srgbClr val="000000"/>
                </a:solidFill>
                <a:cs typeface="Arial" charset="0"/>
              </a:rPr>
              <a:t>TfEL</a:t>
            </a:r>
            <a:r>
              <a:rPr lang="en-AU" sz="2400" dirty="0" smtClean="0">
                <a:solidFill>
                  <a:srgbClr val="000000"/>
                </a:solidFill>
                <a:cs typeface="Arial" charset="0"/>
              </a:rPr>
              <a:t> Review Tools handbook.  (Optional: Use the “Reflective Conversation” tool to engage in a reflective/coaching conversation). For the purpose of measuring growth (optional), it is recommended that you use the scoring process. Go to Step 5, otherwise, skip to Step 6.</a:t>
            </a:r>
          </a:p>
          <a:p>
            <a:pPr marL="152400" indent="-152400" eaLnBrk="1" fontAlgn="auto" hangingPunct="1">
              <a:lnSpc>
                <a:spcPct val="80000"/>
              </a:lnSpc>
              <a:spcBef>
                <a:spcPts val="0"/>
              </a:spcBef>
              <a:spcAft>
                <a:spcPts val="0"/>
              </a:spcAft>
              <a:defRPr/>
            </a:pPr>
            <a:endParaRPr lang="en-AU" sz="2400"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sz="2400" dirty="0" smtClean="0">
                <a:solidFill>
                  <a:srgbClr val="000000"/>
                </a:solidFill>
                <a:cs typeface="Arial" charset="0"/>
              </a:rPr>
              <a:t>Step 6 – Scoring Observations</a:t>
            </a:r>
          </a:p>
          <a:p>
            <a:pPr marL="171450" indent="-171450" eaLnBrk="1" fontAlgn="auto" hangingPunct="1">
              <a:lnSpc>
                <a:spcPct val="80000"/>
              </a:lnSpc>
              <a:spcBef>
                <a:spcPts val="0"/>
              </a:spcBef>
              <a:spcAft>
                <a:spcPts val="0"/>
              </a:spcAft>
              <a:buFontTx/>
              <a:buChar char="-"/>
              <a:defRPr/>
            </a:pPr>
            <a:r>
              <a:rPr lang="en-AU" sz="2400" dirty="0" smtClean="0">
                <a:solidFill>
                  <a:srgbClr val="000000"/>
                </a:solidFill>
                <a:cs typeface="Arial" charset="0"/>
              </a:rPr>
              <a:t>Observers individually score each element using “Intentionality, Consistency, Responsiveness and Effectiveness” (4 Quality Tests).  Observer notes are to be used for reference.</a:t>
            </a:r>
          </a:p>
          <a:p>
            <a:pPr marL="171450" indent="-171450" eaLnBrk="1" fontAlgn="auto" hangingPunct="1">
              <a:lnSpc>
                <a:spcPct val="80000"/>
              </a:lnSpc>
              <a:spcBef>
                <a:spcPts val="0"/>
              </a:spcBef>
              <a:spcAft>
                <a:spcPts val="0"/>
              </a:spcAft>
              <a:buFontTx/>
              <a:buChar char="-"/>
              <a:defRPr/>
            </a:pPr>
            <a:r>
              <a:rPr lang="en-AU" sz="2400" dirty="0" smtClean="0">
                <a:solidFill>
                  <a:srgbClr val="000000"/>
                </a:solidFill>
                <a:cs typeface="Arial" charset="0"/>
              </a:rPr>
              <a:t>Observers discuss and reach consensus about the scores for each element using the 4 Quality Tests.  This must be completed immediately after the individual scoring process.</a:t>
            </a:r>
          </a:p>
          <a:p>
            <a:pPr marL="171450" indent="-171450" eaLnBrk="1" fontAlgn="auto" hangingPunct="1">
              <a:lnSpc>
                <a:spcPct val="80000"/>
              </a:lnSpc>
              <a:spcBef>
                <a:spcPts val="0"/>
              </a:spcBef>
              <a:spcAft>
                <a:spcPts val="0"/>
              </a:spcAft>
              <a:buFontTx/>
              <a:buChar char="-"/>
              <a:defRPr/>
            </a:pPr>
            <a:endParaRPr lang="en-AU" sz="2400" dirty="0" smtClean="0">
              <a:solidFill>
                <a:srgbClr val="000000"/>
              </a:solidFill>
              <a:cs typeface="Arial" charset="0"/>
            </a:endParaRPr>
          </a:p>
          <a:p>
            <a:pPr eaLnBrk="1" fontAlgn="auto" hangingPunct="1">
              <a:lnSpc>
                <a:spcPct val="80000"/>
              </a:lnSpc>
              <a:spcBef>
                <a:spcPts val="0"/>
              </a:spcBef>
              <a:spcAft>
                <a:spcPts val="0"/>
              </a:spcAft>
              <a:defRPr/>
            </a:pPr>
            <a:r>
              <a:rPr lang="en-AU" sz="2400" dirty="0" smtClean="0">
                <a:solidFill>
                  <a:srgbClr val="000000"/>
                </a:solidFill>
                <a:cs typeface="Arial" charset="0"/>
              </a:rPr>
              <a:t>Step 7 – Post Observation Research Follow-up</a:t>
            </a:r>
          </a:p>
          <a:p>
            <a:pPr marL="171450" indent="-171450" eaLnBrk="1" fontAlgn="auto" hangingPunct="1">
              <a:lnSpc>
                <a:spcPct val="80000"/>
              </a:lnSpc>
              <a:spcBef>
                <a:spcPts val="0"/>
              </a:spcBef>
              <a:spcAft>
                <a:spcPts val="0"/>
              </a:spcAft>
              <a:buFontTx/>
              <a:buChar char="-"/>
              <a:defRPr/>
            </a:pPr>
            <a:r>
              <a:rPr lang="en-AU" dirty="0" smtClean="0"/>
              <a:t>Provide specific written feedback of maximum 1 </a:t>
            </a:r>
            <a:r>
              <a:rPr lang="en-AU" dirty="0" err="1" smtClean="0"/>
              <a:t>pg</a:t>
            </a:r>
            <a:r>
              <a:rPr lang="en-AU" dirty="0" smtClean="0"/>
              <a:t> about the observed pedagogy and content during the session. It should be written in relation to the focus identified from the pre-observation session and linked to </a:t>
            </a:r>
            <a:r>
              <a:rPr lang="en-AU" dirty="0" err="1" smtClean="0"/>
              <a:t>TfEL</a:t>
            </a:r>
            <a:r>
              <a:rPr lang="en-AU" dirty="0" smtClean="0"/>
              <a:t> framework domain level.</a:t>
            </a:r>
          </a:p>
          <a:p>
            <a:pPr marL="171450" indent="-171450" eaLnBrk="1" fontAlgn="auto" hangingPunct="1">
              <a:lnSpc>
                <a:spcPct val="80000"/>
              </a:lnSpc>
              <a:spcBef>
                <a:spcPts val="0"/>
              </a:spcBef>
              <a:spcAft>
                <a:spcPts val="0"/>
              </a:spcAft>
              <a:buFontTx/>
              <a:buChar char="-"/>
              <a:defRPr/>
            </a:pPr>
            <a:r>
              <a:rPr lang="en-AU" dirty="0" smtClean="0"/>
              <a:t>A recommendation or next steps identified from the teacher debrief discussion and considered by the observation team are included.</a:t>
            </a:r>
          </a:p>
          <a:p>
            <a:pPr marL="171450" indent="-171450" eaLnBrk="1" fontAlgn="auto" hangingPunct="1">
              <a:lnSpc>
                <a:spcPct val="80000"/>
              </a:lnSpc>
              <a:spcBef>
                <a:spcPts val="0"/>
              </a:spcBef>
              <a:spcAft>
                <a:spcPts val="0"/>
              </a:spcAft>
              <a:buFontTx/>
              <a:buChar char="-"/>
              <a:defRPr/>
            </a:pPr>
            <a:endParaRPr lang="en-AU" dirty="0" smtClean="0"/>
          </a:p>
          <a:p>
            <a:pPr eaLnBrk="1" fontAlgn="auto" hangingPunct="1">
              <a:spcBef>
                <a:spcPts val="0"/>
              </a:spcBef>
              <a:spcAft>
                <a:spcPts val="0"/>
              </a:spcAft>
              <a:defRPr/>
            </a:pPr>
            <a:r>
              <a:rPr lang="en-AU" dirty="0" smtClean="0"/>
              <a:t>Step 8 – Planning and Action </a:t>
            </a:r>
          </a:p>
          <a:p>
            <a:pPr eaLnBrk="1" fontAlgn="auto" hangingPunct="1">
              <a:spcBef>
                <a:spcPts val="0"/>
              </a:spcBef>
              <a:spcAft>
                <a:spcPts val="0"/>
              </a:spcAft>
              <a:defRPr/>
            </a:pPr>
            <a:r>
              <a:rPr lang="en-AU" dirty="0" smtClean="0"/>
              <a:t>Teacher develops a plan to enact the reflections/recommendations. The enactment of actions is intended </a:t>
            </a:r>
            <a:r>
              <a:rPr lang="en-AU" dirty="0" smtClean="0">
                <a:solidFill>
                  <a:srgbClr val="000000"/>
                </a:solidFill>
                <a:cs typeface="Arial" charset="0"/>
              </a:rPr>
              <a:t>to build/validate models of effective practice and increase student learning. Ensure that any actions are distilled with educational theory/evidence of high leverage strategies  (See Hattie, </a:t>
            </a:r>
            <a:r>
              <a:rPr lang="en-AU" dirty="0" err="1" smtClean="0">
                <a:solidFill>
                  <a:srgbClr val="000000"/>
                </a:solidFill>
                <a:cs typeface="Arial" charset="0"/>
              </a:rPr>
              <a:t>Marzano</a:t>
            </a:r>
            <a:r>
              <a:rPr lang="en-AU" dirty="0" smtClean="0">
                <a:solidFill>
                  <a:srgbClr val="000000"/>
                </a:solidFill>
                <a:cs typeface="Arial" charset="0"/>
              </a:rPr>
              <a:t>)</a:t>
            </a:r>
          </a:p>
          <a:p>
            <a:pPr eaLnBrk="1" fontAlgn="auto" hangingPunct="1">
              <a:spcBef>
                <a:spcPts val="0"/>
              </a:spcBef>
              <a:spcAft>
                <a:spcPts val="0"/>
              </a:spcAft>
              <a:defRPr/>
            </a:pPr>
            <a:endParaRPr lang="en-AU" dirty="0" smtClean="0">
              <a:solidFill>
                <a:srgbClr val="000000"/>
              </a:solidFill>
              <a:cs typeface="Arial" charset="0"/>
            </a:endParaRPr>
          </a:p>
          <a:p>
            <a:pPr eaLnBrk="1" fontAlgn="auto" hangingPunct="1">
              <a:lnSpc>
                <a:spcPct val="80000"/>
              </a:lnSpc>
              <a:spcBef>
                <a:spcPts val="0"/>
              </a:spcBef>
              <a:spcAft>
                <a:spcPts val="0"/>
              </a:spcAft>
              <a:defRPr/>
            </a:pPr>
            <a:r>
              <a:rPr lang="en-AU" dirty="0" smtClean="0"/>
              <a:t>Step 9 – Evaluation of actions implemented</a:t>
            </a:r>
          </a:p>
          <a:p>
            <a:pPr eaLnBrk="1" fontAlgn="auto" hangingPunct="1">
              <a:lnSpc>
                <a:spcPct val="80000"/>
              </a:lnSpc>
              <a:spcBef>
                <a:spcPts val="0"/>
              </a:spcBef>
              <a:spcAft>
                <a:spcPts val="0"/>
              </a:spcAft>
              <a:defRPr/>
            </a:pPr>
            <a:r>
              <a:rPr lang="en-AU" dirty="0" smtClean="0"/>
              <a:t>At an individual and site level  (use Multiple Measures framework or baseline data evidence)</a:t>
            </a:r>
          </a:p>
          <a:p>
            <a:pPr eaLnBrk="1" fontAlgn="auto" hangingPunct="1">
              <a:lnSpc>
                <a:spcPct val="80000"/>
              </a:lnSpc>
              <a:spcBef>
                <a:spcPts val="0"/>
              </a:spcBef>
              <a:spcAft>
                <a:spcPts val="0"/>
              </a:spcAft>
              <a:defRPr/>
            </a:pPr>
            <a:endParaRPr lang="en-AU" dirty="0" smtClean="0"/>
          </a:p>
          <a:p>
            <a:pPr eaLnBrk="1" fontAlgn="auto" hangingPunct="1">
              <a:lnSpc>
                <a:spcPct val="80000"/>
              </a:lnSpc>
              <a:spcBef>
                <a:spcPts val="0"/>
              </a:spcBef>
              <a:spcAft>
                <a:spcPts val="0"/>
              </a:spcAft>
              <a:defRPr/>
            </a:pPr>
            <a:r>
              <a:rPr lang="en-AU" dirty="0" smtClean="0"/>
              <a:t>How often: At least twice yearly </a:t>
            </a:r>
            <a:r>
              <a:rPr lang="en-AU" dirty="0" smtClean="0">
                <a:sym typeface="Wingdings" pitchFamily="2" charset="2"/>
              </a:rPr>
              <a:t> progressing towards more frequent observations (e.g. once termly) </a:t>
            </a:r>
            <a:r>
              <a:rPr lang="en-AU" dirty="0" smtClean="0"/>
              <a:t>as part of ongoing front-line research and deep professional learning.</a:t>
            </a:r>
          </a:p>
          <a:p>
            <a:pPr eaLnBrk="1" fontAlgn="auto" hangingPunct="1">
              <a:lnSpc>
                <a:spcPct val="80000"/>
              </a:lnSpc>
              <a:spcBef>
                <a:spcPts val="0"/>
              </a:spcBef>
              <a:spcAft>
                <a:spcPts val="0"/>
              </a:spcAft>
              <a:defRPr/>
            </a:pPr>
            <a:endParaRPr lang="en-AU" dirty="0" smtClean="0"/>
          </a:p>
          <a:p>
            <a:pPr eaLnBrk="1" fontAlgn="auto" hangingPunct="1">
              <a:lnSpc>
                <a:spcPct val="80000"/>
              </a:lnSpc>
              <a:spcBef>
                <a:spcPts val="0"/>
              </a:spcBef>
              <a:spcAft>
                <a:spcPts val="0"/>
              </a:spcAft>
              <a:defRPr/>
            </a:pPr>
            <a:r>
              <a:rPr lang="en-AU" dirty="0" smtClean="0">
                <a:solidFill>
                  <a:srgbClr val="000000"/>
                </a:solidFill>
                <a:cs typeface="Arial" charset="0"/>
              </a:rPr>
              <a:t>Suggested process Early Years (RRR </a:t>
            </a:r>
            <a:r>
              <a:rPr lang="en-AU" dirty="0" smtClean="0">
                <a:solidFill>
                  <a:srgbClr val="000000"/>
                </a:solidFill>
                <a:cs typeface="Arial" charset="0"/>
                <a:sym typeface="Wingdings" pitchFamily="2" charset="2"/>
              </a:rPr>
              <a:t> TBA at Early Years focus day)</a:t>
            </a:r>
            <a:endParaRPr lang="en-AU" dirty="0" smtClean="0">
              <a:solidFill>
                <a:srgbClr val="000000"/>
              </a:solidFill>
              <a:cs typeface="Arial" charset="0"/>
            </a:endParaRPr>
          </a:p>
          <a:p>
            <a:pPr eaLnBrk="1" fontAlgn="auto" hangingPunct="1">
              <a:lnSpc>
                <a:spcPct val="80000"/>
              </a:lnSpc>
              <a:spcBef>
                <a:spcPts val="0"/>
              </a:spcBef>
              <a:spcAft>
                <a:spcPts val="0"/>
              </a:spcAft>
              <a:defRPr/>
            </a:pPr>
            <a:r>
              <a:rPr lang="en-AU" dirty="0" smtClean="0"/>
              <a:t>Also refer to Instructional Rounds in Education, E. City, R. Elmore, S. </a:t>
            </a:r>
            <a:r>
              <a:rPr lang="en-AU" dirty="0" err="1" smtClean="0"/>
              <a:t>Fiarman</a:t>
            </a:r>
            <a:r>
              <a:rPr lang="en-AU" dirty="0" smtClean="0"/>
              <a:t> and L. </a:t>
            </a:r>
            <a:r>
              <a:rPr lang="en-AU" dirty="0" err="1" smtClean="0"/>
              <a:t>Teitel</a:t>
            </a:r>
            <a:endParaRPr lang="en-AU" dirty="0" smtClean="0"/>
          </a:p>
          <a:p>
            <a:pPr marL="152400" indent="-152400" eaLnBrk="1" hangingPunct="1">
              <a:lnSpc>
                <a:spcPct val="80000"/>
              </a:lnSpc>
              <a:spcBef>
                <a:spcPct val="0"/>
              </a:spcBef>
            </a:pPr>
            <a:endParaRPr lang="en-AU" altLang="ja-JP" dirty="0" smtClean="0">
              <a:cs typeface="ＭＳ Ｐゴシック"/>
            </a:endParaRPr>
          </a:p>
          <a:p>
            <a:pPr marL="152400" indent="-152400" eaLnBrk="1" hangingPunct="1">
              <a:lnSpc>
                <a:spcPct val="80000"/>
              </a:lnSpc>
              <a:spcBef>
                <a:spcPct val="0"/>
              </a:spcBef>
            </a:pPr>
            <a:r>
              <a:rPr lang="en-AU" altLang="ja-JP" dirty="0" smtClean="0">
                <a:cs typeface="ＭＳ Ｐゴシック"/>
              </a:rPr>
              <a:t>2 Bernhardt (2009), The School Portfolio, A comprehensive Framework for School Improvement; Department of Education and Children’s Services (2004), High Performance Outcomes Data Extension Trial.</a:t>
            </a:r>
          </a:p>
          <a:p>
            <a:pPr marL="152400" indent="-152400" eaLnBrk="1" hangingPunct="1">
              <a:lnSpc>
                <a:spcPct val="80000"/>
              </a:lnSpc>
              <a:spcBef>
                <a:spcPct val="0"/>
              </a:spcBef>
            </a:pPr>
            <a:r>
              <a:rPr lang="en-AU" sz="1200" b="1" dirty="0" smtClean="0"/>
              <a:t>Applications:</a:t>
            </a:r>
            <a:r>
              <a:rPr lang="en-AU" sz="1200" dirty="0" smtClean="0"/>
              <a:t> </a:t>
            </a:r>
          </a:p>
          <a:p>
            <a:pPr marL="152400" indent="-152400" eaLnBrk="1" hangingPunct="1">
              <a:lnSpc>
                <a:spcPct val="80000"/>
              </a:lnSpc>
              <a:spcBef>
                <a:spcPct val="0"/>
              </a:spcBef>
            </a:pPr>
            <a:r>
              <a:rPr lang="en-AU" sz="1200" dirty="0" smtClean="0"/>
              <a:t>SR Rubrics have a number of applications at a whole site or class level consider:</a:t>
            </a:r>
          </a:p>
          <a:p>
            <a:pPr marL="152400" indent="-152400" eaLnBrk="1" hangingPunct="1">
              <a:lnSpc>
                <a:spcPct val="80000"/>
              </a:lnSpc>
              <a:spcBef>
                <a:spcPct val="0"/>
              </a:spcBef>
            </a:pPr>
            <a:r>
              <a:rPr lang="en-AU" sz="1200" dirty="0" smtClean="0"/>
              <a:t>With staff to create the need for improvement or engage in thinking about current educational research and application of practice</a:t>
            </a:r>
          </a:p>
          <a:p>
            <a:pPr marL="152400" indent="-152400" eaLnBrk="1" hangingPunct="1">
              <a:lnSpc>
                <a:spcPct val="80000"/>
              </a:lnSpc>
              <a:spcBef>
                <a:spcPct val="0"/>
              </a:spcBef>
            </a:pPr>
            <a:r>
              <a:rPr lang="en-AU" sz="1200" dirty="0" smtClean="0"/>
              <a:t>To support site self review and assessment processes for improving performance</a:t>
            </a:r>
          </a:p>
          <a:p>
            <a:pPr marL="152400" indent="-152400" eaLnBrk="1" hangingPunct="1">
              <a:lnSpc>
                <a:spcPct val="80000"/>
              </a:lnSpc>
              <a:spcBef>
                <a:spcPct val="0"/>
              </a:spcBef>
            </a:pPr>
            <a:r>
              <a:rPr lang="en-AU" sz="1200" dirty="0" smtClean="0"/>
              <a:t>To engage staff in discussions about site practices and operations, including targeting resources, quality teaching, using data, induction of new staff</a:t>
            </a:r>
          </a:p>
          <a:p>
            <a:pPr marL="152400" indent="-152400" eaLnBrk="1" hangingPunct="1">
              <a:lnSpc>
                <a:spcPct val="80000"/>
              </a:lnSpc>
              <a:spcBef>
                <a:spcPct val="0"/>
              </a:spcBef>
            </a:pPr>
            <a:r>
              <a:rPr lang="en-AU" sz="1200" dirty="0" smtClean="0"/>
              <a:t>To support site leaders to address an area of concern or a site priority </a:t>
            </a:r>
          </a:p>
          <a:p>
            <a:pPr marL="152400" indent="-152400" eaLnBrk="1" hangingPunct="1">
              <a:lnSpc>
                <a:spcPct val="80000"/>
              </a:lnSpc>
              <a:spcBef>
                <a:spcPct val="0"/>
              </a:spcBef>
            </a:pPr>
            <a:r>
              <a:rPr lang="en-AU" sz="1200" b="1" dirty="0" smtClean="0"/>
              <a:t>To track whole-of-site growth or whole-of-system improvement processes</a:t>
            </a:r>
          </a:p>
          <a:p>
            <a:pPr marL="152400" indent="-152400" eaLnBrk="1" hangingPunct="1">
              <a:lnSpc>
                <a:spcPct val="80000"/>
              </a:lnSpc>
              <a:spcBef>
                <a:spcPct val="0"/>
              </a:spcBef>
            </a:pPr>
            <a:r>
              <a:rPr lang="en-AU" sz="1200" dirty="0" smtClean="0"/>
              <a:t>To report on as part of your Annual Report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14</a:t>
            </a:fld>
            <a:endParaRPr lang="en-AU"/>
          </a:p>
        </p:txBody>
      </p:sp>
    </p:spTree>
    <p:extLst>
      <p:ext uri="{BB962C8B-B14F-4D97-AF65-F5344CB8AC3E}">
        <p14:creationId xmlns:p14="http://schemas.microsoft.com/office/powerpoint/2010/main" val="2132381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15</a:t>
            </a:fld>
            <a:endParaRPr lang="en-AU"/>
          </a:p>
        </p:txBody>
      </p:sp>
    </p:spTree>
    <p:extLst>
      <p:ext uri="{BB962C8B-B14F-4D97-AF65-F5344CB8AC3E}">
        <p14:creationId xmlns:p14="http://schemas.microsoft.com/office/powerpoint/2010/main" val="3333968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p:cNvSpPr>
            <a:spLocks noGrp="1"/>
          </p:cNvSpPr>
          <p:nvPr>
            <p:ph type="ftr" sz="quarter" idx="4"/>
          </p:nvPr>
        </p:nvSpPr>
        <p:spPr/>
        <p:txBody>
          <a:bodyPr/>
          <a:lstStyle/>
          <a:p>
            <a:r>
              <a:rPr lang="en-AU"/>
              <a:t>Growth Seminar 1, FNAL, 2012</a:t>
            </a:r>
          </a:p>
        </p:txBody>
      </p:sp>
      <p:sp>
        <p:nvSpPr>
          <p:cNvPr id="28673"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p:spPr>
      </p:sp>
      <p:sp>
        <p:nvSpPr>
          <p:cNvPr id="44035" name="Rectangle 3"/>
          <p:cNvSpPr>
            <a:spLocks noGrp="1" noChangeArrowheads="1"/>
          </p:cNvSpPr>
          <p:nvPr>
            <p:ph type="body" idx="1"/>
          </p:nvPr>
        </p:nvSpPr>
        <p:spPr/>
        <p:txBody>
          <a:bodyPr/>
          <a:lstStyle/>
          <a:p>
            <a:pPr marL="152400" indent="-152400" eaLnBrk="1" fontAlgn="auto" hangingPunct="1">
              <a:lnSpc>
                <a:spcPct val="80000"/>
              </a:lnSpc>
              <a:spcBef>
                <a:spcPts val="0"/>
              </a:spcBef>
              <a:spcAft>
                <a:spcPts val="0"/>
              </a:spcAft>
              <a:defRPr/>
            </a:pPr>
            <a:r>
              <a:rPr lang="en-AU" dirty="0" smtClean="0">
                <a:solidFill>
                  <a:srgbClr val="000000"/>
                </a:solidFill>
                <a:cs typeface="Arial" charset="0"/>
                <a:sym typeface="Wingdings" pitchFamily="2" charset="2"/>
              </a:rPr>
              <a:t>Step 1 – Plan &amp; Collect (Week 1, Day 1)</a:t>
            </a:r>
          </a:p>
          <a:p>
            <a:pPr marL="152400" indent="-152400" eaLnBrk="1" fontAlgn="auto" hangingPunct="1">
              <a:lnSpc>
                <a:spcPct val="80000"/>
              </a:lnSpc>
              <a:spcBef>
                <a:spcPts val="0"/>
              </a:spcBef>
              <a:spcAft>
                <a:spcPts val="0"/>
              </a:spcAft>
              <a:defRPr/>
            </a:pPr>
            <a:r>
              <a:rPr lang="en-AU" dirty="0" smtClean="0">
                <a:solidFill>
                  <a:srgbClr val="000000"/>
                </a:solidFill>
                <a:cs typeface="Arial" charset="0"/>
                <a:sym typeface="Wingdings" pitchFamily="2" charset="2"/>
              </a:rPr>
              <a:t>	Pre TPP discussion with a trusted colleague, preferably from the same year level, about the process.</a:t>
            </a:r>
          </a:p>
          <a:p>
            <a:pPr marL="152400" indent="-152400" eaLnBrk="1" fontAlgn="auto" hangingPunct="1">
              <a:lnSpc>
                <a:spcPct val="80000"/>
              </a:lnSpc>
              <a:spcBef>
                <a:spcPts val="0"/>
              </a:spcBef>
              <a:spcAft>
                <a:spcPts val="0"/>
              </a:spcAft>
              <a:defRPr/>
            </a:pPr>
            <a:r>
              <a:rPr lang="en-AU" dirty="0" smtClean="0">
                <a:solidFill>
                  <a:srgbClr val="000000"/>
                </a:solidFill>
                <a:cs typeface="Arial" charset="0"/>
                <a:sym typeface="Wingdings" pitchFamily="2" charset="2"/>
              </a:rPr>
              <a:t>	- To provide an aligned and targeted focus, each teacher randomly chooses a student and examines a sample of work produced by that student in response to a task set by the teacher. Choose a work sample that is strongly aligned with a Literacy Agreement  (e.g. comprehension) or in a key priority area of the site improvement plan.</a:t>
            </a:r>
          </a:p>
          <a:p>
            <a:pPr marL="152400" indent="-152400" eaLnBrk="1" fontAlgn="auto" hangingPunct="1">
              <a:lnSpc>
                <a:spcPct val="80000"/>
              </a:lnSpc>
              <a:spcBef>
                <a:spcPts val="0"/>
              </a:spcBef>
              <a:spcAft>
                <a:spcPts val="0"/>
              </a:spcAft>
              <a:defRPr/>
            </a:pPr>
            <a:r>
              <a:rPr lang="en-AU" dirty="0" smtClean="0">
                <a:solidFill>
                  <a:srgbClr val="000000"/>
                </a:solidFill>
                <a:cs typeface="Arial" charset="0"/>
                <a:sym typeface="Wingdings" pitchFamily="2" charset="2"/>
              </a:rPr>
              <a:t>	- The work sample must be </a:t>
            </a:r>
            <a:r>
              <a:rPr lang="en-AU" dirty="0" smtClean="0">
                <a:solidFill>
                  <a:srgbClr val="000000"/>
                </a:solidFill>
                <a:cs typeface="Arial" charset="0"/>
              </a:rPr>
              <a:t>a major piece of work that a student most recently completed  (i.e. artefact/completed work of a student as a result of the task set be a teacher).</a:t>
            </a:r>
          </a:p>
          <a:p>
            <a:pPr marL="152400" indent="-152400" eaLnBrk="1" fontAlgn="auto" hangingPunct="1">
              <a:lnSpc>
                <a:spcPct val="80000"/>
              </a:lnSpc>
              <a:spcBef>
                <a:spcPts val="0"/>
              </a:spcBef>
              <a:spcAft>
                <a:spcPts val="0"/>
              </a:spcAft>
              <a:defRPr/>
            </a:pPr>
            <a:r>
              <a:rPr lang="en-AU" dirty="0" smtClean="0">
                <a:solidFill>
                  <a:srgbClr val="000000"/>
                </a:solidFill>
                <a:cs typeface="Arial" charset="0"/>
              </a:rPr>
              <a:t>	- Have one colleague nominate to be the “research coach/buddy”.</a:t>
            </a:r>
          </a:p>
          <a:p>
            <a:pPr marL="152400" indent="-152400" eaLnBrk="1" fontAlgn="auto" hangingPunct="1">
              <a:lnSpc>
                <a:spcPct val="80000"/>
              </a:lnSpc>
              <a:spcBef>
                <a:spcPts val="0"/>
              </a:spcBef>
              <a:spcAft>
                <a:spcPts val="0"/>
              </a:spcAft>
              <a:defRPr/>
            </a:pPr>
            <a:r>
              <a:rPr lang="en-AU" dirty="0" smtClean="0">
                <a:solidFill>
                  <a:srgbClr val="000000"/>
                </a:solidFill>
                <a:cs typeface="Arial" charset="0"/>
              </a:rPr>
              <a:t>	- Option to consider – If an assessment has already been conducted to gather base line data, could it be used to measure the progress after 5 weeks.</a:t>
            </a:r>
          </a:p>
          <a:p>
            <a:pPr marL="152400" indent="-152400" eaLnBrk="1" fontAlgn="auto" hangingPunct="1">
              <a:lnSpc>
                <a:spcPct val="80000"/>
              </a:lnSpc>
              <a:spcBef>
                <a:spcPts val="0"/>
              </a:spcBef>
              <a:spcAft>
                <a:spcPts val="0"/>
              </a:spcAft>
              <a:defRPr/>
            </a:pPr>
            <a:endParaRPr lang="en-US" dirty="0" smtClean="0"/>
          </a:p>
          <a:p>
            <a:pPr eaLnBrk="1" fontAlgn="auto" hangingPunct="1">
              <a:spcBef>
                <a:spcPts val="0"/>
              </a:spcBef>
              <a:spcAft>
                <a:spcPts val="0"/>
              </a:spcAft>
              <a:defRPr/>
            </a:pPr>
            <a:r>
              <a:rPr lang="en-US" dirty="0" smtClean="0"/>
              <a:t>Step 2 – </a:t>
            </a:r>
            <a:r>
              <a:rPr lang="en-US" dirty="0" err="1" smtClean="0"/>
              <a:t>Analyse</a:t>
            </a:r>
            <a:r>
              <a:rPr lang="en-US" dirty="0" smtClean="0"/>
              <a:t>/Study (Week 1, Day 2)</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Use the “</a:t>
            </a:r>
            <a:r>
              <a:rPr lang="en-AU" i="1" dirty="0" smtClean="0">
                <a:solidFill>
                  <a:srgbClr val="000000"/>
                </a:solidFill>
                <a:cs typeface="Arial" charset="0"/>
              </a:rPr>
              <a:t>Reflective Conversation</a:t>
            </a:r>
            <a:r>
              <a:rPr lang="en-AU" dirty="0" smtClean="0">
                <a:solidFill>
                  <a:srgbClr val="000000"/>
                </a:solidFill>
                <a:cs typeface="Arial" charset="0"/>
              </a:rPr>
              <a:t>” tool as a guide to “summarise”, “probe”, and “examine the data” about </a:t>
            </a:r>
            <a:r>
              <a:rPr lang="en-AU" i="1" dirty="0" smtClean="0">
                <a:solidFill>
                  <a:srgbClr val="000000"/>
                </a:solidFill>
                <a:cs typeface="Arial" charset="0"/>
              </a:rPr>
              <a:t>the task that predicts </a:t>
            </a:r>
            <a:r>
              <a:rPr lang="en-AU" dirty="0" smtClean="0">
                <a:solidFill>
                  <a:srgbClr val="000000"/>
                </a:solidFill>
                <a:cs typeface="Arial" charset="0"/>
              </a:rPr>
              <a:t>performance. Have the research coach ask questions that develop hypotheses/implications about how to improve student learning (may choose to use the “move learning forward” from “</a:t>
            </a:r>
            <a:r>
              <a:rPr lang="en-AU" i="1" dirty="0" smtClean="0">
                <a:solidFill>
                  <a:srgbClr val="000000"/>
                </a:solidFill>
                <a:cs typeface="Arial" charset="0"/>
              </a:rPr>
              <a:t>Reflective Conversation</a:t>
            </a:r>
            <a:r>
              <a:rPr lang="en-AU" dirty="0" smtClean="0">
                <a:solidFill>
                  <a:srgbClr val="000000"/>
                </a:solidFill>
                <a:cs typeface="Arial" charset="0"/>
              </a:rPr>
              <a:t>” tool. Swap roles once completed.</a:t>
            </a:r>
          </a:p>
          <a:p>
            <a:pPr marL="152400" indent="-152400" eaLnBrk="1" fontAlgn="auto" hangingPunct="1">
              <a:lnSpc>
                <a:spcPct val="80000"/>
              </a:lnSpc>
              <a:spcBef>
                <a:spcPts val="0"/>
              </a:spcBef>
              <a:spcAft>
                <a:spcPts val="0"/>
              </a:spcAft>
              <a:defRPr/>
            </a:pPr>
            <a:r>
              <a:rPr lang="en-AU" dirty="0" smtClean="0">
                <a:solidFill>
                  <a:srgbClr val="000000"/>
                </a:solidFill>
                <a:cs typeface="Arial" charset="0"/>
              </a:rPr>
              <a:t>-	Once teachers have engaged well with the research/reflective TPP process, consider progressing to a 3-way or larger group TPP process, that includes a site leader/member of the leadership team.</a:t>
            </a:r>
          </a:p>
          <a:p>
            <a:pPr marL="152400" indent="-152400" eaLnBrk="1" fontAlgn="auto" hangingPunct="1">
              <a:lnSpc>
                <a:spcPct val="80000"/>
              </a:lnSpc>
              <a:spcBef>
                <a:spcPts val="0"/>
              </a:spcBef>
              <a:spcAft>
                <a:spcPts val="0"/>
              </a:spcAft>
              <a:defRPr/>
            </a:pPr>
            <a:endParaRPr lang="en-AU" dirty="0" smtClean="0">
              <a:solidFill>
                <a:srgbClr val="000000"/>
              </a:solidFill>
              <a:cs typeface="Arial" charset="0"/>
            </a:endParaRPr>
          </a:p>
          <a:p>
            <a:pPr marL="152400" indent="-152400" eaLnBrk="1" fontAlgn="auto" hangingPunct="1">
              <a:lnSpc>
                <a:spcPct val="80000"/>
              </a:lnSpc>
              <a:spcBef>
                <a:spcPts val="0"/>
              </a:spcBef>
              <a:spcAft>
                <a:spcPts val="0"/>
              </a:spcAft>
              <a:defRPr/>
            </a:pPr>
            <a:r>
              <a:rPr lang="en-AU" dirty="0" smtClean="0">
                <a:solidFill>
                  <a:srgbClr val="000000"/>
                </a:solidFill>
                <a:cs typeface="Arial" charset="0"/>
              </a:rPr>
              <a:t>Step 3 – Take Action (Week 1, Day 3)</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Adjusted pedagogical practice, including task design, to build/validate models of effective practice and increase student learning.  Ensure that any implications enacted for the randomly selected student is articulated with your research coach (suggestion to verbally share using the DECD Australian Curriculum learning design framework).  </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Ensure that any actions are distilled with educational theory/high leverage strategies</a:t>
            </a:r>
          </a:p>
          <a:p>
            <a:pPr eaLnBrk="1" fontAlgn="auto" hangingPunct="1">
              <a:spcBef>
                <a:spcPts val="0"/>
              </a:spcBef>
              <a:spcAft>
                <a:spcPts val="0"/>
              </a:spcAft>
              <a:defRPr/>
            </a:pPr>
            <a:endParaRPr lang="en-AU" dirty="0" smtClean="0">
              <a:solidFill>
                <a:srgbClr val="000000"/>
              </a:solidFill>
              <a:cs typeface="Arial" charset="0"/>
            </a:endParaRPr>
          </a:p>
          <a:p>
            <a:pPr eaLnBrk="1" fontAlgn="auto" hangingPunct="1">
              <a:spcBef>
                <a:spcPts val="0"/>
              </a:spcBef>
              <a:spcAft>
                <a:spcPts val="0"/>
              </a:spcAft>
              <a:defRPr/>
            </a:pPr>
            <a:r>
              <a:rPr lang="en-AU" dirty="0" smtClean="0">
                <a:solidFill>
                  <a:srgbClr val="000000"/>
                </a:solidFill>
                <a:cs typeface="Arial" charset="0"/>
              </a:rPr>
              <a:t>Step 4 – Share the Actions Taken (Week 3-4)</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Share with as many educators as possible the pedagogical actions you have taken as part of your educational research/reflective TPP process in the past week. Using an appreciative positive approach identify personal learning/growth and learning outcomes. (clarity of the task)</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Share with your learning team, faculty or line manager. </a:t>
            </a:r>
          </a:p>
          <a:p>
            <a:pPr eaLnBrk="1" fontAlgn="auto" hangingPunct="1">
              <a:spcBef>
                <a:spcPts val="0"/>
              </a:spcBef>
              <a:spcAft>
                <a:spcPts val="0"/>
              </a:spcAft>
              <a:defRPr/>
            </a:pPr>
            <a:endParaRPr lang="en-AU" dirty="0" smtClean="0">
              <a:solidFill>
                <a:srgbClr val="000000"/>
              </a:solidFill>
              <a:cs typeface="Arial" charset="0"/>
            </a:endParaRPr>
          </a:p>
          <a:p>
            <a:pPr eaLnBrk="1" fontAlgn="auto" hangingPunct="1">
              <a:spcBef>
                <a:spcPts val="0"/>
              </a:spcBef>
              <a:spcAft>
                <a:spcPts val="0"/>
              </a:spcAft>
              <a:defRPr/>
            </a:pPr>
            <a:r>
              <a:rPr lang="en-AU" dirty="0" smtClean="0">
                <a:solidFill>
                  <a:srgbClr val="000000"/>
                </a:solidFill>
                <a:cs typeface="Arial" charset="0"/>
              </a:rPr>
              <a:t>Step 5 – Evaluate the Actions (Week 5)</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Evaluate any progress in student learning for that student (as measured by student work) to validate the practices implemented – if you feel the actions worked how might you now implement it for all students/groups of students? For more rigorous evaluation of the actions, teachers could use student assessment effect size measures if a Week 1 baseline measure has been administered.  Alternative, agreed observational or survey tools could also be considered.  This could be factored into the next 5 weekly cycle of improvement.</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Share the result with your research coach (as part of the new Week 1 cycle) and learning team, faculty or line manager by the end of Week 5 or beginning of the new cycle.</a:t>
            </a:r>
          </a:p>
          <a:p>
            <a:pPr marL="171450" indent="-171450" eaLnBrk="1" fontAlgn="auto" hangingPunct="1">
              <a:spcBef>
                <a:spcPts val="0"/>
              </a:spcBef>
              <a:spcAft>
                <a:spcPts val="0"/>
              </a:spcAft>
              <a:buFontTx/>
              <a:buChar char="-"/>
              <a:defRPr/>
            </a:pPr>
            <a:r>
              <a:rPr lang="en-AU" dirty="0" smtClean="0">
                <a:solidFill>
                  <a:srgbClr val="000000"/>
                </a:solidFill>
                <a:cs typeface="Arial" charset="0"/>
              </a:rPr>
              <a:t>Repeat the cycle and select another randomly selected student.</a:t>
            </a:r>
          </a:p>
          <a:p>
            <a:pPr marL="171450" indent="-171450" eaLnBrk="1" fontAlgn="auto" hangingPunct="1">
              <a:spcBef>
                <a:spcPts val="0"/>
              </a:spcBef>
              <a:spcAft>
                <a:spcPts val="0"/>
              </a:spcAft>
              <a:buFontTx/>
              <a:buChar char="-"/>
              <a:defRPr/>
            </a:pPr>
            <a:endParaRPr lang="en-US" dirty="0" smtClean="0"/>
          </a:p>
          <a:p>
            <a:pPr eaLnBrk="1" fontAlgn="auto" hangingPunct="1">
              <a:spcBef>
                <a:spcPts val="0"/>
              </a:spcBef>
              <a:spcAft>
                <a:spcPts val="0"/>
              </a:spcAft>
              <a:defRPr/>
            </a:pPr>
            <a:r>
              <a:rPr lang="en-US" dirty="0" smtClean="0"/>
              <a:t>The Carnegie Foundation for the Advancement of Teacher states that it is important to create a performance and research habit of mind in classrooms to test new routines of pedagogical practice and build/validate models of more effective practice.  “</a:t>
            </a:r>
            <a:r>
              <a:rPr lang="en-US" i="1" dirty="0" smtClean="0"/>
              <a:t>We see the need for a rigorous, problem centered and improvement oriented capacity for education inquiry, one that focuses on high leverage problems of practice.  And these problems must be real and felt problems set in the day-to-day work of practitioners who see their goal as improving teaching and learning”</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t>
            </a:r>
            <a:r>
              <a:rPr lang="en-US" i="1" dirty="0" smtClean="0"/>
              <a:t>Carnegie is developing and promoting R&amp;D infrastructure that allows us to cull and </a:t>
            </a:r>
            <a:r>
              <a:rPr lang="en-US" i="1" dirty="0" err="1" smtClean="0"/>
              <a:t>synthesise</a:t>
            </a:r>
            <a:r>
              <a:rPr lang="en-US" i="1" dirty="0" smtClean="0"/>
              <a:t> the best of what we know from practice, rapidly develop and test prospective improvements, deploy what we learn about what works in schools and classrooms, and to our knowledge to continuously improve the performance of the system</a:t>
            </a:r>
            <a:r>
              <a:rPr lang="en-US" dirty="0" smtClean="0"/>
              <a:t>”.  (Carnegie Foundation for the Advancement of Teaching, 90-day cycles of improvement).</a:t>
            </a:r>
          </a:p>
          <a:p>
            <a:pPr marL="152400" indent="-152400" eaLnBrk="1" fontAlgn="auto" hangingPunct="1">
              <a:lnSpc>
                <a:spcPct val="80000"/>
              </a:lnSpc>
              <a:spcBef>
                <a:spcPts val="0"/>
              </a:spcBef>
              <a:spcAft>
                <a:spcPts val="0"/>
              </a:spcAft>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17</a:t>
            </a:fld>
            <a:endParaRPr lang="en-AU"/>
          </a:p>
        </p:txBody>
      </p:sp>
    </p:spTree>
    <p:extLst>
      <p:ext uri="{BB962C8B-B14F-4D97-AF65-F5344CB8AC3E}">
        <p14:creationId xmlns:p14="http://schemas.microsoft.com/office/powerpoint/2010/main" val="337437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18</a:t>
            </a:fld>
            <a:endParaRPr lang="en-AU"/>
          </a:p>
        </p:txBody>
      </p:sp>
    </p:spTree>
    <p:extLst>
      <p:ext uri="{BB962C8B-B14F-4D97-AF65-F5344CB8AC3E}">
        <p14:creationId xmlns:p14="http://schemas.microsoft.com/office/powerpoint/2010/main" val="344610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84771D2-8CF5-664B-8980-58460255854C}" type="slidenum">
              <a:rPr lang="en-US" smtClean="0"/>
              <a:t>19</a:t>
            </a:fld>
            <a:endParaRPr lang="en-US" dirty="0"/>
          </a:p>
        </p:txBody>
      </p:sp>
    </p:spTree>
    <p:extLst>
      <p:ext uri="{BB962C8B-B14F-4D97-AF65-F5344CB8AC3E}">
        <p14:creationId xmlns:p14="http://schemas.microsoft.com/office/powerpoint/2010/main" val="293744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a:t>
            </a:fld>
            <a:endParaRPr lang="en-AU"/>
          </a:p>
        </p:txBody>
      </p:sp>
    </p:spTree>
    <p:extLst>
      <p:ext uri="{BB962C8B-B14F-4D97-AF65-F5344CB8AC3E}">
        <p14:creationId xmlns:p14="http://schemas.microsoft.com/office/powerpoint/2010/main" val="822976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84771D2-8CF5-664B-8980-58460255854C}" type="slidenum">
              <a:rPr lang="en-US" smtClean="0"/>
              <a:t>20</a:t>
            </a:fld>
            <a:endParaRPr lang="en-US" dirty="0"/>
          </a:p>
        </p:txBody>
      </p:sp>
    </p:spTree>
    <p:extLst>
      <p:ext uri="{BB962C8B-B14F-4D97-AF65-F5344CB8AC3E}">
        <p14:creationId xmlns:p14="http://schemas.microsoft.com/office/powerpoint/2010/main" val="390751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 to science topic </a:t>
            </a:r>
          </a:p>
          <a:p>
            <a:r>
              <a:rPr lang="en-US" dirty="0" smtClean="0"/>
              <a:t>Could watch our tree grow</a:t>
            </a:r>
          </a:p>
          <a:p>
            <a:endParaRPr lang="en-US" dirty="0" smtClean="0"/>
          </a:p>
          <a:p>
            <a:r>
              <a:rPr lang="en-US" dirty="0" smtClean="0"/>
              <a:t>Also created in term 4 car race game for writing</a:t>
            </a:r>
          </a:p>
          <a:p>
            <a:endParaRPr lang="en-US"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3EC3F64-3229-496A-92AB-391CE5011E57}" type="slidenum">
              <a:rPr lang="en-AU" smtClean="0"/>
              <a:t>21</a:t>
            </a:fld>
            <a:endParaRPr lang="en-AU"/>
          </a:p>
        </p:txBody>
      </p:sp>
    </p:spTree>
    <p:extLst>
      <p:ext uri="{BB962C8B-B14F-4D97-AF65-F5344CB8AC3E}">
        <p14:creationId xmlns:p14="http://schemas.microsoft.com/office/powerpoint/2010/main" val="354299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84771D2-8CF5-664B-8980-58460255854C}" type="slidenum">
              <a:rPr lang="en-US" smtClean="0"/>
              <a:t>22</a:t>
            </a:fld>
            <a:endParaRPr lang="en-US" dirty="0"/>
          </a:p>
        </p:txBody>
      </p:sp>
    </p:spTree>
    <p:extLst>
      <p:ext uri="{BB962C8B-B14F-4D97-AF65-F5344CB8AC3E}">
        <p14:creationId xmlns:p14="http://schemas.microsoft.com/office/powerpoint/2010/main" val="942101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23</a:t>
            </a:fld>
            <a:endParaRPr lang="en-AU"/>
          </a:p>
        </p:txBody>
      </p:sp>
    </p:spTree>
    <p:extLst>
      <p:ext uri="{BB962C8B-B14F-4D97-AF65-F5344CB8AC3E}">
        <p14:creationId xmlns:p14="http://schemas.microsoft.com/office/powerpoint/2010/main" val="2497375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24</a:t>
            </a:fld>
            <a:endParaRPr lang="en-AU"/>
          </a:p>
        </p:txBody>
      </p:sp>
    </p:spTree>
    <p:extLst>
      <p:ext uri="{BB962C8B-B14F-4D97-AF65-F5344CB8AC3E}">
        <p14:creationId xmlns:p14="http://schemas.microsoft.com/office/powerpoint/2010/main" val="3857710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25</a:t>
            </a:fld>
            <a:endParaRPr lang="en-AU"/>
          </a:p>
        </p:txBody>
      </p:sp>
    </p:spTree>
    <p:extLst>
      <p:ext uri="{BB962C8B-B14F-4D97-AF65-F5344CB8AC3E}">
        <p14:creationId xmlns:p14="http://schemas.microsoft.com/office/powerpoint/2010/main" val="3899275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26</a:t>
            </a:fld>
            <a:endParaRPr lang="en-AU"/>
          </a:p>
        </p:txBody>
      </p:sp>
    </p:spTree>
    <p:extLst>
      <p:ext uri="{BB962C8B-B14F-4D97-AF65-F5344CB8AC3E}">
        <p14:creationId xmlns:p14="http://schemas.microsoft.com/office/powerpoint/2010/main" val="4002987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27</a:t>
            </a:fld>
            <a:endParaRPr lang="en-AU"/>
          </a:p>
        </p:txBody>
      </p:sp>
    </p:spTree>
    <p:extLst>
      <p:ext uri="{BB962C8B-B14F-4D97-AF65-F5344CB8AC3E}">
        <p14:creationId xmlns:p14="http://schemas.microsoft.com/office/powerpoint/2010/main" val="18928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28</a:t>
            </a:fld>
            <a:endParaRPr lang="en-AU"/>
          </a:p>
        </p:txBody>
      </p:sp>
    </p:spTree>
    <p:extLst>
      <p:ext uri="{BB962C8B-B14F-4D97-AF65-F5344CB8AC3E}">
        <p14:creationId xmlns:p14="http://schemas.microsoft.com/office/powerpoint/2010/main" val="1253566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29</a:t>
            </a:fld>
            <a:endParaRPr lang="en-AU"/>
          </a:p>
        </p:txBody>
      </p:sp>
    </p:spTree>
    <p:extLst>
      <p:ext uri="{BB962C8B-B14F-4D97-AF65-F5344CB8AC3E}">
        <p14:creationId xmlns:p14="http://schemas.microsoft.com/office/powerpoint/2010/main" val="1623860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School Context</a:t>
            </a:r>
          </a:p>
          <a:p>
            <a:r>
              <a:rPr lang="en-US" dirty="0" smtClean="0"/>
              <a:t>300kms north of Adelaide</a:t>
            </a:r>
          </a:p>
          <a:p>
            <a:r>
              <a:rPr lang="en-US" dirty="0" smtClean="0"/>
              <a:t>Category 1 school</a:t>
            </a:r>
          </a:p>
          <a:p>
            <a:r>
              <a:rPr lang="en-US" dirty="0" smtClean="0"/>
              <a:t>183 students</a:t>
            </a:r>
          </a:p>
          <a:p>
            <a:r>
              <a:rPr lang="en-US" dirty="0" smtClean="0"/>
              <a:t>56.7% Indigenous students</a:t>
            </a:r>
          </a:p>
          <a:p>
            <a:r>
              <a:rPr lang="en-US" dirty="0" smtClean="0"/>
              <a:t>56% students from NESB</a:t>
            </a:r>
          </a:p>
          <a:p>
            <a:r>
              <a:rPr lang="en-US" dirty="0" smtClean="0"/>
              <a:t>20.1% students with disabilities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3EC3F64-3229-496A-92AB-391CE5011E57}" type="slidenum">
              <a:rPr lang="en-AU" smtClean="0"/>
              <a:t>3</a:t>
            </a:fld>
            <a:endParaRPr lang="en-AU"/>
          </a:p>
        </p:txBody>
      </p:sp>
    </p:spTree>
    <p:extLst>
      <p:ext uri="{BB962C8B-B14F-4D97-AF65-F5344CB8AC3E}">
        <p14:creationId xmlns:p14="http://schemas.microsoft.com/office/powerpoint/2010/main" val="2476491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30</a:t>
            </a:fld>
            <a:endParaRPr lang="en-AU"/>
          </a:p>
        </p:txBody>
      </p:sp>
    </p:spTree>
    <p:extLst>
      <p:ext uri="{BB962C8B-B14F-4D97-AF65-F5344CB8AC3E}">
        <p14:creationId xmlns:p14="http://schemas.microsoft.com/office/powerpoint/2010/main" val="12539844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0"/>
          <p:cNvSpPr>
            <a:spLocks noGrp="1" noChangeArrowheads="1"/>
          </p:cNvSpPr>
          <p:nvPr>
            <p:ph type="ftr" sz="quarter" idx="4"/>
          </p:nvPr>
        </p:nvSpPr>
        <p:spPr>
          <a:noFill/>
        </p:spPr>
        <p:txBody>
          <a:bodyPr/>
          <a:lstStyle>
            <a:lvl1pPr defTabSz="915988" eaLnBrk="0" hangingPunct="0">
              <a:defRPr b="1">
                <a:solidFill>
                  <a:schemeClr val="tx1"/>
                </a:solidFill>
                <a:latin typeface="Arial Narrow" pitchFamily="34" charset="0"/>
              </a:defRPr>
            </a:lvl1pPr>
            <a:lvl2pPr marL="742950" indent="-285750" defTabSz="915988" eaLnBrk="0" hangingPunct="0">
              <a:defRPr b="1">
                <a:solidFill>
                  <a:schemeClr val="tx1"/>
                </a:solidFill>
                <a:latin typeface="Arial Narrow" pitchFamily="34" charset="0"/>
              </a:defRPr>
            </a:lvl2pPr>
            <a:lvl3pPr marL="1143000" indent="-228600" defTabSz="915988" eaLnBrk="0" hangingPunct="0">
              <a:defRPr b="1">
                <a:solidFill>
                  <a:schemeClr val="tx1"/>
                </a:solidFill>
                <a:latin typeface="Arial Narrow" pitchFamily="34" charset="0"/>
              </a:defRPr>
            </a:lvl3pPr>
            <a:lvl4pPr marL="1600200" indent="-228600" defTabSz="915988" eaLnBrk="0" hangingPunct="0">
              <a:defRPr b="1">
                <a:solidFill>
                  <a:schemeClr val="tx1"/>
                </a:solidFill>
                <a:latin typeface="Arial Narrow" pitchFamily="34" charset="0"/>
              </a:defRPr>
            </a:lvl4pPr>
            <a:lvl5pPr marL="2057400" indent="-228600" defTabSz="915988" eaLnBrk="0" hangingPunct="0">
              <a:defRPr b="1">
                <a:solidFill>
                  <a:schemeClr val="tx1"/>
                </a:solidFill>
                <a:latin typeface="Arial Narrow" pitchFamily="34" charset="0"/>
              </a:defRPr>
            </a:lvl5pPr>
            <a:lvl6pPr marL="2514600" indent="-228600" defTabSz="915988" eaLnBrk="0" fontAlgn="base" hangingPunct="0">
              <a:spcBef>
                <a:spcPct val="0"/>
              </a:spcBef>
              <a:spcAft>
                <a:spcPct val="0"/>
              </a:spcAft>
              <a:defRPr b="1">
                <a:solidFill>
                  <a:schemeClr val="tx1"/>
                </a:solidFill>
                <a:latin typeface="Arial Narrow" pitchFamily="34" charset="0"/>
              </a:defRPr>
            </a:lvl6pPr>
            <a:lvl7pPr marL="2971800" indent="-228600" defTabSz="915988" eaLnBrk="0" fontAlgn="base" hangingPunct="0">
              <a:spcBef>
                <a:spcPct val="0"/>
              </a:spcBef>
              <a:spcAft>
                <a:spcPct val="0"/>
              </a:spcAft>
              <a:defRPr b="1">
                <a:solidFill>
                  <a:schemeClr val="tx1"/>
                </a:solidFill>
                <a:latin typeface="Arial Narrow" pitchFamily="34" charset="0"/>
              </a:defRPr>
            </a:lvl7pPr>
            <a:lvl8pPr marL="3429000" indent="-228600" defTabSz="915988" eaLnBrk="0" fontAlgn="base" hangingPunct="0">
              <a:spcBef>
                <a:spcPct val="0"/>
              </a:spcBef>
              <a:spcAft>
                <a:spcPct val="0"/>
              </a:spcAft>
              <a:defRPr b="1">
                <a:solidFill>
                  <a:schemeClr val="tx1"/>
                </a:solidFill>
                <a:latin typeface="Arial Narrow" pitchFamily="34" charset="0"/>
              </a:defRPr>
            </a:lvl8pPr>
            <a:lvl9pPr marL="3886200" indent="-228600" defTabSz="915988"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b="0" smtClean="0">
                <a:latin typeface="Times New Roman" pitchFamily="18" charset="0"/>
              </a:rPr>
              <a:t>(c)Quality, Improvement and Effectiveness Unit 2003</a:t>
            </a:r>
          </a:p>
        </p:txBody>
      </p:sp>
      <p:sp>
        <p:nvSpPr>
          <p:cNvPr id="49155" name="Rectangle 1031"/>
          <p:cNvSpPr>
            <a:spLocks noGrp="1" noChangeArrowheads="1"/>
          </p:cNvSpPr>
          <p:nvPr>
            <p:ph type="sldNum" sz="quarter" idx="5"/>
          </p:nvPr>
        </p:nvSpPr>
        <p:spPr>
          <a:noFill/>
        </p:spPr>
        <p:txBody>
          <a:bodyPr/>
          <a:lstStyle>
            <a:lvl1pPr defTabSz="915988" eaLnBrk="0" hangingPunct="0">
              <a:defRPr b="1">
                <a:solidFill>
                  <a:schemeClr val="tx1"/>
                </a:solidFill>
                <a:latin typeface="Arial Narrow" pitchFamily="34" charset="0"/>
              </a:defRPr>
            </a:lvl1pPr>
            <a:lvl2pPr marL="742950" indent="-285750" defTabSz="915988" eaLnBrk="0" hangingPunct="0">
              <a:defRPr b="1">
                <a:solidFill>
                  <a:schemeClr val="tx1"/>
                </a:solidFill>
                <a:latin typeface="Arial Narrow" pitchFamily="34" charset="0"/>
              </a:defRPr>
            </a:lvl2pPr>
            <a:lvl3pPr marL="1143000" indent="-228600" defTabSz="915988" eaLnBrk="0" hangingPunct="0">
              <a:defRPr b="1">
                <a:solidFill>
                  <a:schemeClr val="tx1"/>
                </a:solidFill>
                <a:latin typeface="Arial Narrow" pitchFamily="34" charset="0"/>
              </a:defRPr>
            </a:lvl3pPr>
            <a:lvl4pPr marL="1600200" indent="-228600" defTabSz="915988" eaLnBrk="0" hangingPunct="0">
              <a:defRPr b="1">
                <a:solidFill>
                  <a:schemeClr val="tx1"/>
                </a:solidFill>
                <a:latin typeface="Arial Narrow" pitchFamily="34" charset="0"/>
              </a:defRPr>
            </a:lvl4pPr>
            <a:lvl5pPr marL="2057400" indent="-228600" defTabSz="915988" eaLnBrk="0" hangingPunct="0">
              <a:defRPr b="1">
                <a:solidFill>
                  <a:schemeClr val="tx1"/>
                </a:solidFill>
                <a:latin typeface="Arial Narrow" pitchFamily="34" charset="0"/>
              </a:defRPr>
            </a:lvl5pPr>
            <a:lvl6pPr marL="2514600" indent="-228600" defTabSz="915988" eaLnBrk="0" fontAlgn="base" hangingPunct="0">
              <a:spcBef>
                <a:spcPct val="0"/>
              </a:spcBef>
              <a:spcAft>
                <a:spcPct val="0"/>
              </a:spcAft>
              <a:defRPr b="1">
                <a:solidFill>
                  <a:schemeClr val="tx1"/>
                </a:solidFill>
                <a:latin typeface="Arial Narrow" pitchFamily="34" charset="0"/>
              </a:defRPr>
            </a:lvl6pPr>
            <a:lvl7pPr marL="2971800" indent="-228600" defTabSz="915988" eaLnBrk="0" fontAlgn="base" hangingPunct="0">
              <a:spcBef>
                <a:spcPct val="0"/>
              </a:spcBef>
              <a:spcAft>
                <a:spcPct val="0"/>
              </a:spcAft>
              <a:defRPr b="1">
                <a:solidFill>
                  <a:schemeClr val="tx1"/>
                </a:solidFill>
                <a:latin typeface="Arial Narrow" pitchFamily="34" charset="0"/>
              </a:defRPr>
            </a:lvl7pPr>
            <a:lvl8pPr marL="3429000" indent="-228600" defTabSz="915988" eaLnBrk="0" fontAlgn="base" hangingPunct="0">
              <a:spcBef>
                <a:spcPct val="0"/>
              </a:spcBef>
              <a:spcAft>
                <a:spcPct val="0"/>
              </a:spcAft>
              <a:defRPr b="1">
                <a:solidFill>
                  <a:schemeClr val="tx1"/>
                </a:solidFill>
                <a:latin typeface="Arial Narrow" pitchFamily="34" charset="0"/>
              </a:defRPr>
            </a:lvl8pPr>
            <a:lvl9pPr marL="3886200" indent="-228600" defTabSz="915988" eaLnBrk="0" fontAlgn="base" hangingPunct="0">
              <a:spcBef>
                <a:spcPct val="0"/>
              </a:spcBef>
              <a:spcAft>
                <a:spcPct val="0"/>
              </a:spcAft>
              <a:defRPr b="1">
                <a:solidFill>
                  <a:schemeClr val="tx1"/>
                </a:solidFill>
                <a:latin typeface="Arial Narrow" pitchFamily="34" charset="0"/>
              </a:defRPr>
            </a:lvl9pPr>
          </a:lstStyle>
          <a:p>
            <a:pPr eaLnBrk="1" hangingPunct="1"/>
            <a:fld id="{8108A39D-DBC5-4E0C-A3BD-5CAF26535C5D}" type="slidenum">
              <a:rPr lang="en-AU" altLang="en-US" b="0" smtClean="0">
                <a:latin typeface="Times New Roman" pitchFamily="18" charset="0"/>
              </a:rPr>
              <a:pPr eaLnBrk="1" hangingPunct="1"/>
              <a:t>31</a:t>
            </a:fld>
            <a:endParaRPr lang="en-AU" altLang="en-US" b="0" smtClean="0">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
          </p:nvPr>
        </p:nvSpPr>
        <p:spPr/>
        <p:txBody>
          <a:bodyPr/>
          <a:lstStyle/>
          <a:p>
            <a:r>
              <a:rPr lang="en-AU"/>
              <a:t>Growth Seminar 1, FNAL, 2012</a:t>
            </a:r>
          </a:p>
        </p:txBody>
      </p:sp>
      <p:sp>
        <p:nvSpPr>
          <p:cNvPr id="16385" name="Rectangle 1030"/>
          <p:cNvSpPr txBox="1">
            <a:spLocks noGrp="1" noChangeArrowheads="1"/>
          </p:cNvSpPr>
          <p:nvPr/>
        </p:nvSpPr>
        <p:spPr bwMode="auto">
          <a:xfrm>
            <a:off x="0" y="9428583"/>
            <a:ext cx="2945659" cy="496332"/>
          </a:xfrm>
          <a:prstGeom prst="rect">
            <a:avLst/>
          </a:prstGeom>
          <a:noFill/>
          <a:ln w="9525">
            <a:noFill/>
            <a:miter lim="800000"/>
            <a:headEnd/>
            <a:tailEnd/>
          </a:ln>
        </p:spPr>
        <p:txBody>
          <a:bodyPr anchor="b"/>
          <a:lstStyle/>
          <a:p>
            <a:pPr defTabSz="912813"/>
            <a:r>
              <a:rPr lang="en-AU" sz="1200">
                <a:latin typeface="Times New Roman" pitchFamily="18" charset="0"/>
              </a:rPr>
              <a:t>(c) Workforce Development, 2011</a:t>
            </a:r>
          </a:p>
        </p:txBody>
      </p:sp>
      <p:sp>
        <p:nvSpPr>
          <p:cNvPr id="16386" name="Rectangle 1031"/>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85C139F6-814A-48A2-BC81-7A1248D57141}" type="slidenum">
              <a:rPr lang="en-AU" smtClean="0">
                <a:latin typeface="Times New Roman" pitchFamily="18" charset="0"/>
              </a:rPr>
              <a:pPr defTabSz="912813" fontAlgn="base">
                <a:spcBef>
                  <a:spcPct val="0"/>
                </a:spcBef>
                <a:spcAft>
                  <a:spcPct val="0"/>
                </a:spcAft>
              </a:pPr>
              <a:t>32</a:t>
            </a:fld>
            <a:endParaRPr lang="en-AU" smtClean="0">
              <a:latin typeface="Times New Roman" pitchFamily="18" charset="0"/>
            </a:endParaRPr>
          </a:p>
        </p:txBody>
      </p:sp>
      <p:sp>
        <p:nvSpPr>
          <p:cNvPr id="16387" name="Rectangle 2"/>
          <p:cNvSpPr>
            <a:spLocks noGrp="1" noRot="1" noChangeAspect="1" noChangeArrowheads="1" noTextEdit="1"/>
          </p:cNvSpPr>
          <p:nvPr>
            <p:ph type="sldImg"/>
          </p:nvPr>
        </p:nvSpPr>
        <p:spPr bwMode="auto">
          <a:xfrm>
            <a:off x="923925" y="744538"/>
            <a:ext cx="4960938" cy="3722687"/>
          </a:xfrm>
          <a:noFill/>
          <a:ln>
            <a:solidFill>
              <a:srgbClr val="000000"/>
            </a:solidFill>
            <a:miter lim="800000"/>
            <a:headEnd/>
            <a:tailEnd/>
          </a:ln>
        </p:spPr>
      </p:sp>
      <p:sp>
        <p:nvSpPr>
          <p:cNvPr id="46085" name="Rectangle 3"/>
          <p:cNvSpPr>
            <a:spLocks noGrp="1" noChangeArrowheads="1"/>
          </p:cNvSpPr>
          <p:nvPr>
            <p:ph type="body" idx="1"/>
          </p:nvPr>
        </p:nvSpPr>
        <p:spPr>
          <a:xfrm>
            <a:off x="906357" y="4716877"/>
            <a:ext cx="4984962" cy="446526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smtClean="0">
                <a:hlinkClick r:id="rId3"/>
              </a:rPr>
              <a:t>http://www.instructables.com/id/DIY-Mini-8-Page-Pocket-Zine!/?ALLSTEPS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hlinkClick r:id="rId4"/>
              </a:rPr>
              <a:t>http://www.instructables.com/id/DIY-Mini-8-Page-Pocket-Zine!/</a:t>
            </a:r>
            <a:endParaRPr lang="en-AU" dirty="0" smtClean="0"/>
          </a:p>
          <a:p>
            <a:pPr eaLnBrk="1" fontAlgn="auto" hangingPunct="1">
              <a:spcBef>
                <a:spcPts val="0"/>
              </a:spcBef>
              <a:spcAft>
                <a:spcPts val="0"/>
              </a:spcAft>
              <a:defRPr/>
            </a:pPr>
            <a:r>
              <a:rPr lang="en-AU" b="1" dirty="0" smtClean="0"/>
              <a:t>Seminar Assignment #1 </a:t>
            </a:r>
          </a:p>
          <a:p>
            <a:pPr eaLnBrk="1" fontAlgn="auto" hangingPunct="1">
              <a:spcBef>
                <a:spcPts val="0"/>
              </a:spcBef>
              <a:spcAft>
                <a:spcPts val="0"/>
              </a:spcAft>
              <a:defRPr/>
            </a:pPr>
            <a:r>
              <a:rPr lang="en-AU" sz="1100" b="1" dirty="0" smtClean="0">
                <a:latin typeface="Arial Narrow" pitchFamily="34" charset="0"/>
              </a:rPr>
              <a:t>Whole of site level:</a:t>
            </a:r>
          </a:p>
          <a:p>
            <a:pPr eaLnBrk="1" fontAlgn="auto" hangingPunct="1">
              <a:spcBef>
                <a:spcPts val="0"/>
              </a:spcBef>
              <a:spcAft>
                <a:spcPts val="0"/>
              </a:spcAft>
              <a:defRPr/>
            </a:pPr>
            <a:r>
              <a:rPr lang="en-AU" sz="1100" dirty="0" smtClean="0">
                <a:latin typeface="Arial Narrow" pitchFamily="34" charset="0"/>
              </a:rPr>
              <a:t>Between now and the next 5 weeks the assignment is to select an aspect of your site improvement plan or whole site agreement to focus on – narrow the focus! </a:t>
            </a:r>
          </a:p>
          <a:p>
            <a:pPr marL="171450" indent="-171450" eaLnBrk="1" fontAlgn="auto" hangingPunct="1">
              <a:spcBef>
                <a:spcPts val="0"/>
              </a:spcBef>
              <a:spcAft>
                <a:spcPts val="0"/>
              </a:spcAft>
              <a:buFontTx/>
              <a:buChar char="-"/>
              <a:defRPr/>
            </a:pPr>
            <a:r>
              <a:rPr lang="en-AU" sz="1100" dirty="0" smtClean="0">
                <a:latin typeface="Arial Narrow" pitchFamily="34" charset="0"/>
              </a:rPr>
              <a:t>Who could you share with about a 2 or 3 way-intersecting multiple measures question that would be worthwhile investigating at your site?</a:t>
            </a:r>
          </a:p>
          <a:p>
            <a:pPr marL="171450" indent="-171450" eaLnBrk="1" fontAlgn="auto" hangingPunct="1">
              <a:spcBef>
                <a:spcPts val="0"/>
              </a:spcBef>
              <a:spcAft>
                <a:spcPts val="0"/>
              </a:spcAft>
              <a:buFontTx/>
              <a:buChar char="-"/>
              <a:defRPr/>
            </a:pPr>
            <a:r>
              <a:rPr lang="en-AU" sz="1100" dirty="0" smtClean="0">
                <a:latin typeface="Arial Narrow" pitchFamily="34" charset="0"/>
              </a:rPr>
              <a:t>Who could you share with about finding a time to begin looking at the SR Tool </a:t>
            </a:r>
            <a:r>
              <a:rPr lang="en-AU" sz="1100" i="1" dirty="0" smtClean="0">
                <a:latin typeface="Arial Narrow" pitchFamily="34" charset="0"/>
              </a:rPr>
              <a:t>Focus on Learning </a:t>
            </a:r>
            <a:r>
              <a:rPr lang="en-AU" sz="1100" dirty="0" smtClean="0">
                <a:latin typeface="Arial Narrow" pitchFamily="34" charset="0"/>
              </a:rPr>
              <a:t>Rubric (Quality Teaching &amp; Learning, Curriculum Coherence criteria) to begin collecting process data that measures growth in whole of site processes.</a:t>
            </a:r>
          </a:p>
          <a:p>
            <a:pPr marL="171450" indent="-171450" eaLnBrk="1" fontAlgn="auto" hangingPunct="1">
              <a:spcBef>
                <a:spcPts val="0"/>
              </a:spcBef>
              <a:spcAft>
                <a:spcPts val="0"/>
              </a:spcAft>
              <a:buFontTx/>
              <a:buChar char="-"/>
              <a:defRPr/>
            </a:pPr>
            <a:r>
              <a:rPr lang="en-AU" sz="1100" dirty="0" smtClean="0">
                <a:solidFill>
                  <a:srgbClr val="2B93FF"/>
                </a:solidFill>
                <a:latin typeface="Candara" pitchFamily="34" charset="0"/>
              </a:rPr>
              <a:t>How are your whole school agreements set up?  How are class agreements set up? What would have them be powerful so they engage everyone to be consistently in action?</a:t>
            </a:r>
            <a:r>
              <a:rPr lang="en-AU" sz="1100" dirty="0" smtClean="0">
                <a:latin typeface="Arial Narrow" pitchFamily="34" charset="0"/>
              </a:rPr>
              <a:t>	</a:t>
            </a:r>
          </a:p>
          <a:p>
            <a:pPr marL="171450" indent="-171450" eaLnBrk="1" fontAlgn="auto" hangingPunct="1">
              <a:spcBef>
                <a:spcPts val="0"/>
              </a:spcBef>
              <a:spcAft>
                <a:spcPts val="0"/>
              </a:spcAft>
              <a:buFontTx/>
              <a:buChar char="-"/>
              <a:defRPr/>
            </a:pPr>
            <a:r>
              <a:rPr lang="en-AU" sz="1100" b="1" dirty="0" smtClean="0">
                <a:latin typeface="Arial Narrow" pitchFamily="34" charset="0"/>
              </a:rPr>
              <a:t>Class level:</a:t>
            </a:r>
          </a:p>
          <a:p>
            <a:pPr marL="171450" indent="-171450" eaLnBrk="1" fontAlgn="auto" hangingPunct="1">
              <a:spcBef>
                <a:spcPts val="0"/>
              </a:spcBef>
              <a:spcAft>
                <a:spcPts val="0"/>
              </a:spcAft>
              <a:buFontTx/>
              <a:buChar char="-"/>
              <a:defRPr/>
            </a:pPr>
            <a:r>
              <a:rPr lang="en-AU" sz="1100" dirty="0" smtClean="0">
                <a:latin typeface="Arial Narrow" pitchFamily="34" charset="0"/>
              </a:rPr>
              <a:t>Between now and the next 5 weeks the assignment is to begin the work of purposefully applying the multiple measures framework in your classroom.</a:t>
            </a:r>
          </a:p>
          <a:p>
            <a:pPr marL="171450" indent="-171450" eaLnBrk="1" fontAlgn="auto" hangingPunct="1">
              <a:spcBef>
                <a:spcPts val="0"/>
              </a:spcBef>
              <a:spcAft>
                <a:spcPts val="0"/>
              </a:spcAft>
              <a:buFontTx/>
              <a:buChar char="-"/>
              <a:defRPr/>
            </a:pPr>
            <a:r>
              <a:rPr lang="en-AU" sz="1100" dirty="0" smtClean="0">
                <a:latin typeface="Arial Narrow" pitchFamily="34" charset="0"/>
              </a:rPr>
              <a:t>Who could you share with about a 3 way-intersecting question about a particular student in your class and what that data is saying from what you already know? What does that data demonstrate about the difference you make?</a:t>
            </a:r>
          </a:p>
          <a:p>
            <a:pPr marL="171450" indent="-171450" eaLnBrk="1" fontAlgn="auto" hangingPunct="1">
              <a:spcBef>
                <a:spcPts val="0"/>
              </a:spcBef>
              <a:spcAft>
                <a:spcPts val="0"/>
              </a:spcAft>
              <a:buFontTx/>
              <a:buChar char="-"/>
              <a:defRPr/>
            </a:pPr>
            <a:r>
              <a:rPr lang="en-AU" sz="1100" dirty="0" smtClean="0">
                <a:latin typeface="Arial Narrow" pitchFamily="34" charset="0"/>
              </a:rPr>
              <a:t>Who could you share with about possible ‘process’ or ‘perception’ tools that you might commit to trialling in a curriculum area that you are currently delivering in your class? (i.e. observational research tool, </a:t>
            </a:r>
            <a:r>
              <a:rPr lang="en-AU" sz="1100" dirty="0" err="1" smtClean="0">
                <a:latin typeface="Arial Narrow" pitchFamily="34" charset="0"/>
              </a:rPr>
              <a:t>TfEL</a:t>
            </a:r>
            <a:r>
              <a:rPr lang="en-AU" sz="1100" dirty="0" smtClean="0">
                <a:latin typeface="Arial Narrow" pitchFamily="34" charset="0"/>
              </a:rPr>
              <a:t> student feedback surveys, socrative.com immediate student feedback)</a:t>
            </a:r>
          </a:p>
          <a:p>
            <a:pPr marL="171450" indent="-171450" eaLnBrk="1" fontAlgn="auto" hangingPunct="1">
              <a:spcBef>
                <a:spcPts val="0"/>
              </a:spcBef>
              <a:spcAft>
                <a:spcPts val="0"/>
              </a:spcAft>
              <a:buFontTx/>
              <a:buChar char="-"/>
              <a:defRPr/>
            </a:pPr>
            <a:r>
              <a:rPr lang="en-AU" sz="1100" dirty="0" smtClean="0">
                <a:latin typeface="Arial Narrow" pitchFamily="34" charset="0"/>
              </a:rPr>
              <a:t>Share with someone from your site (or seminar team) and ask them to help you to implement the 5 weekly cycle of improvement and the results that may be possible for a particular student?</a:t>
            </a:r>
          </a:p>
          <a:p>
            <a:pPr marL="0" indent="0" eaLnBrk="1" fontAlgn="auto" hangingPunct="1">
              <a:spcBef>
                <a:spcPts val="0"/>
              </a:spcBef>
              <a:spcAft>
                <a:spcPts val="0"/>
              </a:spcAft>
              <a:buFontTx/>
              <a:buNone/>
              <a:defRPr/>
            </a:pPr>
            <a:r>
              <a:rPr lang="en-AU" sz="1100" b="1" dirty="0" smtClean="0">
                <a:latin typeface="Arial Narrow" pitchFamily="34" charset="0"/>
              </a:rPr>
              <a:t>Personal Growth Challenge (Bonus):</a:t>
            </a:r>
          </a:p>
          <a:p>
            <a:pPr marL="0" indent="0" eaLnBrk="1" fontAlgn="auto" hangingPunct="1">
              <a:spcBef>
                <a:spcPts val="0"/>
              </a:spcBef>
              <a:spcAft>
                <a:spcPts val="0"/>
              </a:spcAft>
              <a:buFontTx/>
              <a:buNone/>
              <a:defRPr/>
            </a:pPr>
            <a:r>
              <a:rPr lang="en-AU" sz="1100" dirty="0" smtClean="0">
                <a:latin typeface="Arial Narrow" pitchFamily="34" charset="0"/>
              </a:rPr>
              <a:t>Between now and the next 5 weeks select an aspect of your life to focus on.  In that aspect, see how you could apply the multiple measures framework – what would each of the categories of data say about your life?</a:t>
            </a:r>
          </a:p>
          <a:p>
            <a:pPr marL="0" indent="0" eaLnBrk="1" fontAlgn="auto" hangingPunct="1">
              <a:spcBef>
                <a:spcPts val="0"/>
              </a:spcBef>
              <a:spcAft>
                <a:spcPts val="0"/>
              </a:spcAft>
              <a:buFontTx/>
              <a:buNone/>
              <a:defRPr/>
            </a:pPr>
            <a:r>
              <a:rPr lang="en-AU" sz="1100" dirty="0" smtClean="0">
                <a:latin typeface="Arial Narrow" pitchFamily="34" charset="0"/>
              </a:rPr>
              <a:t>Then speculate on the ‘achievement data (i.e. results/outcomes)’ that you would like to aspire to in that area? Share with at least 2 people from your life about the achievements about this. </a:t>
            </a:r>
          </a:p>
          <a:p>
            <a:pPr marL="0" indent="0" eaLnBrk="1" fontAlgn="auto" hangingPunct="1">
              <a:spcBef>
                <a:spcPts val="0"/>
              </a:spcBef>
              <a:spcAft>
                <a:spcPts val="0"/>
              </a:spcAft>
              <a:buFontTx/>
              <a:buNone/>
              <a:defRPr/>
            </a:pPr>
            <a:r>
              <a:rPr lang="en-AU" sz="1100" dirty="0" smtClean="0">
                <a:latin typeface="Arial Narrow" pitchFamily="34" charset="0"/>
              </a:rPr>
              <a:t>-</a:t>
            </a:r>
            <a:r>
              <a:rPr lang="en-AU" sz="1100" baseline="0" dirty="0" smtClean="0">
                <a:latin typeface="Arial Narrow" pitchFamily="34" charset="0"/>
              </a:rPr>
              <a:t> </a:t>
            </a:r>
            <a:r>
              <a:rPr lang="en-AU" sz="1100" dirty="0" smtClean="0">
                <a:latin typeface="Arial Narrow" pitchFamily="34" charset="0"/>
              </a:rPr>
              <a:t>What would the ‘process’ and ‘perception’ data need to look like to achieve that result?. Are there any perceptions or processes that you could apply the ‘what resists persists’ principle to?</a:t>
            </a:r>
            <a:endParaRPr lang="en-AU" sz="1100" b="1" dirty="0" smtClean="0">
              <a:latin typeface="Arial Narrow" pitchFamily="34" charset="0"/>
            </a:endParaRPr>
          </a:p>
          <a:p>
            <a:pPr eaLnBrk="1" fontAlgn="auto" hangingPunct="1">
              <a:spcBef>
                <a:spcPts val="0"/>
              </a:spcBef>
              <a:spcAft>
                <a:spcPts val="0"/>
              </a:spcAft>
              <a:defRPr/>
            </a:pPr>
            <a:r>
              <a:rPr lang="en-AU" b="1" dirty="0" smtClean="0"/>
              <a:t>Recommendation</a:t>
            </a:r>
          </a:p>
          <a:p>
            <a:pPr eaLnBrk="1" fontAlgn="auto" hangingPunct="1">
              <a:spcBef>
                <a:spcPts val="0"/>
              </a:spcBef>
              <a:spcAft>
                <a:spcPts val="0"/>
              </a:spcAft>
              <a:defRPr/>
            </a:pPr>
            <a:r>
              <a:rPr lang="en-AU" b="1" dirty="0" smtClean="0"/>
              <a:t>- </a:t>
            </a:r>
            <a:r>
              <a:rPr lang="en-AU" dirty="0" smtClean="0"/>
              <a:t>Share with your team and Data Dan about what you have applied or what has opened up for you as a result of taking on the assignment.  You are invited to text and post your assignment share on the Data Dan’s private Facebook group – Leading Growth Seminar.  This way everyone is invited to be part of the growth conversation – “An organisation’s results are determined through webs of human commitments, born in webs of human conversations” (Flores). </a:t>
            </a:r>
          </a:p>
          <a:p>
            <a:pPr eaLnBrk="1" fontAlgn="auto" hangingPunct="1">
              <a:spcBef>
                <a:spcPts val="0"/>
              </a:spcBef>
              <a:spcAft>
                <a:spcPts val="0"/>
              </a:spcAft>
              <a:defRPr/>
            </a:pPr>
            <a:r>
              <a:rPr lang="en-AU" b="1" dirty="0" smtClean="0"/>
              <a:t>Outcomes of Seminar#1:</a:t>
            </a:r>
          </a:p>
          <a:p>
            <a:pPr marL="742950" lvl="1" indent="-285750" eaLnBrk="1" fontAlgn="auto" hangingPunct="1">
              <a:lnSpc>
                <a:spcPct val="80000"/>
              </a:lnSpc>
              <a:spcBef>
                <a:spcPct val="20000"/>
              </a:spcBef>
              <a:spcAft>
                <a:spcPts val="0"/>
              </a:spcAft>
              <a:buClr>
                <a:schemeClr val="tx2"/>
              </a:buClr>
              <a:buSzPct val="75000"/>
              <a:buFont typeface="Wingdings" pitchFamily="2" charset="2"/>
              <a:buChar char="§"/>
              <a:defRPr/>
            </a:pPr>
            <a:r>
              <a:rPr lang="en-AU" dirty="0" smtClean="0">
                <a:solidFill>
                  <a:srgbClr val="0070C0"/>
                </a:solidFill>
                <a:latin typeface="Arial Narrow" pitchFamily="34" charset="0"/>
              </a:rPr>
              <a:t>Connect with and intersect multiple measures of data in new ways</a:t>
            </a:r>
          </a:p>
          <a:p>
            <a:pPr marL="742950" lvl="1" indent="-285750" eaLnBrk="1" fontAlgn="auto" hangingPunct="1">
              <a:lnSpc>
                <a:spcPct val="80000"/>
              </a:lnSpc>
              <a:spcBef>
                <a:spcPct val="20000"/>
              </a:spcBef>
              <a:spcAft>
                <a:spcPts val="0"/>
              </a:spcAft>
              <a:buClr>
                <a:schemeClr val="tx2"/>
              </a:buClr>
              <a:buSzPct val="75000"/>
              <a:buFont typeface="Wingdings" pitchFamily="2" charset="2"/>
              <a:buChar char="§"/>
              <a:defRPr/>
            </a:pPr>
            <a:r>
              <a:rPr lang="en-AU" dirty="0" smtClean="0">
                <a:solidFill>
                  <a:srgbClr val="0070C0"/>
                </a:solidFill>
                <a:latin typeface="Arial Narrow" pitchFamily="34" charset="0"/>
              </a:rPr>
              <a:t>Identify agreed and common process and perception tools (i.e. </a:t>
            </a:r>
            <a:r>
              <a:rPr lang="en-AU" i="1" dirty="0" smtClean="0">
                <a:solidFill>
                  <a:srgbClr val="0070C0"/>
                </a:solidFill>
                <a:latin typeface="Arial Narrow" pitchFamily="34" charset="0"/>
              </a:rPr>
              <a:t>Self Review</a:t>
            </a:r>
            <a:r>
              <a:rPr lang="en-AU" dirty="0" smtClean="0">
                <a:solidFill>
                  <a:srgbClr val="0070C0"/>
                </a:solidFill>
                <a:latin typeface="Arial Narrow" pitchFamily="34" charset="0"/>
              </a:rPr>
              <a:t> suggested evidence) to promote a common language for analysing data</a:t>
            </a:r>
          </a:p>
          <a:p>
            <a:pPr marL="742950" lvl="1" indent="-285750" eaLnBrk="1" fontAlgn="auto" hangingPunct="1">
              <a:lnSpc>
                <a:spcPct val="80000"/>
              </a:lnSpc>
              <a:spcBef>
                <a:spcPct val="20000"/>
              </a:spcBef>
              <a:spcAft>
                <a:spcPts val="0"/>
              </a:spcAft>
              <a:buClr>
                <a:schemeClr val="tx2"/>
              </a:buClr>
              <a:buSzPct val="75000"/>
              <a:buFont typeface="Wingdings" pitchFamily="2" charset="2"/>
              <a:buChar char="§"/>
              <a:defRPr/>
            </a:pPr>
            <a:r>
              <a:rPr lang="en-AU" dirty="0" smtClean="0">
                <a:solidFill>
                  <a:srgbClr val="0070C0"/>
                </a:solidFill>
                <a:latin typeface="Arial Narrow" pitchFamily="34" charset="0"/>
              </a:rPr>
              <a:t>Integrate a 5-weekly cycle of improvement </a:t>
            </a:r>
            <a:r>
              <a:rPr lang="en-AU" dirty="0" smtClean="0">
                <a:solidFill>
                  <a:srgbClr val="0070C0"/>
                </a:solidFill>
                <a:latin typeface="Arial Narrow" pitchFamily="34" charset="0"/>
                <a:sym typeface="Wingdings" pitchFamily="2" charset="2"/>
              </a:rPr>
              <a:t> data conversations</a:t>
            </a:r>
          </a:p>
          <a:p>
            <a:pPr marL="742950" lvl="1" indent="-285750" eaLnBrk="1" fontAlgn="auto" hangingPunct="1">
              <a:lnSpc>
                <a:spcPct val="80000"/>
              </a:lnSpc>
              <a:spcBef>
                <a:spcPct val="20000"/>
              </a:spcBef>
              <a:spcAft>
                <a:spcPts val="0"/>
              </a:spcAft>
              <a:buClr>
                <a:schemeClr val="tx2"/>
              </a:buClr>
              <a:buSzPct val="75000"/>
              <a:buFont typeface="Wingdings" pitchFamily="2" charset="2"/>
              <a:buChar char="§"/>
              <a:defRPr/>
            </a:pPr>
            <a:r>
              <a:rPr lang="en-AU" dirty="0" smtClean="0">
                <a:solidFill>
                  <a:srgbClr val="0070C0"/>
                </a:solidFill>
                <a:latin typeface="Arial Narrow" pitchFamily="34" charset="0"/>
                <a:sym typeface="Wingdings" pitchFamily="2" charset="2"/>
              </a:rPr>
              <a:t>Engage with other educators across our region in conversations about data for improvement and growth</a:t>
            </a:r>
            <a:endParaRPr lang="pl-PL"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0"/>
          <p:cNvSpPr>
            <a:spLocks noGrp="1" noChangeArrowheads="1"/>
          </p:cNvSpPr>
          <p:nvPr>
            <p:ph type="ftr" sz="quarter" idx="4"/>
          </p:nvPr>
        </p:nvSpPr>
        <p:spPr>
          <a:noFill/>
        </p:spPr>
        <p:txBody>
          <a:bodyPr/>
          <a:lstStyle>
            <a:lvl1pPr defTabSz="915988" eaLnBrk="0" hangingPunct="0">
              <a:defRPr b="1">
                <a:solidFill>
                  <a:schemeClr val="tx1"/>
                </a:solidFill>
                <a:latin typeface="Arial Narrow" pitchFamily="34" charset="0"/>
              </a:defRPr>
            </a:lvl1pPr>
            <a:lvl2pPr marL="742950" indent="-285750" defTabSz="915988" eaLnBrk="0" hangingPunct="0">
              <a:defRPr b="1">
                <a:solidFill>
                  <a:schemeClr val="tx1"/>
                </a:solidFill>
                <a:latin typeface="Arial Narrow" pitchFamily="34" charset="0"/>
              </a:defRPr>
            </a:lvl2pPr>
            <a:lvl3pPr marL="1143000" indent="-228600" defTabSz="915988" eaLnBrk="0" hangingPunct="0">
              <a:defRPr b="1">
                <a:solidFill>
                  <a:schemeClr val="tx1"/>
                </a:solidFill>
                <a:latin typeface="Arial Narrow" pitchFamily="34" charset="0"/>
              </a:defRPr>
            </a:lvl3pPr>
            <a:lvl4pPr marL="1600200" indent="-228600" defTabSz="915988" eaLnBrk="0" hangingPunct="0">
              <a:defRPr b="1">
                <a:solidFill>
                  <a:schemeClr val="tx1"/>
                </a:solidFill>
                <a:latin typeface="Arial Narrow" pitchFamily="34" charset="0"/>
              </a:defRPr>
            </a:lvl4pPr>
            <a:lvl5pPr marL="2057400" indent="-228600" defTabSz="915988" eaLnBrk="0" hangingPunct="0">
              <a:defRPr b="1">
                <a:solidFill>
                  <a:schemeClr val="tx1"/>
                </a:solidFill>
                <a:latin typeface="Arial Narrow" pitchFamily="34" charset="0"/>
              </a:defRPr>
            </a:lvl5pPr>
            <a:lvl6pPr marL="2514600" indent="-228600" defTabSz="915988" eaLnBrk="0" fontAlgn="base" hangingPunct="0">
              <a:spcBef>
                <a:spcPct val="0"/>
              </a:spcBef>
              <a:spcAft>
                <a:spcPct val="0"/>
              </a:spcAft>
              <a:defRPr b="1">
                <a:solidFill>
                  <a:schemeClr val="tx1"/>
                </a:solidFill>
                <a:latin typeface="Arial Narrow" pitchFamily="34" charset="0"/>
              </a:defRPr>
            </a:lvl6pPr>
            <a:lvl7pPr marL="2971800" indent="-228600" defTabSz="915988" eaLnBrk="0" fontAlgn="base" hangingPunct="0">
              <a:spcBef>
                <a:spcPct val="0"/>
              </a:spcBef>
              <a:spcAft>
                <a:spcPct val="0"/>
              </a:spcAft>
              <a:defRPr b="1">
                <a:solidFill>
                  <a:schemeClr val="tx1"/>
                </a:solidFill>
                <a:latin typeface="Arial Narrow" pitchFamily="34" charset="0"/>
              </a:defRPr>
            </a:lvl7pPr>
            <a:lvl8pPr marL="3429000" indent="-228600" defTabSz="915988" eaLnBrk="0" fontAlgn="base" hangingPunct="0">
              <a:spcBef>
                <a:spcPct val="0"/>
              </a:spcBef>
              <a:spcAft>
                <a:spcPct val="0"/>
              </a:spcAft>
              <a:defRPr b="1">
                <a:solidFill>
                  <a:schemeClr val="tx1"/>
                </a:solidFill>
                <a:latin typeface="Arial Narrow" pitchFamily="34" charset="0"/>
              </a:defRPr>
            </a:lvl8pPr>
            <a:lvl9pPr marL="3886200" indent="-228600" defTabSz="915988"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b="0" smtClean="0">
                <a:latin typeface="Times New Roman" pitchFamily="18" charset="0"/>
              </a:rPr>
              <a:t>(c)Quality, Improvement and Effectiveness Unit 2003</a:t>
            </a:r>
          </a:p>
        </p:txBody>
      </p:sp>
      <p:sp>
        <p:nvSpPr>
          <p:cNvPr id="38915" name="Rectangle 1031"/>
          <p:cNvSpPr>
            <a:spLocks noGrp="1" noChangeArrowheads="1"/>
          </p:cNvSpPr>
          <p:nvPr>
            <p:ph type="sldNum" sz="quarter" idx="5"/>
          </p:nvPr>
        </p:nvSpPr>
        <p:spPr>
          <a:noFill/>
        </p:spPr>
        <p:txBody>
          <a:bodyPr/>
          <a:lstStyle>
            <a:lvl1pPr defTabSz="915988" eaLnBrk="0" hangingPunct="0">
              <a:defRPr b="1">
                <a:solidFill>
                  <a:schemeClr val="tx1"/>
                </a:solidFill>
                <a:latin typeface="Arial Narrow" pitchFamily="34" charset="0"/>
              </a:defRPr>
            </a:lvl1pPr>
            <a:lvl2pPr marL="742950" indent="-285750" defTabSz="915988" eaLnBrk="0" hangingPunct="0">
              <a:defRPr b="1">
                <a:solidFill>
                  <a:schemeClr val="tx1"/>
                </a:solidFill>
                <a:latin typeface="Arial Narrow" pitchFamily="34" charset="0"/>
              </a:defRPr>
            </a:lvl2pPr>
            <a:lvl3pPr marL="1143000" indent="-228600" defTabSz="915988" eaLnBrk="0" hangingPunct="0">
              <a:defRPr b="1">
                <a:solidFill>
                  <a:schemeClr val="tx1"/>
                </a:solidFill>
                <a:latin typeface="Arial Narrow" pitchFamily="34" charset="0"/>
              </a:defRPr>
            </a:lvl3pPr>
            <a:lvl4pPr marL="1600200" indent="-228600" defTabSz="915988" eaLnBrk="0" hangingPunct="0">
              <a:defRPr b="1">
                <a:solidFill>
                  <a:schemeClr val="tx1"/>
                </a:solidFill>
                <a:latin typeface="Arial Narrow" pitchFamily="34" charset="0"/>
              </a:defRPr>
            </a:lvl4pPr>
            <a:lvl5pPr marL="2057400" indent="-228600" defTabSz="915988" eaLnBrk="0" hangingPunct="0">
              <a:defRPr b="1">
                <a:solidFill>
                  <a:schemeClr val="tx1"/>
                </a:solidFill>
                <a:latin typeface="Arial Narrow" pitchFamily="34" charset="0"/>
              </a:defRPr>
            </a:lvl5pPr>
            <a:lvl6pPr marL="2514600" indent="-228600" defTabSz="915988" eaLnBrk="0" fontAlgn="base" hangingPunct="0">
              <a:spcBef>
                <a:spcPct val="0"/>
              </a:spcBef>
              <a:spcAft>
                <a:spcPct val="0"/>
              </a:spcAft>
              <a:defRPr b="1">
                <a:solidFill>
                  <a:schemeClr val="tx1"/>
                </a:solidFill>
                <a:latin typeface="Arial Narrow" pitchFamily="34" charset="0"/>
              </a:defRPr>
            </a:lvl6pPr>
            <a:lvl7pPr marL="2971800" indent="-228600" defTabSz="915988" eaLnBrk="0" fontAlgn="base" hangingPunct="0">
              <a:spcBef>
                <a:spcPct val="0"/>
              </a:spcBef>
              <a:spcAft>
                <a:spcPct val="0"/>
              </a:spcAft>
              <a:defRPr b="1">
                <a:solidFill>
                  <a:schemeClr val="tx1"/>
                </a:solidFill>
                <a:latin typeface="Arial Narrow" pitchFamily="34" charset="0"/>
              </a:defRPr>
            </a:lvl7pPr>
            <a:lvl8pPr marL="3429000" indent="-228600" defTabSz="915988" eaLnBrk="0" fontAlgn="base" hangingPunct="0">
              <a:spcBef>
                <a:spcPct val="0"/>
              </a:spcBef>
              <a:spcAft>
                <a:spcPct val="0"/>
              </a:spcAft>
              <a:defRPr b="1">
                <a:solidFill>
                  <a:schemeClr val="tx1"/>
                </a:solidFill>
                <a:latin typeface="Arial Narrow" pitchFamily="34" charset="0"/>
              </a:defRPr>
            </a:lvl8pPr>
            <a:lvl9pPr marL="3886200" indent="-228600" defTabSz="915988" eaLnBrk="0" fontAlgn="base" hangingPunct="0">
              <a:spcBef>
                <a:spcPct val="0"/>
              </a:spcBef>
              <a:spcAft>
                <a:spcPct val="0"/>
              </a:spcAft>
              <a:defRPr b="1">
                <a:solidFill>
                  <a:schemeClr val="tx1"/>
                </a:solidFill>
                <a:latin typeface="Arial Narrow" pitchFamily="34" charset="0"/>
              </a:defRPr>
            </a:lvl9pPr>
          </a:lstStyle>
          <a:p>
            <a:pPr eaLnBrk="1" hangingPunct="1"/>
            <a:fld id="{730A9F11-7F35-4C04-A090-BD32B6DE438B}" type="slidenum">
              <a:rPr lang="en-AU" altLang="en-US" b="0" smtClean="0">
                <a:latin typeface="Times New Roman" pitchFamily="18" charset="0"/>
              </a:rPr>
              <a:pPr eaLnBrk="1" hangingPunct="1"/>
              <a:t>33</a:t>
            </a:fld>
            <a:endParaRPr lang="en-AU" altLang="en-US" b="0" smtClean="0">
              <a:latin typeface="Times New Roman" pitchFamily="18"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p:spPr>
        <p:txBody>
          <a:bodyPr/>
          <a:lstStyle/>
          <a:p>
            <a:pPr marL="228600" indent="-228600" eaLnBrk="1" hangingPunct="1"/>
            <a:endParaRPr lang="en-AU"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0"/>
          <p:cNvSpPr>
            <a:spLocks noGrp="1" noChangeArrowheads="1"/>
          </p:cNvSpPr>
          <p:nvPr>
            <p:ph type="ftr" sz="quarter" idx="4"/>
          </p:nvPr>
        </p:nvSpPr>
        <p:spPr>
          <a:noFill/>
        </p:spPr>
        <p:txBody>
          <a:bodyPr/>
          <a:lstStyle>
            <a:lvl1pPr defTabSz="915988" eaLnBrk="0" hangingPunct="0">
              <a:defRPr b="1">
                <a:solidFill>
                  <a:schemeClr val="tx1"/>
                </a:solidFill>
                <a:latin typeface="Arial Narrow" pitchFamily="34" charset="0"/>
              </a:defRPr>
            </a:lvl1pPr>
            <a:lvl2pPr marL="742950" indent="-285750" defTabSz="915988" eaLnBrk="0" hangingPunct="0">
              <a:defRPr b="1">
                <a:solidFill>
                  <a:schemeClr val="tx1"/>
                </a:solidFill>
                <a:latin typeface="Arial Narrow" pitchFamily="34" charset="0"/>
              </a:defRPr>
            </a:lvl2pPr>
            <a:lvl3pPr marL="1143000" indent="-228600" defTabSz="915988" eaLnBrk="0" hangingPunct="0">
              <a:defRPr b="1">
                <a:solidFill>
                  <a:schemeClr val="tx1"/>
                </a:solidFill>
                <a:latin typeface="Arial Narrow" pitchFamily="34" charset="0"/>
              </a:defRPr>
            </a:lvl3pPr>
            <a:lvl4pPr marL="1600200" indent="-228600" defTabSz="915988" eaLnBrk="0" hangingPunct="0">
              <a:defRPr b="1">
                <a:solidFill>
                  <a:schemeClr val="tx1"/>
                </a:solidFill>
                <a:latin typeface="Arial Narrow" pitchFamily="34" charset="0"/>
              </a:defRPr>
            </a:lvl4pPr>
            <a:lvl5pPr marL="2057400" indent="-228600" defTabSz="915988" eaLnBrk="0" hangingPunct="0">
              <a:defRPr b="1">
                <a:solidFill>
                  <a:schemeClr val="tx1"/>
                </a:solidFill>
                <a:latin typeface="Arial Narrow" pitchFamily="34" charset="0"/>
              </a:defRPr>
            </a:lvl5pPr>
            <a:lvl6pPr marL="2514600" indent="-228600" defTabSz="915988" eaLnBrk="0" fontAlgn="base" hangingPunct="0">
              <a:spcBef>
                <a:spcPct val="0"/>
              </a:spcBef>
              <a:spcAft>
                <a:spcPct val="0"/>
              </a:spcAft>
              <a:defRPr b="1">
                <a:solidFill>
                  <a:schemeClr val="tx1"/>
                </a:solidFill>
                <a:latin typeface="Arial Narrow" pitchFamily="34" charset="0"/>
              </a:defRPr>
            </a:lvl6pPr>
            <a:lvl7pPr marL="2971800" indent="-228600" defTabSz="915988" eaLnBrk="0" fontAlgn="base" hangingPunct="0">
              <a:spcBef>
                <a:spcPct val="0"/>
              </a:spcBef>
              <a:spcAft>
                <a:spcPct val="0"/>
              </a:spcAft>
              <a:defRPr b="1">
                <a:solidFill>
                  <a:schemeClr val="tx1"/>
                </a:solidFill>
                <a:latin typeface="Arial Narrow" pitchFamily="34" charset="0"/>
              </a:defRPr>
            </a:lvl7pPr>
            <a:lvl8pPr marL="3429000" indent="-228600" defTabSz="915988" eaLnBrk="0" fontAlgn="base" hangingPunct="0">
              <a:spcBef>
                <a:spcPct val="0"/>
              </a:spcBef>
              <a:spcAft>
                <a:spcPct val="0"/>
              </a:spcAft>
              <a:defRPr b="1">
                <a:solidFill>
                  <a:schemeClr val="tx1"/>
                </a:solidFill>
                <a:latin typeface="Arial Narrow" pitchFamily="34" charset="0"/>
              </a:defRPr>
            </a:lvl8pPr>
            <a:lvl9pPr marL="3886200" indent="-228600" defTabSz="915988"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b="0" smtClean="0">
                <a:latin typeface="Times New Roman" pitchFamily="18" charset="0"/>
              </a:rPr>
              <a:t>(c)Quality, Improvement and Effectiveness Unit 2003</a:t>
            </a:r>
          </a:p>
        </p:txBody>
      </p:sp>
      <p:sp>
        <p:nvSpPr>
          <p:cNvPr id="54275" name="Rectangle 1031"/>
          <p:cNvSpPr>
            <a:spLocks noGrp="1" noChangeArrowheads="1"/>
          </p:cNvSpPr>
          <p:nvPr>
            <p:ph type="sldNum" sz="quarter" idx="5"/>
          </p:nvPr>
        </p:nvSpPr>
        <p:spPr>
          <a:noFill/>
        </p:spPr>
        <p:txBody>
          <a:bodyPr/>
          <a:lstStyle>
            <a:lvl1pPr defTabSz="915988" eaLnBrk="0" hangingPunct="0">
              <a:defRPr b="1">
                <a:solidFill>
                  <a:schemeClr val="tx1"/>
                </a:solidFill>
                <a:latin typeface="Arial Narrow" pitchFamily="34" charset="0"/>
              </a:defRPr>
            </a:lvl1pPr>
            <a:lvl2pPr marL="742950" indent="-285750" defTabSz="915988" eaLnBrk="0" hangingPunct="0">
              <a:defRPr b="1">
                <a:solidFill>
                  <a:schemeClr val="tx1"/>
                </a:solidFill>
                <a:latin typeface="Arial Narrow" pitchFamily="34" charset="0"/>
              </a:defRPr>
            </a:lvl2pPr>
            <a:lvl3pPr marL="1143000" indent="-228600" defTabSz="915988" eaLnBrk="0" hangingPunct="0">
              <a:defRPr b="1">
                <a:solidFill>
                  <a:schemeClr val="tx1"/>
                </a:solidFill>
                <a:latin typeface="Arial Narrow" pitchFamily="34" charset="0"/>
              </a:defRPr>
            </a:lvl3pPr>
            <a:lvl4pPr marL="1600200" indent="-228600" defTabSz="915988" eaLnBrk="0" hangingPunct="0">
              <a:defRPr b="1">
                <a:solidFill>
                  <a:schemeClr val="tx1"/>
                </a:solidFill>
                <a:latin typeface="Arial Narrow" pitchFamily="34" charset="0"/>
              </a:defRPr>
            </a:lvl4pPr>
            <a:lvl5pPr marL="2057400" indent="-228600" defTabSz="915988" eaLnBrk="0" hangingPunct="0">
              <a:defRPr b="1">
                <a:solidFill>
                  <a:schemeClr val="tx1"/>
                </a:solidFill>
                <a:latin typeface="Arial Narrow" pitchFamily="34" charset="0"/>
              </a:defRPr>
            </a:lvl5pPr>
            <a:lvl6pPr marL="2514600" indent="-228600" defTabSz="915988" eaLnBrk="0" fontAlgn="base" hangingPunct="0">
              <a:spcBef>
                <a:spcPct val="0"/>
              </a:spcBef>
              <a:spcAft>
                <a:spcPct val="0"/>
              </a:spcAft>
              <a:defRPr b="1">
                <a:solidFill>
                  <a:schemeClr val="tx1"/>
                </a:solidFill>
                <a:latin typeface="Arial Narrow" pitchFamily="34" charset="0"/>
              </a:defRPr>
            </a:lvl6pPr>
            <a:lvl7pPr marL="2971800" indent="-228600" defTabSz="915988" eaLnBrk="0" fontAlgn="base" hangingPunct="0">
              <a:spcBef>
                <a:spcPct val="0"/>
              </a:spcBef>
              <a:spcAft>
                <a:spcPct val="0"/>
              </a:spcAft>
              <a:defRPr b="1">
                <a:solidFill>
                  <a:schemeClr val="tx1"/>
                </a:solidFill>
                <a:latin typeface="Arial Narrow" pitchFamily="34" charset="0"/>
              </a:defRPr>
            </a:lvl7pPr>
            <a:lvl8pPr marL="3429000" indent="-228600" defTabSz="915988" eaLnBrk="0" fontAlgn="base" hangingPunct="0">
              <a:spcBef>
                <a:spcPct val="0"/>
              </a:spcBef>
              <a:spcAft>
                <a:spcPct val="0"/>
              </a:spcAft>
              <a:defRPr b="1">
                <a:solidFill>
                  <a:schemeClr val="tx1"/>
                </a:solidFill>
                <a:latin typeface="Arial Narrow" pitchFamily="34" charset="0"/>
              </a:defRPr>
            </a:lvl8pPr>
            <a:lvl9pPr marL="3886200" indent="-228600" defTabSz="915988" eaLnBrk="0" fontAlgn="base" hangingPunct="0">
              <a:spcBef>
                <a:spcPct val="0"/>
              </a:spcBef>
              <a:spcAft>
                <a:spcPct val="0"/>
              </a:spcAft>
              <a:defRPr b="1">
                <a:solidFill>
                  <a:schemeClr val="tx1"/>
                </a:solidFill>
                <a:latin typeface="Arial Narrow" pitchFamily="34" charset="0"/>
              </a:defRPr>
            </a:lvl9pPr>
          </a:lstStyle>
          <a:p>
            <a:pPr eaLnBrk="1" hangingPunct="1"/>
            <a:fld id="{3C4AB4AF-516C-4D98-8793-48ADFAEE9157}" type="slidenum">
              <a:rPr lang="en-AU" altLang="en-US" b="0" smtClean="0">
                <a:latin typeface="Times New Roman" pitchFamily="18" charset="0"/>
              </a:rPr>
              <a:pPr eaLnBrk="1" hangingPunct="1"/>
              <a:t>34</a:t>
            </a:fld>
            <a:endParaRPr lang="en-AU" altLang="en-US" b="0" smtClean="0">
              <a:latin typeface="Times New Roman"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p:spPr>
        <p:txBody>
          <a:bodyPr/>
          <a:lstStyle/>
          <a:p>
            <a:pPr eaLnBrk="1" hangingPunct="1"/>
            <a:r>
              <a:rPr lang="en-AU" altLang="en-US" sz="1200" dirty="0" smtClean="0">
                <a:latin typeface="Arial" panose="020B0604020202020204" pitchFamily="34" charset="0"/>
                <a:cs typeface="Arial" panose="020B0604020202020204" pitchFamily="34" charset="0"/>
              </a:rPr>
              <a:t>What questions can we ask?</a:t>
            </a:r>
          </a:p>
          <a:p>
            <a:pPr eaLnBrk="1" hangingPunct="1"/>
            <a:r>
              <a:rPr lang="en-AU" altLang="en-US" sz="1200" b="0" dirty="0" smtClean="0">
                <a:latin typeface="Arial" panose="020B0604020202020204" pitchFamily="34" charset="0"/>
                <a:cs typeface="Arial" panose="020B0604020202020204" pitchFamily="34" charset="0"/>
              </a:rPr>
              <a:t>The most important consideration when using effect size are the questions it raises. It invites educators to reflect on:</a:t>
            </a:r>
          </a:p>
          <a:p>
            <a:pPr eaLnBrk="1" hangingPunct="1"/>
            <a:r>
              <a:rPr lang="en-AU" altLang="en-US" sz="1200" b="0" i="1" dirty="0" smtClean="0">
                <a:latin typeface="Arial" panose="020B0604020202020204" pitchFamily="34" charset="0"/>
                <a:cs typeface="Arial" panose="020B0604020202020204" pitchFamily="34" charset="0"/>
              </a:rPr>
              <a:t>“How well is what I am doing working for different groups of students each year and why?”</a:t>
            </a:r>
          </a:p>
          <a:p>
            <a:pPr eaLnBrk="1" hangingPunct="1"/>
            <a:r>
              <a:rPr lang="en-AU" altLang="en-US" sz="1200" b="0" i="1" dirty="0" smtClean="0">
                <a:latin typeface="Arial" panose="020B0604020202020204" pitchFamily="34" charset="0"/>
                <a:cs typeface="Arial" panose="020B0604020202020204" pitchFamily="34" charset="0"/>
              </a:rPr>
              <a:t>“What possible reasons could there be for some student or groups of students progressing more or less?”</a:t>
            </a:r>
          </a:p>
          <a:p>
            <a:pPr eaLnBrk="1" hangingPunct="1"/>
            <a:r>
              <a:rPr lang="en-AU" altLang="en-US" sz="1200" b="0" i="1" dirty="0" smtClean="0">
                <a:latin typeface="Arial" panose="020B0604020202020204" pitchFamily="34" charset="0"/>
                <a:cs typeface="Arial" panose="020B0604020202020204" pitchFamily="34" charset="0"/>
              </a:rPr>
              <a:t>“How does student progress compare with their achievement levels”?</a:t>
            </a:r>
          </a:p>
          <a:p>
            <a:pPr eaLnBrk="1" hangingPunct="1"/>
            <a:endParaRPr lang="en-AU" altLang="en-US" sz="1200" b="0" dirty="0" smtClean="0">
              <a:latin typeface="Arial" panose="020B0604020202020204" pitchFamily="34" charset="0"/>
              <a:cs typeface="Arial" panose="020B0604020202020204" pitchFamily="34" charset="0"/>
            </a:endParaRPr>
          </a:p>
          <a:p>
            <a:pPr eaLnBrk="1" hangingPunct="1"/>
            <a:r>
              <a:rPr lang="en-AU" altLang="en-US" sz="1200" b="0" dirty="0" smtClean="0">
                <a:latin typeface="Arial" panose="020B0604020202020204" pitchFamily="34" charset="0"/>
                <a:cs typeface="Arial" panose="020B0604020202020204" pitchFamily="34" charset="0"/>
              </a:rPr>
              <a:t>These questions lead to more focussed investigation about the effectiveness of what we do. This provides a basis for teaching and learning interventions we should </a:t>
            </a:r>
            <a:r>
              <a:rPr lang="en-AU" altLang="en-US" sz="1200" b="0" i="1" dirty="0" smtClean="0">
                <a:latin typeface="Arial" panose="020B0604020202020204" pitchFamily="34" charset="0"/>
                <a:cs typeface="Arial" panose="020B0604020202020204" pitchFamily="34" charset="0"/>
              </a:rPr>
              <a:t>stop</a:t>
            </a:r>
            <a:r>
              <a:rPr lang="en-AU" altLang="en-US" sz="1200" b="0" dirty="0" smtClean="0">
                <a:latin typeface="Arial" panose="020B0604020202020204" pitchFamily="34" charset="0"/>
                <a:cs typeface="Arial" panose="020B0604020202020204" pitchFamily="34" charset="0"/>
              </a:rPr>
              <a:t>, </a:t>
            </a:r>
            <a:r>
              <a:rPr lang="en-AU" altLang="en-US" sz="1200" b="0" i="1" dirty="0" smtClean="0">
                <a:latin typeface="Arial" panose="020B0604020202020204" pitchFamily="34" charset="0"/>
                <a:cs typeface="Arial" panose="020B0604020202020204" pitchFamily="34" charset="0"/>
              </a:rPr>
              <a:t>start </a:t>
            </a:r>
            <a:r>
              <a:rPr lang="en-AU" altLang="en-US" sz="1200" b="0" dirty="0" smtClean="0">
                <a:latin typeface="Arial" panose="020B0604020202020204" pitchFamily="34" charset="0"/>
                <a:cs typeface="Arial" panose="020B0604020202020204" pitchFamily="34" charset="0"/>
              </a:rPr>
              <a:t>or </a:t>
            </a:r>
            <a:r>
              <a:rPr lang="en-AU" altLang="en-US" sz="1200" b="0" i="1" dirty="0" smtClean="0">
                <a:latin typeface="Arial" panose="020B0604020202020204" pitchFamily="34" charset="0"/>
                <a:cs typeface="Arial" panose="020B0604020202020204" pitchFamily="34" charset="0"/>
              </a:rPr>
              <a:t>continue </a:t>
            </a:r>
            <a:r>
              <a:rPr lang="en-AU" altLang="en-US" sz="1200" b="0" dirty="0" smtClean="0">
                <a:latin typeface="Arial" panose="020B0604020202020204" pitchFamily="34" charset="0"/>
                <a:cs typeface="Arial" panose="020B0604020202020204" pitchFamily="34" charset="0"/>
              </a:rPr>
              <a:t>as part of effective educational practice.</a:t>
            </a:r>
          </a:p>
          <a:p>
            <a:pPr eaLnBrk="1" hangingPunct="1"/>
            <a:endParaRPr lang="en-AU" altLang="en-US" sz="1200" b="0" dirty="0" smtClean="0">
              <a:latin typeface="Arial" panose="020B0604020202020204" pitchFamily="34" charset="0"/>
              <a:cs typeface="Arial" panose="020B0604020202020204" pitchFamily="34" charset="0"/>
            </a:endParaRPr>
          </a:p>
          <a:p>
            <a:pPr eaLnBrk="1" hangingPunct="1"/>
            <a:r>
              <a:rPr lang="en-AU" altLang="en-US" dirty="0" smtClean="0"/>
              <a:t>Need to provide worksheet example, use the effect size paper worksheet for schools to calculate and get familiar with effect size</a:t>
            </a:r>
          </a:p>
          <a:p>
            <a:pPr marL="228600" indent="-228600" eaLnBrk="1" hangingPunct="1"/>
            <a:endParaRPr lang="en-AU" altLang="en-US" dirty="0" smtClean="0"/>
          </a:p>
          <a:p>
            <a:pPr marL="228600" indent="-228600" eaLnBrk="1" hangingPunct="1">
              <a:spcBef>
                <a:spcPct val="0"/>
              </a:spcBef>
            </a:pPr>
            <a:r>
              <a:rPr lang="en-AU" altLang="en-US" b="1" dirty="0" smtClean="0">
                <a:solidFill>
                  <a:srgbClr val="0066CC"/>
                </a:solidFill>
              </a:rPr>
              <a:t>Provide context for how to use it, check with paper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33EC3F64-3229-496A-92AB-391CE5011E57}" type="slidenum">
              <a:rPr lang="en-AU" smtClean="0"/>
              <a:t>35</a:t>
            </a:fld>
            <a:endParaRPr lang="en-AU"/>
          </a:p>
        </p:txBody>
      </p:sp>
    </p:spTree>
    <p:extLst>
      <p:ext uri="{BB962C8B-B14F-4D97-AF65-F5344CB8AC3E}">
        <p14:creationId xmlns:p14="http://schemas.microsoft.com/office/powerpoint/2010/main" val="3925484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Whole school reading intervention program</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Intervention programs analysed with data</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‘Game factor’ in classrooms</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5 weekly assessment cycle</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Whole school focus towards literacy planning e.g. </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Pedagogy shift towards data</a:t>
            </a:r>
          </a:p>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Agreed data cycle across partnership</a:t>
            </a:r>
          </a:p>
          <a:p>
            <a:endParaRPr lang="en-AU" dirty="0"/>
          </a:p>
        </p:txBody>
      </p:sp>
      <p:sp>
        <p:nvSpPr>
          <p:cNvPr id="4" name="Slide Number Placeholder 3"/>
          <p:cNvSpPr>
            <a:spLocks noGrp="1"/>
          </p:cNvSpPr>
          <p:nvPr>
            <p:ph type="sldNum" sz="quarter" idx="10"/>
          </p:nvPr>
        </p:nvSpPr>
        <p:spPr/>
        <p:txBody>
          <a:bodyPr/>
          <a:lstStyle/>
          <a:p>
            <a:fld id="{33EC3F64-3229-496A-92AB-391CE5011E57}" type="slidenum">
              <a:rPr lang="en-AU" smtClean="0"/>
              <a:t>38</a:t>
            </a:fld>
            <a:endParaRPr lang="en-AU"/>
          </a:p>
        </p:txBody>
      </p:sp>
    </p:spTree>
    <p:extLst>
      <p:ext uri="{BB962C8B-B14F-4D97-AF65-F5344CB8AC3E}">
        <p14:creationId xmlns:p14="http://schemas.microsoft.com/office/powerpoint/2010/main" val="1527218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students </a:t>
            </a:r>
            <a:r>
              <a:rPr lang="en-AU" dirty="0" smtClean="0"/>
              <a:t>those</a:t>
            </a:r>
            <a:r>
              <a:rPr lang="en-AU" baseline="0" dirty="0" smtClean="0"/>
              <a:t> already on level have been taken out of this graph</a:t>
            </a:r>
            <a:endParaRPr lang="en-US" dirty="0" smtClean="0"/>
          </a:p>
        </p:txBody>
      </p:sp>
      <p:sp>
        <p:nvSpPr>
          <p:cNvPr id="4" name="Slide Number Placeholder 3"/>
          <p:cNvSpPr>
            <a:spLocks noGrp="1"/>
          </p:cNvSpPr>
          <p:nvPr>
            <p:ph type="sldNum" sz="quarter" idx="10"/>
          </p:nvPr>
        </p:nvSpPr>
        <p:spPr/>
        <p:txBody>
          <a:bodyPr/>
          <a:lstStyle/>
          <a:p>
            <a:fld id="{33EC3F64-3229-496A-92AB-391CE5011E57}" type="slidenum">
              <a:rPr lang="en-AU" smtClean="0"/>
              <a:t>39</a:t>
            </a:fld>
            <a:endParaRPr lang="en-AU"/>
          </a:p>
        </p:txBody>
      </p:sp>
    </p:spTree>
    <p:extLst>
      <p:ext uri="{BB962C8B-B14F-4D97-AF65-F5344CB8AC3E}">
        <p14:creationId xmlns:p14="http://schemas.microsoft.com/office/powerpoint/2010/main" val="19577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Whole class data t1-t4</a:t>
            </a:r>
            <a:endParaRPr lang="en-AU" dirty="0"/>
          </a:p>
        </p:txBody>
      </p:sp>
      <p:sp>
        <p:nvSpPr>
          <p:cNvPr id="4" name="Slide Number Placeholder 3"/>
          <p:cNvSpPr>
            <a:spLocks noGrp="1"/>
          </p:cNvSpPr>
          <p:nvPr>
            <p:ph type="sldNum" sz="quarter" idx="10"/>
          </p:nvPr>
        </p:nvSpPr>
        <p:spPr/>
        <p:txBody>
          <a:bodyPr/>
          <a:lstStyle/>
          <a:p>
            <a:fld id="{33EC3F64-3229-496A-92AB-391CE5011E57}" type="slidenum">
              <a:rPr lang="en-AU" smtClean="0"/>
              <a:t>40</a:t>
            </a:fld>
            <a:endParaRPr lang="en-AU"/>
          </a:p>
        </p:txBody>
      </p:sp>
    </p:spTree>
    <p:extLst>
      <p:ext uri="{BB962C8B-B14F-4D97-AF65-F5344CB8AC3E}">
        <p14:creationId xmlns:p14="http://schemas.microsoft.com/office/powerpoint/2010/main" val="380168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3EC3F64-3229-496A-92AB-391CE5011E57}" type="slidenum">
              <a:rPr lang="en-AU" smtClean="0"/>
              <a:t>4</a:t>
            </a:fld>
            <a:endParaRPr lang="en-AU"/>
          </a:p>
        </p:txBody>
      </p:sp>
    </p:spTree>
    <p:extLst>
      <p:ext uri="{BB962C8B-B14F-4D97-AF65-F5344CB8AC3E}">
        <p14:creationId xmlns:p14="http://schemas.microsoft.com/office/powerpoint/2010/main" val="2610911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0"/>
          <p:cNvSpPr>
            <a:spLocks noGrp="1" noChangeArrowheads="1"/>
          </p:cNvSpPr>
          <p:nvPr>
            <p:ph type="ftr" sz="quarter" idx="4"/>
          </p:nvPr>
        </p:nvSpPr>
        <p:spPr>
          <a:noFill/>
        </p:spPr>
        <p:txBody>
          <a:bodyPr/>
          <a:lstStyle>
            <a:lvl1pPr defTabSz="912813" eaLnBrk="0" hangingPunct="0">
              <a:defRPr sz="2400" b="1">
                <a:solidFill>
                  <a:schemeClr val="tx1"/>
                </a:solidFill>
                <a:latin typeface="Times New Roman" pitchFamily="18" charset="0"/>
              </a:defRPr>
            </a:lvl1pPr>
            <a:lvl2pPr marL="742950" indent="-285750" defTabSz="912813" eaLnBrk="0" hangingPunct="0">
              <a:defRPr sz="2400" b="1">
                <a:solidFill>
                  <a:schemeClr val="tx1"/>
                </a:solidFill>
                <a:latin typeface="Times New Roman" pitchFamily="18" charset="0"/>
              </a:defRPr>
            </a:lvl2pPr>
            <a:lvl3pPr marL="1143000" indent="-228600" defTabSz="912813" eaLnBrk="0" hangingPunct="0">
              <a:defRPr sz="2400" b="1">
                <a:solidFill>
                  <a:schemeClr val="tx1"/>
                </a:solidFill>
                <a:latin typeface="Times New Roman" pitchFamily="18" charset="0"/>
              </a:defRPr>
            </a:lvl3pPr>
            <a:lvl4pPr marL="1600200" indent="-228600" defTabSz="912813" eaLnBrk="0" hangingPunct="0">
              <a:defRPr sz="2400" b="1">
                <a:solidFill>
                  <a:schemeClr val="tx1"/>
                </a:solidFill>
                <a:latin typeface="Times New Roman" pitchFamily="18" charset="0"/>
              </a:defRPr>
            </a:lvl4pPr>
            <a:lvl5pPr marL="2057400" indent="-228600" defTabSz="912813" eaLnBrk="0" hangingPunct="0">
              <a:defRPr sz="2400" b="1">
                <a:solidFill>
                  <a:schemeClr val="tx1"/>
                </a:solidFill>
                <a:latin typeface="Times New Roman" pitchFamily="18" charset="0"/>
              </a:defRPr>
            </a:lvl5pPr>
            <a:lvl6pPr marL="2514600" indent="-228600" algn="ctr" defTabSz="912813" eaLnBrk="0" fontAlgn="base" hangingPunct="0">
              <a:spcBef>
                <a:spcPct val="0"/>
              </a:spcBef>
              <a:spcAft>
                <a:spcPct val="0"/>
              </a:spcAft>
              <a:defRPr sz="2400" b="1">
                <a:solidFill>
                  <a:schemeClr val="tx1"/>
                </a:solidFill>
                <a:latin typeface="Times New Roman" pitchFamily="18" charset="0"/>
              </a:defRPr>
            </a:lvl6pPr>
            <a:lvl7pPr marL="2971800" indent="-228600" algn="ctr" defTabSz="912813" eaLnBrk="0" fontAlgn="base" hangingPunct="0">
              <a:spcBef>
                <a:spcPct val="0"/>
              </a:spcBef>
              <a:spcAft>
                <a:spcPct val="0"/>
              </a:spcAft>
              <a:defRPr sz="2400" b="1">
                <a:solidFill>
                  <a:schemeClr val="tx1"/>
                </a:solidFill>
                <a:latin typeface="Times New Roman" pitchFamily="18" charset="0"/>
              </a:defRPr>
            </a:lvl7pPr>
            <a:lvl8pPr marL="3429000" indent="-228600" algn="ctr" defTabSz="912813" eaLnBrk="0" fontAlgn="base" hangingPunct="0">
              <a:spcBef>
                <a:spcPct val="0"/>
              </a:spcBef>
              <a:spcAft>
                <a:spcPct val="0"/>
              </a:spcAft>
              <a:defRPr sz="2400" b="1">
                <a:solidFill>
                  <a:schemeClr val="tx1"/>
                </a:solidFill>
                <a:latin typeface="Times New Roman" pitchFamily="18" charset="0"/>
              </a:defRPr>
            </a:lvl8pPr>
            <a:lvl9pPr marL="3886200" indent="-228600" algn="ctr" defTabSz="912813" eaLnBrk="0" fontAlgn="base" hangingPunct="0">
              <a:spcBef>
                <a:spcPct val="0"/>
              </a:spcBef>
              <a:spcAft>
                <a:spcPct val="0"/>
              </a:spcAft>
              <a:defRPr sz="2400" b="1">
                <a:solidFill>
                  <a:schemeClr val="tx1"/>
                </a:solidFill>
                <a:latin typeface="Times New Roman" pitchFamily="18" charset="0"/>
              </a:defRPr>
            </a:lvl9pPr>
          </a:lstStyle>
          <a:p>
            <a:pPr eaLnBrk="1" hangingPunct="1"/>
            <a:r>
              <a:rPr lang="en-AU" sz="1200" b="0"/>
              <a:t>Growth Seminar, FNAL, 2012(c) Workforce Development, 2011</a:t>
            </a:r>
          </a:p>
        </p:txBody>
      </p:sp>
      <p:sp>
        <p:nvSpPr>
          <p:cNvPr id="21507" name="Rectangle 1030"/>
          <p:cNvSpPr txBox="1">
            <a:spLocks noGrp="1" noChangeArrowheads="1"/>
          </p:cNvSpPr>
          <p:nvPr/>
        </p:nvSpPr>
        <p:spPr bwMode="auto">
          <a:xfrm>
            <a:off x="0" y="9429831"/>
            <a:ext cx="2946400" cy="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nchor="b"/>
          <a:lstStyle>
            <a:lvl1pPr defTabSz="912813" eaLnBrk="0" hangingPunct="0">
              <a:defRPr sz="2400" b="1">
                <a:solidFill>
                  <a:schemeClr val="tx1"/>
                </a:solidFill>
                <a:latin typeface="Times New Roman" pitchFamily="18" charset="0"/>
              </a:defRPr>
            </a:lvl1pPr>
            <a:lvl2pPr marL="742950" indent="-285750" defTabSz="912813" eaLnBrk="0" hangingPunct="0">
              <a:defRPr sz="2400" b="1">
                <a:solidFill>
                  <a:schemeClr val="tx1"/>
                </a:solidFill>
                <a:latin typeface="Times New Roman" pitchFamily="18" charset="0"/>
              </a:defRPr>
            </a:lvl2pPr>
            <a:lvl3pPr marL="1143000" indent="-228600" defTabSz="912813" eaLnBrk="0" hangingPunct="0">
              <a:defRPr sz="2400" b="1">
                <a:solidFill>
                  <a:schemeClr val="tx1"/>
                </a:solidFill>
                <a:latin typeface="Times New Roman" pitchFamily="18" charset="0"/>
              </a:defRPr>
            </a:lvl3pPr>
            <a:lvl4pPr marL="1600200" indent="-228600" defTabSz="912813" eaLnBrk="0" hangingPunct="0">
              <a:defRPr sz="2400" b="1">
                <a:solidFill>
                  <a:schemeClr val="tx1"/>
                </a:solidFill>
                <a:latin typeface="Times New Roman" pitchFamily="18" charset="0"/>
              </a:defRPr>
            </a:lvl4pPr>
            <a:lvl5pPr marL="2057400" indent="-228600" defTabSz="912813" eaLnBrk="0" hangingPunct="0">
              <a:defRPr sz="2400" b="1">
                <a:solidFill>
                  <a:schemeClr val="tx1"/>
                </a:solidFill>
                <a:latin typeface="Times New Roman" pitchFamily="18" charset="0"/>
              </a:defRPr>
            </a:lvl5pPr>
            <a:lvl6pPr marL="2514600" indent="-228600" algn="ctr" defTabSz="912813" eaLnBrk="0" fontAlgn="base" hangingPunct="0">
              <a:spcBef>
                <a:spcPct val="0"/>
              </a:spcBef>
              <a:spcAft>
                <a:spcPct val="0"/>
              </a:spcAft>
              <a:defRPr sz="2400" b="1">
                <a:solidFill>
                  <a:schemeClr val="tx1"/>
                </a:solidFill>
                <a:latin typeface="Times New Roman" pitchFamily="18" charset="0"/>
              </a:defRPr>
            </a:lvl6pPr>
            <a:lvl7pPr marL="2971800" indent="-228600" algn="ctr" defTabSz="912813" eaLnBrk="0" fontAlgn="base" hangingPunct="0">
              <a:spcBef>
                <a:spcPct val="0"/>
              </a:spcBef>
              <a:spcAft>
                <a:spcPct val="0"/>
              </a:spcAft>
              <a:defRPr sz="2400" b="1">
                <a:solidFill>
                  <a:schemeClr val="tx1"/>
                </a:solidFill>
                <a:latin typeface="Times New Roman" pitchFamily="18" charset="0"/>
              </a:defRPr>
            </a:lvl7pPr>
            <a:lvl8pPr marL="3429000" indent="-228600" algn="ctr" defTabSz="912813" eaLnBrk="0" fontAlgn="base" hangingPunct="0">
              <a:spcBef>
                <a:spcPct val="0"/>
              </a:spcBef>
              <a:spcAft>
                <a:spcPct val="0"/>
              </a:spcAft>
              <a:defRPr sz="2400" b="1">
                <a:solidFill>
                  <a:schemeClr val="tx1"/>
                </a:solidFill>
                <a:latin typeface="Times New Roman" pitchFamily="18" charset="0"/>
              </a:defRPr>
            </a:lvl8pPr>
            <a:lvl9pPr marL="3886200" indent="-228600" algn="ctr" defTabSz="912813" eaLnBrk="0" fontAlgn="base" hangingPunct="0">
              <a:spcBef>
                <a:spcPct val="0"/>
              </a:spcBef>
              <a:spcAft>
                <a:spcPct val="0"/>
              </a:spcAft>
              <a:defRPr sz="2400" b="1">
                <a:solidFill>
                  <a:schemeClr val="tx1"/>
                </a:solidFill>
                <a:latin typeface="Times New Roman" pitchFamily="18" charset="0"/>
              </a:defRPr>
            </a:lvl9pPr>
          </a:lstStyle>
          <a:p>
            <a:pPr algn="l" eaLnBrk="1" hangingPunct="1"/>
            <a:r>
              <a:rPr lang="en-AU" sz="1200" b="0"/>
              <a:t>(c) Workforce Development, 2011</a:t>
            </a:r>
          </a:p>
        </p:txBody>
      </p:sp>
      <p:sp>
        <p:nvSpPr>
          <p:cNvPr id="21508" name="Rectangle 1031"/>
          <p:cNvSpPr>
            <a:spLocks noGrp="1" noChangeArrowheads="1"/>
          </p:cNvSpPr>
          <p:nvPr>
            <p:ph type="sldNum" sz="quarter" idx="5"/>
          </p:nvPr>
        </p:nvSpPr>
        <p:spPr>
          <a:noFill/>
        </p:spPr>
        <p:txBody>
          <a:bodyPr/>
          <a:lstStyle>
            <a:lvl1pPr defTabSz="912813" eaLnBrk="0" hangingPunct="0">
              <a:defRPr sz="2400" b="1">
                <a:solidFill>
                  <a:schemeClr val="tx1"/>
                </a:solidFill>
                <a:latin typeface="Times New Roman" pitchFamily="18" charset="0"/>
              </a:defRPr>
            </a:lvl1pPr>
            <a:lvl2pPr marL="742950" indent="-285750" defTabSz="912813" eaLnBrk="0" hangingPunct="0">
              <a:defRPr sz="2400" b="1">
                <a:solidFill>
                  <a:schemeClr val="tx1"/>
                </a:solidFill>
                <a:latin typeface="Times New Roman" pitchFamily="18" charset="0"/>
              </a:defRPr>
            </a:lvl2pPr>
            <a:lvl3pPr marL="1143000" indent="-228600" defTabSz="912813" eaLnBrk="0" hangingPunct="0">
              <a:defRPr sz="2400" b="1">
                <a:solidFill>
                  <a:schemeClr val="tx1"/>
                </a:solidFill>
                <a:latin typeface="Times New Roman" pitchFamily="18" charset="0"/>
              </a:defRPr>
            </a:lvl3pPr>
            <a:lvl4pPr marL="1600200" indent="-228600" defTabSz="912813" eaLnBrk="0" hangingPunct="0">
              <a:defRPr sz="2400" b="1">
                <a:solidFill>
                  <a:schemeClr val="tx1"/>
                </a:solidFill>
                <a:latin typeface="Times New Roman" pitchFamily="18" charset="0"/>
              </a:defRPr>
            </a:lvl4pPr>
            <a:lvl5pPr marL="2057400" indent="-228600" defTabSz="912813" eaLnBrk="0" hangingPunct="0">
              <a:defRPr sz="2400" b="1">
                <a:solidFill>
                  <a:schemeClr val="tx1"/>
                </a:solidFill>
                <a:latin typeface="Times New Roman" pitchFamily="18" charset="0"/>
              </a:defRPr>
            </a:lvl5pPr>
            <a:lvl6pPr marL="2514600" indent="-228600" algn="ctr" defTabSz="912813" eaLnBrk="0" fontAlgn="base" hangingPunct="0">
              <a:spcBef>
                <a:spcPct val="0"/>
              </a:spcBef>
              <a:spcAft>
                <a:spcPct val="0"/>
              </a:spcAft>
              <a:defRPr sz="2400" b="1">
                <a:solidFill>
                  <a:schemeClr val="tx1"/>
                </a:solidFill>
                <a:latin typeface="Times New Roman" pitchFamily="18" charset="0"/>
              </a:defRPr>
            </a:lvl6pPr>
            <a:lvl7pPr marL="2971800" indent="-228600" algn="ctr" defTabSz="912813" eaLnBrk="0" fontAlgn="base" hangingPunct="0">
              <a:spcBef>
                <a:spcPct val="0"/>
              </a:spcBef>
              <a:spcAft>
                <a:spcPct val="0"/>
              </a:spcAft>
              <a:defRPr sz="2400" b="1">
                <a:solidFill>
                  <a:schemeClr val="tx1"/>
                </a:solidFill>
                <a:latin typeface="Times New Roman" pitchFamily="18" charset="0"/>
              </a:defRPr>
            </a:lvl7pPr>
            <a:lvl8pPr marL="3429000" indent="-228600" algn="ctr" defTabSz="912813" eaLnBrk="0" fontAlgn="base" hangingPunct="0">
              <a:spcBef>
                <a:spcPct val="0"/>
              </a:spcBef>
              <a:spcAft>
                <a:spcPct val="0"/>
              </a:spcAft>
              <a:defRPr sz="2400" b="1">
                <a:solidFill>
                  <a:schemeClr val="tx1"/>
                </a:solidFill>
                <a:latin typeface="Times New Roman" pitchFamily="18" charset="0"/>
              </a:defRPr>
            </a:lvl8pPr>
            <a:lvl9pPr marL="3886200" indent="-228600" algn="ctr" defTabSz="912813" eaLnBrk="0" fontAlgn="base" hangingPunct="0">
              <a:spcBef>
                <a:spcPct val="0"/>
              </a:spcBef>
              <a:spcAft>
                <a:spcPct val="0"/>
              </a:spcAft>
              <a:defRPr sz="2400" b="1">
                <a:solidFill>
                  <a:schemeClr val="tx1"/>
                </a:solidFill>
                <a:latin typeface="Times New Roman" pitchFamily="18" charset="0"/>
              </a:defRPr>
            </a:lvl9pPr>
          </a:lstStyle>
          <a:p>
            <a:pPr eaLnBrk="1" hangingPunct="1"/>
            <a:fld id="{24FC3036-E68D-4402-83FB-69304549E49F}" type="slidenum">
              <a:rPr lang="en-AU" sz="1200" b="0" smtClean="0"/>
              <a:pPr eaLnBrk="1" hangingPunct="1"/>
              <a:t>5</a:t>
            </a:fld>
            <a:endParaRPr lang="en-AU" sz="1200" b="0" smtClean="0"/>
          </a:p>
        </p:txBody>
      </p:sp>
      <p:sp>
        <p:nvSpPr>
          <p:cNvPr id="21509" name="Rectangle 2"/>
          <p:cNvSpPr>
            <a:spLocks noGrp="1" noRot="1" noChangeAspect="1" noChangeArrowheads="1" noTextEdit="1"/>
          </p:cNvSpPr>
          <p:nvPr>
            <p:ph type="sldImg"/>
          </p:nvPr>
        </p:nvSpPr>
        <p:spPr>
          <a:xfrm>
            <a:off x="919163" y="746125"/>
            <a:ext cx="4960937" cy="3721100"/>
          </a:xfrm>
          <a:ln/>
        </p:spPr>
      </p:sp>
      <p:sp>
        <p:nvSpPr>
          <p:cNvPr id="21510" name="Rectangle 3"/>
          <p:cNvSpPr>
            <a:spLocks noGrp="1" noChangeArrowheads="1"/>
          </p:cNvSpPr>
          <p:nvPr>
            <p:ph type="body" idx="1"/>
          </p:nvPr>
        </p:nvSpPr>
        <p:spPr>
          <a:xfrm>
            <a:off x="679451" y="4714122"/>
            <a:ext cx="5438775" cy="4466511"/>
          </a:xfrm>
          <a:noFill/>
        </p:spPr>
        <p:txBody>
          <a:bodyPr/>
          <a:lstStyle/>
          <a:p>
            <a:pPr eaLnBrk="1" hangingPunct="1"/>
            <a:r>
              <a:rPr lang="en-AU" dirty="0" smtClean="0"/>
              <a:t>Educational research and practice supports the use of student achievement data in ways that promote an “ongoing cycle of instructional improvement” and an “emphasis on collaboration across and within year levels to diagnose problems and refine educational practices” (Institute of Education Science, 2009).   Adopting a rigorous and ongoing cycle of data use (e.g. via </a:t>
            </a:r>
            <a:r>
              <a:rPr lang="en-AU" dirty="0" err="1" smtClean="0"/>
              <a:t>DIA</a:t>
            </a:r>
            <a:r>
              <a:rPr lang="en-AU" i="1" dirty="0" err="1" smtClean="0"/>
              <a:t>f</a:t>
            </a:r>
            <a:r>
              <a:rPr lang="en-AU" i="1" dirty="0" smtClean="0"/>
              <a:t> </a:t>
            </a:r>
            <a:r>
              <a:rPr lang="en-AU" dirty="0" smtClean="0"/>
              <a:t>or PDSA process) will ensure that what gets ‘prepared’ or collected, gets ‘analysed’ and gets used to inform decisions, directions and ‘take actions’. </a:t>
            </a:r>
          </a:p>
          <a:p>
            <a:pPr eaLnBrk="1" hangingPunct="1"/>
            <a:r>
              <a:rPr lang="en-AU" dirty="0" smtClean="0"/>
              <a:t/>
            </a:r>
            <a:br>
              <a:rPr lang="en-AU" dirty="0" smtClean="0"/>
            </a:br>
            <a:r>
              <a:rPr lang="en-AU" dirty="0" smtClean="0"/>
              <a:t>In implementing ongoing </a:t>
            </a:r>
            <a:r>
              <a:rPr lang="en-AU" dirty="0" err="1" smtClean="0"/>
              <a:t>DIA</a:t>
            </a:r>
            <a:r>
              <a:rPr lang="en-AU" i="1" dirty="0" err="1" smtClean="0"/>
              <a:t>f</a:t>
            </a:r>
            <a:r>
              <a:rPr lang="en-AU" i="1" dirty="0" smtClean="0"/>
              <a:t> </a:t>
            </a:r>
            <a:r>
              <a:rPr lang="en-AU" dirty="0" smtClean="0"/>
              <a:t>processes, sites and regions collect and analyse data to inquire collaboratively into practice and performance as part of </a:t>
            </a:r>
            <a:r>
              <a:rPr lang="en-AU" i="1" dirty="0" smtClean="0"/>
              <a:t>Self Review</a:t>
            </a:r>
            <a:r>
              <a:rPr lang="en-AU" dirty="0" smtClean="0"/>
              <a:t> and </a:t>
            </a:r>
            <a:r>
              <a:rPr lang="en-AU" i="1" dirty="0" smtClean="0"/>
              <a:t>Performance Reporting</a:t>
            </a:r>
            <a:r>
              <a:rPr lang="en-AU" dirty="0" smtClean="0"/>
              <a:t>.  The findings inform our plans, strategies and priorities as part of </a:t>
            </a:r>
            <a:r>
              <a:rPr lang="en-AU" i="1" dirty="0" smtClean="0"/>
              <a:t>Improvement Planning</a:t>
            </a:r>
            <a:r>
              <a:rPr lang="en-AU" dirty="0" smtClean="0"/>
              <a:t> and targeted actions for </a:t>
            </a:r>
            <a:r>
              <a:rPr lang="en-AU" i="1" dirty="0" smtClean="0"/>
              <a:t>Intervention and Support</a:t>
            </a:r>
            <a:r>
              <a:rPr lang="en-AU" dirty="0" smtClean="0"/>
              <a:t> at all levels.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9900"/>
                </a:solidFill>
              </a:rPr>
              <a:t>What data is important for knowing about the impact we make?</a:t>
            </a:r>
            <a:br>
              <a:rPr lang="en-US" sz="1200" dirty="0" smtClean="0">
                <a:solidFill>
                  <a:srgbClr val="FF9900"/>
                </a:solidFill>
              </a:rPr>
            </a:br>
            <a:r>
              <a:rPr lang="en-US" sz="1050" dirty="0" smtClean="0">
                <a:solidFill>
                  <a:srgbClr val="0099FF"/>
                </a:solidFill>
                <a:latin typeface="Arial Narrow" pitchFamily="34" charset="0"/>
              </a:rPr>
              <a:t>Multiple Measures Framework (Bernhardt, 2004)</a:t>
            </a:r>
          </a:p>
          <a:p>
            <a:pPr eaLnBrk="1" hangingPunct="1"/>
            <a:r>
              <a:rPr lang="en-AU" dirty="0" smtClean="0"/>
              <a:t>This model present a systems approach to using data and see through the intersections of these multiple measures, how more useful, powerful and richer questions can be created for informing continuous improvement in our sites.  There are both qualitative and quantitative data involved.  </a:t>
            </a:r>
          </a:p>
          <a:p>
            <a:pPr eaLnBrk="1" hangingPunct="1"/>
            <a:r>
              <a:rPr lang="en-AU" dirty="0" smtClean="0"/>
              <a:t>Bernhardt’s model highlights 4 intersecting sets of measures.  Demographic, Process, Perception and Learner Achievement (Student Learning).</a:t>
            </a:r>
          </a:p>
          <a:p>
            <a:pPr eaLnBrk="1" hangingPunct="1"/>
            <a:endParaRPr lang="en-AU" dirty="0" smtClean="0"/>
          </a:p>
          <a:p>
            <a:pPr eaLnBrk="1" hangingPunct="1"/>
            <a:r>
              <a:rPr lang="en-AU" b="1" dirty="0" smtClean="0"/>
              <a:t>For further information about the Multiple Measures download the article from … http://eff.csuchico.edu/html/download_center.html </a:t>
            </a:r>
          </a:p>
          <a:p>
            <a:pPr eaLnBrk="1" hangingPunct="1"/>
            <a:r>
              <a:rPr lang="en-AU" dirty="0" smtClean="0">
                <a:hlinkClick r:id="rId3"/>
              </a:rPr>
              <a:t>MMeasure.pdf</a:t>
            </a:r>
            <a:r>
              <a:rPr lang="en-AU" dirty="0" smtClean="0"/>
              <a:t> (or from the regional website, ‘Info for Sites’, ‘Growth Seminar’.</a:t>
            </a:r>
          </a:p>
          <a:p>
            <a:pPr eaLnBrk="1" hangingPunct="1"/>
            <a:endParaRPr lang="en-AU" dirty="0" smtClean="0"/>
          </a:p>
          <a:p>
            <a:pPr eaLnBrk="1" hangingPunct="1"/>
            <a:r>
              <a:rPr lang="en-AU" b="1" dirty="0" smtClean="0"/>
              <a:t>Demographic Data</a:t>
            </a:r>
          </a:p>
          <a:p>
            <a:r>
              <a:rPr lang="en-AU" dirty="0" smtClean="0"/>
              <a:t>This is the data about the people in the system.  This tells you who you are working with.</a:t>
            </a:r>
          </a:p>
          <a:p>
            <a:r>
              <a:rPr lang="en-AU" dirty="0" smtClean="0"/>
              <a:t>It sets the context.</a:t>
            </a:r>
          </a:p>
          <a:p>
            <a:r>
              <a:rPr lang="en-AU" dirty="0" smtClean="0"/>
              <a:t>Disaggregation of data by demographic group highlights variation within and between groups.</a:t>
            </a:r>
          </a:p>
          <a:p>
            <a:r>
              <a:rPr lang="en-AU" dirty="0" smtClean="0"/>
              <a:t>Are very important for comprehensive data analysis and in understanding improvement.</a:t>
            </a:r>
          </a:p>
          <a:p>
            <a:r>
              <a:rPr lang="en-AU" dirty="0" smtClean="0"/>
              <a:t>Establishes the site context and highlights trends to date which can inform plans for the future because of the understanding the data provides about the learners and the staff and the families and the community.</a:t>
            </a:r>
          </a:p>
          <a:p>
            <a:r>
              <a:rPr lang="en-AU" dirty="0" smtClean="0"/>
              <a:t>Over time it can highlight population changes, special needs changes, enrolment and attendance trends, school card trends, retention, destination </a:t>
            </a:r>
            <a:r>
              <a:rPr lang="en-AU" dirty="0" err="1" smtClean="0"/>
              <a:t>etc</a:t>
            </a:r>
            <a:r>
              <a:rPr lang="en-AU" dirty="0" smtClean="0"/>
              <a:t> etc.</a:t>
            </a:r>
          </a:p>
          <a:p>
            <a:r>
              <a:rPr lang="en-AU" dirty="0" smtClean="0"/>
              <a:t>Consider your demographic data in relation to the number of years you have been collecting it and how many years it is useful to consider in your analysis of the outcomes you are achieving at your site.</a:t>
            </a:r>
          </a:p>
          <a:p>
            <a:endParaRPr lang="en-AU" b="1" dirty="0" smtClean="0"/>
          </a:p>
          <a:p>
            <a:pPr eaLnBrk="1" hangingPunct="1"/>
            <a:r>
              <a:rPr lang="en-AU" b="1" dirty="0" smtClean="0"/>
              <a:t>Perception Data</a:t>
            </a:r>
            <a:r>
              <a:rPr lang="en-AU" dirty="0" smtClean="0"/>
              <a:t>   </a:t>
            </a:r>
          </a:p>
          <a:p>
            <a:r>
              <a:rPr lang="en-AU" dirty="0" smtClean="0">
                <a:solidFill>
                  <a:srgbClr val="000000"/>
                </a:solidFill>
                <a:cs typeface="Times New Roman" pitchFamily="18" charset="0"/>
              </a:rPr>
              <a:t>Important because Perceptions are one of the categories of data that can tell you about the climate of your school/preschool, staff, learners and parent satisfaction; what is possible with continuous improvement by giving us clues as to what areas/behaviours our stakeholders want changed/improved upon.</a:t>
            </a:r>
            <a:endParaRPr lang="en-AU" dirty="0" smtClean="0"/>
          </a:p>
          <a:p>
            <a:r>
              <a:rPr lang="en-AU" dirty="0" smtClean="0"/>
              <a:t/>
            </a:r>
            <a:br>
              <a:rPr lang="en-AU" dirty="0" smtClean="0"/>
            </a:br>
            <a:r>
              <a:rPr lang="en-AU" dirty="0" smtClean="0"/>
              <a:t>If the community do not like what we are doing what do we do?</a:t>
            </a:r>
          </a:p>
          <a:p>
            <a:r>
              <a:rPr lang="en-AU" dirty="0" smtClean="0"/>
              <a:t>Increase their understanding of our approach</a:t>
            </a:r>
          </a:p>
          <a:p>
            <a:r>
              <a:rPr lang="en-AU" dirty="0" smtClean="0"/>
              <a:t>Ensure their input into the approach from the outset.</a:t>
            </a:r>
          </a:p>
          <a:p>
            <a:r>
              <a:rPr lang="en-AU" dirty="0" smtClean="0"/>
              <a:t>Make sure people experience the approach.</a:t>
            </a:r>
          </a:p>
          <a:p>
            <a:endParaRPr lang="en-AU" dirty="0" smtClean="0"/>
          </a:p>
          <a:p>
            <a:r>
              <a:rPr lang="en-AU" dirty="0" smtClean="0"/>
              <a:t>Change perceptions through cognitive dissonance – when people experience a conflict between what they believe and what they or trusted sources, experience.</a:t>
            </a:r>
          </a:p>
          <a:p>
            <a:r>
              <a:rPr lang="en-AU" dirty="0" smtClean="0"/>
              <a:t>Go back to your values, purpose and vision. What are they? Are they in line with what the community value, believe should be the purpose and vision for the site?</a:t>
            </a:r>
          </a:p>
          <a:p>
            <a:r>
              <a:rPr lang="en-AU" dirty="0" smtClean="0"/>
              <a:t>How consistent are you in enacting your values, in reinforcing your purpose in achieving your vision?</a:t>
            </a:r>
          </a:p>
          <a:p>
            <a:r>
              <a:rPr lang="en-AU" b="1" dirty="0" smtClean="0"/>
              <a:t>A change in attitude represents deep cultural change.</a:t>
            </a:r>
            <a:endParaRPr lang="en-AU" dirty="0" smtClean="0"/>
          </a:p>
          <a:p>
            <a:pPr eaLnBrk="1" hangingPunct="1"/>
            <a:endParaRPr lang="en-AU" dirty="0" smtClean="0"/>
          </a:p>
          <a:p>
            <a:pPr eaLnBrk="1" hangingPunct="1"/>
            <a:r>
              <a:rPr lang="en-AU" b="1" dirty="0" smtClean="0"/>
              <a:t>Learner Achievement Data</a:t>
            </a:r>
          </a:p>
          <a:p>
            <a:r>
              <a:rPr lang="en-AU" dirty="0" smtClean="0">
                <a:solidFill>
                  <a:srgbClr val="000000"/>
                </a:solidFill>
                <a:cs typeface="Times New Roman" pitchFamily="18" charset="0"/>
              </a:rPr>
              <a:t>This category of data helps sites to see the results they are getting now.  Tells us which learners are achieving and which are not. Highlights are there areas that need improvement.  Doesn’t </a:t>
            </a:r>
            <a:r>
              <a:rPr lang="en-AU" dirty="0" err="1" smtClean="0">
                <a:solidFill>
                  <a:srgbClr val="000000"/>
                </a:solidFill>
                <a:cs typeface="Times New Roman" pitchFamily="18" charset="0"/>
              </a:rPr>
              <a:t>adquately</a:t>
            </a:r>
            <a:r>
              <a:rPr lang="en-AU" dirty="0" smtClean="0">
                <a:solidFill>
                  <a:srgbClr val="000000"/>
                </a:solidFill>
                <a:cs typeface="Times New Roman" pitchFamily="18" charset="0"/>
              </a:rPr>
              <a:t> tell about the how.</a:t>
            </a:r>
          </a:p>
          <a:p>
            <a:endParaRPr lang="en-AU" dirty="0" smtClean="0">
              <a:solidFill>
                <a:srgbClr val="000000"/>
              </a:solidFill>
              <a:cs typeface="Times New Roman" pitchFamily="18" charset="0"/>
            </a:endParaRPr>
          </a:p>
          <a:p>
            <a:r>
              <a:rPr lang="en-AU" dirty="0" smtClean="0"/>
              <a:t>If the purpose of sites is to ensure that all students learn, then this data needs to be analysed to understand if we are effectively carrying out this purpose</a:t>
            </a:r>
          </a:p>
          <a:p>
            <a:r>
              <a:rPr lang="en-AU" dirty="0" smtClean="0"/>
              <a:t>i.e. outcomes of our instructional/teaching/learning processes?</a:t>
            </a:r>
          </a:p>
          <a:p>
            <a:endParaRPr lang="en-AU" dirty="0" smtClean="0"/>
          </a:p>
          <a:p>
            <a:pPr>
              <a:spcBef>
                <a:spcPct val="0"/>
              </a:spcBef>
            </a:pPr>
            <a:r>
              <a:rPr lang="en-AU" sz="800" b="0" i="1" dirty="0" smtClean="0">
                <a:latin typeface="Candara" pitchFamily="34" charset="0"/>
                <a:cs typeface="Times New Roman" pitchFamily="18" charset="0"/>
              </a:rPr>
              <a:t>Note: Check whether other assessments match the analysis of standardised tests e.g. NAPLAN? Are the same problems or skills apparent?  The purpose of this analysis is to ‘triangulate the data’ and strengthen the validity and any implications made from the standardised tests analysis. </a:t>
            </a:r>
          </a:p>
          <a:p>
            <a:endParaRPr lang="en-AU" dirty="0" smtClean="0"/>
          </a:p>
          <a:p>
            <a:pPr eaLnBrk="1" hangingPunct="1"/>
            <a:r>
              <a:rPr lang="en-AU" b="1" dirty="0" smtClean="0"/>
              <a:t>Process Data</a:t>
            </a:r>
          </a:p>
          <a:p>
            <a:pPr eaLnBrk="1" hangingPunct="1"/>
            <a:r>
              <a:rPr lang="en-AU" dirty="0" smtClean="0"/>
              <a:t>Informs us about the question “How do we do our core business of teaching and learning”? “What do we do as educators to deliver learning”?</a:t>
            </a:r>
          </a:p>
          <a:p>
            <a:pPr eaLnBrk="1" hangingPunct="1"/>
            <a:r>
              <a:rPr lang="en-AU" dirty="0" smtClean="0"/>
              <a:t>It is the data that describes the processes of teaching and learning.  Of all the data categories it more difficult to analyse because of it’s qualitative nature – more easier to analyse numbers and graph them.  </a:t>
            </a:r>
          </a:p>
          <a:p>
            <a:pPr eaLnBrk="1" hangingPunct="1"/>
            <a:endParaRPr lang="en-AU" dirty="0" smtClean="0"/>
          </a:p>
          <a:p>
            <a:pPr eaLnBrk="1" hangingPunct="1"/>
            <a:r>
              <a:rPr lang="en-AU" dirty="0" smtClean="0">
                <a:latin typeface="Arial Narrow" pitchFamily="34" charset="0"/>
              </a:rPr>
              <a:t>Look for the range of programs, processes, strategies.  Check for the breadth, depth, alignment, clarity and relevance of the descriptions provided in process data documentation.</a:t>
            </a:r>
          </a:p>
          <a:p>
            <a:pPr eaLnBrk="1" hangingPunct="1"/>
            <a:endParaRPr lang="en-AU" dirty="0" smtClean="0"/>
          </a:p>
          <a:p>
            <a:pPr eaLnBrk="1" hangingPunct="1"/>
            <a:r>
              <a:rPr lang="en-AU" dirty="0" smtClean="0"/>
              <a:t>Of all the categories of data, it is the process data that we can control. We can’t change who we are (our demographics), but we can change our processes that impact on the perceptions and the achievement.</a:t>
            </a:r>
          </a:p>
          <a:p>
            <a:pPr eaLnBrk="1" hangingPunct="1"/>
            <a:endParaRPr lang="en-AU" dirty="0" smtClean="0"/>
          </a:p>
          <a:p>
            <a:pPr eaLnBrk="1" hangingPunct="1"/>
            <a:r>
              <a:rPr lang="en-AU" dirty="0" smtClean="0"/>
              <a:t>If we want different results, we need to change the systems and processes. </a:t>
            </a:r>
          </a:p>
        </p:txBody>
      </p:sp>
      <p:sp>
        <p:nvSpPr>
          <p:cNvPr id="4" name="Slide Number Placeholder 3"/>
          <p:cNvSpPr>
            <a:spLocks noGrp="1"/>
          </p:cNvSpPr>
          <p:nvPr>
            <p:ph type="sldNum" sz="quarter" idx="10"/>
          </p:nvPr>
        </p:nvSpPr>
        <p:spPr/>
        <p:txBody>
          <a:bodyPr/>
          <a:lstStyle/>
          <a:p>
            <a:fld id="{33EC3F64-3229-496A-92AB-391CE5011E57}" type="slidenum">
              <a:rPr lang="en-AU" smtClean="0"/>
              <a:t>6</a:t>
            </a:fld>
            <a:endParaRPr lang="en-AU"/>
          </a:p>
        </p:txBody>
      </p:sp>
    </p:spTree>
    <p:extLst>
      <p:ext uri="{BB962C8B-B14F-4D97-AF65-F5344CB8AC3E}">
        <p14:creationId xmlns:p14="http://schemas.microsoft.com/office/powerpoint/2010/main" val="80610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0"/>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sz="1200" b="0"/>
              <a:t>Growth Seminar, FNAL, 2012(c) Workforce Development, 2011</a:t>
            </a:r>
          </a:p>
        </p:txBody>
      </p:sp>
      <p:sp>
        <p:nvSpPr>
          <p:cNvPr id="23555" name="Rectangle 1030"/>
          <p:cNvSpPr txBox="1">
            <a:spLocks noGrp="1" noChangeArrowheads="1"/>
          </p:cNvSpPr>
          <p:nvPr/>
        </p:nvSpPr>
        <p:spPr bwMode="auto">
          <a:xfrm>
            <a:off x="0" y="9429831"/>
            <a:ext cx="2946400" cy="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5" rIns="91429" bIns="45715" anchor="b"/>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r>
              <a:rPr lang="en-AU" sz="1200" b="0"/>
              <a:t>(c) Workforce Development, 2011</a:t>
            </a:r>
          </a:p>
        </p:txBody>
      </p:sp>
      <p:sp>
        <p:nvSpPr>
          <p:cNvPr id="2355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DAB8FA4-DB4D-4649-ABC3-174BF7B3D0BC}" type="slidenum">
              <a:rPr lang="en-AU" sz="1200" b="0"/>
              <a:pPr eaLnBrk="1" hangingPunct="1"/>
              <a:t>7</a:t>
            </a:fld>
            <a:endParaRPr lang="en-AU" sz="1200" b="0"/>
          </a:p>
        </p:txBody>
      </p:sp>
      <p:sp>
        <p:nvSpPr>
          <p:cNvPr id="23557" name="Rectangle 2"/>
          <p:cNvSpPr>
            <a:spLocks noGrp="1" noRot="1" noChangeAspect="1" noChangeArrowheads="1" noTextEdit="1"/>
          </p:cNvSpPr>
          <p:nvPr>
            <p:ph type="sldImg"/>
          </p:nvPr>
        </p:nvSpPr>
        <p:spPr>
          <a:xfrm>
            <a:off x="1935163" y="501650"/>
            <a:ext cx="3068637" cy="2301875"/>
          </a:xfrm>
          <a:solidFill>
            <a:srgbClr val="FFFFFF"/>
          </a:solidFill>
          <a:ln/>
        </p:spPr>
      </p:sp>
      <p:sp>
        <p:nvSpPr>
          <p:cNvPr id="23558" name="Rectangle 3"/>
          <p:cNvSpPr>
            <a:spLocks noGrp="1" noChangeArrowheads="1"/>
          </p:cNvSpPr>
          <p:nvPr>
            <p:ph type="body" idx="1"/>
          </p:nvPr>
        </p:nvSpPr>
        <p:spPr>
          <a:xfrm>
            <a:off x="373063" y="2876091"/>
            <a:ext cx="5764212" cy="630613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0"/>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sz="1200" b="0"/>
              <a:t>Growth Seminar, FNAL, 2012(c) Workforce Development, 2011</a:t>
            </a:r>
          </a:p>
        </p:txBody>
      </p:sp>
      <p:sp>
        <p:nvSpPr>
          <p:cNvPr id="23555" name="Rectangle 1030"/>
          <p:cNvSpPr txBox="1">
            <a:spLocks noGrp="1" noChangeArrowheads="1"/>
          </p:cNvSpPr>
          <p:nvPr/>
        </p:nvSpPr>
        <p:spPr bwMode="auto">
          <a:xfrm>
            <a:off x="0" y="9429831"/>
            <a:ext cx="2946400" cy="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5" rIns="91429" bIns="45715" anchor="b"/>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r>
              <a:rPr lang="en-AU" sz="1200" b="0"/>
              <a:t>(c) Workforce Development, 2011</a:t>
            </a:r>
          </a:p>
        </p:txBody>
      </p:sp>
      <p:sp>
        <p:nvSpPr>
          <p:cNvPr id="23556"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DDAB8FA4-DB4D-4649-ABC3-174BF7B3D0BC}" type="slidenum">
              <a:rPr lang="en-AU" sz="1200" b="0"/>
              <a:pPr eaLnBrk="1" hangingPunct="1"/>
              <a:t>8</a:t>
            </a:fld>
            <a:endParaRPr lang="en-AU" sz="1200" b="0"/>
          </a:p>
        </p:txBody>
      </p:sp>
      <p:sp>
        <p:nvSpPr>
          <p:cNvPr id="23557" name="Rectangle 2"/>
          <p:cNvSpPr>
            <a:spLocks noGrp="1" noRot="1" noChangeAspect="1" noChangeArrowheads="1" noTextEdit="1"/>
          </p:cNvSpPr>
          <p:nvPr>
            <p:ph type="sldImg"/>
          </p:nvPr>
        </p:nvSpPr>
        <p:spPr>
          <a:xfrm>
            <a:off x="1935163" y="501650"/>
            <a:ext cx="3068637" cy="2301875"/>
          </a:xfrm>
          <a:solidFill>
            <a:srgbClr val="FFFFFF"/>
          </a:solidFill>
          <a:ln/>
        </p:spPr>
      </p:sp>
      <p:sp>
        <p:nvSpPr>
          <p:cNvPr id="23558" name="Rectangle 3"/>
          <p:cNvSpPr>
            <a:spLocks noGrp="1" noChangeArrowheads="1"/>
          </p:cNvSpPr>
          <p:nvPr>
            <p:ph type="body" idx="1"/>
          </p:nvPr>
        </p:nvSpPr>
        <p:spPr>
          <a:xfrm>
            <a:off x="373063" y="2876091"/>
            <a:ext cx="5764212" cy="630613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AU" dirty="0" smtClean="0">
                <a:latin typeface="Times New Roman" charset="0"/>
              </a:rPr>
              <a:t>Analyses of intersections can provide a powerful picture that can help to understand the site</a:t>
            </a:r>
            <a:r>
              <a:rPr lang="ja-JP" altLang="en-AU" dirty="0" smtClean="0">
                <a:latin typeface="Times New Roman" charset="0"/>
              </a:rPr>
              <a:t>’</a:t>
            </a:r>
            <a:r>
              <a:rPr lang="en-AU" dirty="0" smtClean="0">
                <a:latin typeface="Times New Roman" charset="0"/>
              </a:rPr>
              <a:t>s impact on learner achievement as </a:t>
            </a:r>
            <a:r>
              <a:rPr lang="en-AU" dirty="0" err="1" smtClean="0">
                <a:latin typeface="Times New Roman" charset="0"/>
              </a:rPr>
              <a:t>as</a:t>
            </a:r>
            <a:r>
              <a:rPr lang="en-AU" dirty="0" smtClean="0">
                <a:latin typeface="Times New Roman" charset="0"/>
              </a:rPr>
              <a:t> give sites the information they need to improve teaching and learning to get positive results.</a:t>
            </a:r>
          </a:p>
          <a:p>
            <a:pPr eaLnBrk="1" hangingPunct="1"/>
            <a:r>
              <a:rPr lang="en-US" dirty="0" smtClean="0">
                <a:latin typeface="Times New Roman" charset="0"/>
              </a:rPr>
              <a:t>NOT ALL 2X intersections are shown- </a:t>
            </a:r>
          </a:p>
          <a:p>
            <a:pPr eaLnBrk="1" hangingPunct="1"/>
            <a:r>
              <a:rPr lang="en-US" dirty="0" smtClean="0">
                <a:latin typeface="Times New Roman" charset="0"/>
              </a:rPr>
              <a:t>ACTIVITY: Think individually or discuss in pairs/groups what the intersection of Demographic and Learner Achievement data would tell us? or Perception and Process data?</a:t>
            </a:r>
          </a:p>
          <a:p>
            <a:pPr eaLnBrk="1" hangingPunct="1"/>
            <a:r>
              <a:rPr lang="en-US" dirty="0" smtClean="0">
                <a:latin typeface="Times New Roman" charset="0"/>
              </a:rPr>
              <a:t>See hand out for more info</a:t>
            </a:r>
          </a:p>
          <a:p>
            <a:pPr eaLnBrk="1" hangingPunct="1"/>
            <a:r>
              <a:rPr lang="en-US" dirty="0" smtClean="0">
                <a:latin typeface="Times New Roman" charset="0"/>
              </a:rPr>
              <a:t>What would over time measures tell us?</a:t>
            </a:r>
          </a:p>
          <a:p>
            <a:pPr eaLnBrk="1" hangingPunct="1"/>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0"/>
          <p:cNvSpPr>
            <a:spLocks noGrp="1" noChangeArrowheads="1"/>
          </p:cNvSpPr>
          <p:nvPr>
            <p:ph type="ftr" sz="quarter" idx="4"/>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sz="1200" b="0"/>
              <a:t>Growth Seminar, FNAL, 2012(c) Workforce Development, 2011</a:t>
            </a:r>
          </a:p>
        </p:txBody>
      </p:sp>
      <p:sp>
        <p:nvSpPr>
          <p:cNvPr id="26627" name="Rectangle 1030"/>
          <p:cNvSpPr txBox="1">
            <a:spLocks noGrp="1" noChangeArrowheads="1"/>
          </p:cNvSpPr>
          <p:nvPr/>
        </p:nvSpPr>
        <p:spPr bwMode="auto">
          <a:xfrm>
            <a:off x="0" y="9429831"/>
            <a:ext cx="2946400" cy="49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9" tIns="45715" rIns="91429" bIns="45715" anchor="b"/>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r>
              <a:rPr lang="en-AU" sz="1200" b="0"/>
              <a:t>(c) Workforce Development, 2011</a:t>
            </a:r>
          </a:p>
        </p:txBody>
      </p:sp>
      <p:sp>
        <p:nvSpPr>
          <p:cNvPr id="2662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eaLnBrk="0" hangingPunct="0">
              <a:defRPr sz="2400" b="1">
                <a:solidFill>
                  <a:schemeClr val="tx1"/>
                </a:solidFill>
                <a:latin typeface="Times New Roman" charset="0"/>
                <a:ea typeface="ＭＳ Ｐゴシック" charset="0"/>
              </a:defRPr>
            </a:lvl1pPr>
            <a:lvl2pPr marL="742950" indent="-285750" defTabSz="912813" eaLnBrk="0" hangingPunct="0">
              <a:defRPr sz="2400" b="1">
                <a:solidFill>
                  <a:schemeClr val="tx1"/>
                </a:solidFill>
                <a:latin typeface="Times New Roman" charset="0"/>
                <a:ea typeface="ＭＳ Ｐゴシック" charset="0"/>
              </a:defRPr>
            </a:lvl2pPr>
            <a:lvl3pPr marL="1143000" indent="-228600" defTabSz="912813" eaLnBrk="0" hangingPunct="0">
              <a:defRPr sz="2400" b="1">
                <a:solidFill>
                  <a:schemeClr val="tx1"/>
                </a:solidFill>
                <a:latin typeface="Times New Roman" charset="0"/>
                <a:ea typeface="ＭＳ Ｐゴシック" charset="0"/>
              </a:defRPr>
            </a:lvl3pPr>
            <a:lvl4pPr marL="1600200" indent="-228600" defTabSz="912813" eaLnBrk="0" hangingPunct="0">
              <a:defRPr sz="2400" b="1">
                <a:solidFill>
                  <a:schemeClr val="tx1"/>
                </a:solidFill>
                <a:latin typeface="Times New Roman" charset="0"/>
                <a:ea typeface="ＭＳ Ｐゴシック" charset="0"/>
              </a:defRPr>
            </a:lvl4pPr>
            <a:lvl5pPr marL="2057400" indent="-228600" defTabSz="912813" eaLnBrk="0" hangingPunct="0">
              <a:defRPr sz="2400" b="1">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875C501F-06BA-7244-8130-DD4C45F0AA65}" type="slidenum">
              <a:rPr lang="en-AU" sz="1200" b="0"/>
              <a:pPr eaLnBrk="1" hangingPunct="1"/>
              <a:t>9</a:t>
            </a:fld>
            <a:endParaRPr lang="en-AU" sz="1200" b="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30E2307-1E40-4E12-8716-25BFDA8E7013}" type="datetime1">
              <a:rPr lang="en-US" smtClean="0"/>
              <a:pPr/>
              <a:t>2/06/15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3755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5CFCF5A-EA79-452C-A52C-1A2668C2E7DF}" type="datetime1">
              <a:rPr lang="en-US" smtClean="0"/>
              <a:pPr/>
              <a:t>2/06/15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72750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E5C4C28-BD4B-4892-9A2D-6E19BD753A9A}" type="datetime1">
              <a:rPr lang="en-US" smtClean="0"/>
              <a:pPr/>
              <a:t>2/06/15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1002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1FD9D02-426E-46C9-9EE9-0DE1EF8B2838}" type="datetime1">
              <a:rPr lang="en-US" smtClean="0"/>
              <a:pPr/>
              <a:t>2/06/15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50450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2/06/15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5556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1FAA6B6-10E5-4810-BC9F-DA72D8452E73}" type="datetime1">
              <a:rPr lang="en-US" smtClean="0"/>
              <a:pPr/>
              <a:t>2/06/15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9307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D18D072-EF12-4AA2-BD71-ABC68B06D0E2}" type="datetime1">
              <a:rPr lang="en-US" smtClean="0"/>
              <a:pPr/>
              <a:t>2/06/15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74640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8CDBF60-6CC3-4B74-A60D-3486985E4346}" type="datetime1">
              <a:rPr lang="en-US" smtClean="0"/>
              <a:pPr/>
              <a:t>2/06/15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542151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2/06/15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917334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2/06/15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76588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2/06/15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486060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2/06/15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15292500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xml"/><Relationship Id="rId5" Type="http://schemas.openxmlformats.org/officeDocument/2006/relationships/image" Target="../media/image1.jpeg"/><Relationship Id="rId6" Type="http://schemas.openxmlformats.org/officeDocument/2006/relationships/image" Target="../media/image2.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hyperlink" Target="http://vimeopro.com/cognition/visible-learning-plus/video/41465488" TargetMode="External"/><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package" Target="../embeddings/Microsoft_Excel_Sheet1.xlsx"/><Relationship Id="rId6" Type="http://schemas.openxmlformats.org/officeDocument/2006/relationships/image" Target="../media/image1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bin"/><Relationship Id="rId5" Type="http://schemas.openxmlformats.org/officeDocument/2006/relationships/oleObject" Target="../embeddings/Microsoft_Excel_97_-_2004_Worksheet1.xls"/><Relationship Id="rId6"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4.bin"/><Relationship Id="rId5" Type="http://schemas.openxmlformats.org/officeDocument/2006/relationships/oleObject" Target="../embeddings/Microsoft_Excel_97_-_2004_Worksheet2.xls"/><Relationship Id="rId6" Type="http://schemas.openxmlformats.org/officeDocument/2006/relationships/image" Target="../media/image18.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5.bin"/><Relationship Id="rId5" Type="http://schemas.openxmlformats.org/officeDocument/2006/relationships/oleObject" Target="../embeddings/Microsoft_Excel_97_-_2004_Worksheet3.xls"/><Relationship Id="rId6" Type="http://schemas.openxmlformats.org/officeDocument/2006/relationships/image" Target="../media/image22.emf"/><Relationship Id="rId7" Type="http://schemas.openxmlformats.org/officeDocument/2006/relationships/oleObject" Target="../embeddings/oleObject6.bin"/><Relationship Id="rId8" Type="http://schemas.openxmlformats.org/officeDocument/2006/relationships/oleObject" Target="../embeddings/Microsoft_Excel_97_-_2004_Worksheet4.xls"/><Relationship Id="rId9" Type="http://schemas.openxmlformats.org/officeDocument/2006/relationships/image" Target="../media/image18.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7.bin"/><Relationship Id="rId5" Type="http://schemas.openxmlformats.org/officeDocument/2006/relationships/package" Target="../embeddings/Microsoft_Excel_Sheet3.xlsx"/><Relationship Id="rId6"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8.bin"/><Relationship Id="rId5" Type="http://schemas.openxmlformats.org/officeDocument/2006/relationships/package" Target="../embeddings/Microsoft_Excel_Sheet4.xlsx"/><Relationship Id="rId6" Type="http://schemas.openxmlformats.org/officeDocument/2006/relationships/image" Target="../media/image25.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9.bin"/><Relationship Id="rId5" Type="http://schemas.openxmlformats.org/officeDocument/2006/relationships/package" Target="../embeddings/Microsoft_Word_Document5.docx"/><Relationship Id="rId6" Type="http://schemas.openxmlformats.org/officeDocument/2006/relationships/image" Target="../media/image26.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0.bin"/><Relationship Id="rId5" Type="http://schemas.openxmlformats.org/officeDocument/2006/relationships/oleObject" Target="../embeddings/Microsoft_Excel_97_-_2004_Worksheet5.xls"/><Relationship Id="rId6" Type="http://schemas.openxmlformats.org/officeDocument/2006/relationships/image" Target="../media/image22.emf"/><Relationship Id="rId7" Type="http://schemas.openxmlformats.org/officeDocument/2006/relationships/oleObject" Target="../embeddings/oleObject11.bin"/><Relationship Id="rId8" Type="http://schemas.openxmlformats.org/officeDocument/2006/relationships/oleObject" Target="../embeddings/Microsoft_Excel_97_-_2004_Worksheet6.xls"/><Relationship Id="rId9" Type="http://schemas.openxmlformats.org/officeDocument/2006/relationships/image" Target="../media/image18.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side-gun-barrel-black-backgrounds-for-powerpoint.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James Bon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7544" y="5877272"/>
            <a:ext cx="812800" cy="812800"/>
          </a:xfrm>
          <a:prstGeom prst="rect">
            <a:avLst/>
          </a:prstGeom>
        </p:spPr>
      </p:pic>
      <p:sp>
        <p:nvSpPr>
          <p:cNvPr id="6" name="Oval 5"/>
          <p:cNvSpPr/>
          <p:nvPr/>
        </p:nvSpPr>
        <p:spPr>
          <a:xfrm>
            <a:off x="2987824" y="1844824"/>
            <a:ext cx="3240360" cy="3168352"/>
          </a:xfrm>
          <a:prstGeom prst="ellipse">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itle 1"/>
          <p:cNvSpPr txBox="1">
            <a:spLocks/>
          </p:cNvSpPr>
          <p:nvPr/>
        </p:nvSpPr>
        <p:spPr>
          <a:xfrm>
            <a:off x="71500" y="795251"/>
            <a:ext cx="9000999" cy="4865997"/>
          </a:xfrm>
          <a:prstGeom prst="rect">
            <a:avLst/>
          </a:prstGeom>
        </p:spPr>
        <p:txBody>
          <a:bodyPr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chemeClr val="bg1"/>
                </a:solidFill>
              </a:rPr>
              <a:t>A reading mission.</a:t>
            </a:r>
            <a:r>
              <a:rPr lang="en-US" sz="4800" dirty="0" smtClean="0">
                <a:solidFill>
                  <a:schemeClr val="bg1"/>
                </a:solidFill>
              </a:rPr>
              <a:t/>
            </a:r>
            <a:br>
              <a:rPr lang="en-US" sz="4800" dirty="0" smtClean="0">
                <a:solidFill>
                  <a:schemeClr val="bg1"/>
                </a:solidFill>
              </a:rPr>
            </a:br>
            <a:r>
              <a:rPr lang="en-US" sz="4800" dirty="0" smtClean="0">
                <a:solidFill>
                  <a:schemeClr val="bg1"/>
                </a:solidFill>
              </a:rPr>
              <a:t/>
            </a:r>
            <a:br>
              <a:rPr lang="en-US" sz="4800" dirty="0" smtClean="0">
                <a:solidFill>
                  <a:schemeClr val="bg1"/>
                </a:solidFill>
              </a:rPr>
            </a:br>
            <a:r>
              <a:rPr lang="en-US" sz="4800" dirty="0" smtClean="0">
                <a:solidFill>
                  <a:schemeClr val="bg1"/>
                </a:solidFill>
              </a:rPr>
              <a:t>How a focus on research, evidence and ‘task predicts performance’ achieved the greatest growth in reading.</a:t>
            </a:r>
            <a:endParaRPr lang="en-US" sz="4800" dirty="0">
              <a:solidFill>
                <a:schemeClr val="bg1"/>
              </a:solidFill>
            </a:endParaRPr>
          </a:p>
        </p:txBody>
      </p:sp>
    </p:spTree>
    <p:extLst>
      <p:ext uri="{BB962C8B-B14F-4D97-AF65-F5344CB8AC3E}">
        <p14:creationId xmlns:p14="http://schemas.microsoft.com/office/powerpoint/2010/main" val="418517083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44"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55650" y="1844675"/>
            <a:ext cx="6911975" cy="576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a:p>
        </p:txBody>
      </p:sp>
      <p:sp>
        <p:nvSpPr>
          <p:cNvPr id="14339" name="Text Box 3"/>
          <p:cNvSpPr txBox="1">
            <a:spLocks noChangeArrowheads="1"/>
          </p:cNvSpPr>
          <p:nvPr/>
        </p:nvSpPr>
        <p:spPr bwMode="auto">
          <a:xfrm>
            <a:off x="3233836" y="6067821"/>
            <a:ext cx="3354388" cy="8175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a:endParaRPr lang="en-US" altLang="en-US" sz="1200" b="0">
              <a:latin typeface="Arial" charset="0"/>
            </a:endParaRPr>
          </a:p>
        </p:txBody>
      </p:sp>
      <p:sp>
        <p:nvSpPr>
          <p:cNvPr id="14363" name="Oval 5"/>
          <p:cNvSpPr>
            <a:spLocks noChangeArrowheads="1"/>
          </p:cNvSpPr>
          <p:nvPr/>
        </p:nvSpPr>
        <p:spPr bwMode="auto">
          <a:xfrm>
            <a:off x="4495800" y="2514600"/>
            <a:ext cx="2667000" cy="2590800"/>
          </a:xfrm>
          <a:prstGeom prst="ellipse">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b="0">
              <a:solidFill>
                <a:srgbClr val="3333CC"/>
              </a:solidFill>
            </a:endParaRPr>
          </a:p>
        </p:txBody>
      </p:sp>
      <p:grpSp>
        <p:nvGrpSpPr>
          <p:cNvPr id="66567" name="Group 7"/>
          <p:cNvGrpSpPr>
            <a:grpSpLocks/>
          </p:cNvGrpSpPr>
          <p:nvPr/>
        </p:nvGrpSpPr>
        <p:grpSpPr bwMode="auto">
          <a:xfrm>
            <a:off x="3100389" y="3505201"/>
            <a:ext cx="4495800" cy="3019426"/>
            <a:chOff x="1809" y="1920"/>
            <a:chExt cx="2832" cy="1902"/>
          </a:xfrm>
        </p:grpSpPr>
        <p:sp>
          <p:nvSpPr>
            <p:cNvPr id="14361" name="Oval 8"/>
            <p:cNvSpPr>
              <a:spLocks noChangeArrowheads="1"/>
            </p:cNvSpPr>
            <p:nvPr/>
          </p:nvSpPr>
          <p:spPr bwMode="auto">
            <a:xfrm>
              <a:off x="2016" y="1920"/>
              <a:ext cx="1680" cy="1632"/>
            </a:xfrm>
            <a:prstGeom prst="ellipse">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b="0">
                <a:solidFill>
                  <a:schemeClr val="hlink"/>
                </a:solidFill>
              </a:endParaRPr>
            </a:p>
          </p:txBody>
        </p:sp>
        <p:sp>
          <p:nvSpPr>
            <p:cNvPr id="66569" name="Text Box 9"/>
            <p:cNvSpPr txBox="1">
              <a:spLocks noChangeArrowheads="1"/>
            </p:cNvSpPr>
            <p:nvPr/>
          </p:nvSpPr>
          <p:spPr bwMode="auto">
            <a:xfrm>
              <a:off x="1809" y="3589"/>
              <a:ext cx="283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AU" b="1" dirty="0">
                  <a:solidFill>
                    <a:schemeClr val="tx2"/>
                  </a:solidFill>
                  <a:latin typeface="Kristen ITC" panose="03050502040202030202" pitchFamily="66" charset="0"/>
                </a:rPr>
                <a:t>Learner Achievement Data</a:t>
              </a:r>
            </a:p>
          </p:txBody>
        </p:sp>
      </p:grpSp>
      <p:grpSp>
        <p:nvGrpSpPr>
          <p:cNvPr id="66570" name="Group 10"/>
          <p:cNvGrpSpPr>
            <a:grpSpLocks/>
          </p:cNvGrpSpPr>
          <p:nvPr/>
        </p:nvGrpSpPr>
        <p:grpSpPr bwMode="auto">
          <a:xfrm>
            <a:off x="893763" y="2514600"/>
            <a:ext cx="4135438" cy="2667000"/>
            <a:chOff x="419" y="1296"/>
            <a:chExt cx="2605" cy="1680"/>
          </a:xfrm>
        </p:grpSpPr>
        <p:sp>
          <p:nvSpPr>
            <p:cNvPr id="14359" name="Oval 11"/>
            <p:cNvSpPr>
              <a:spLocks noChangeArrowheads="1"/>
            </p:cNvSpPr>
            <p:nvPr/>
          </p:nvSpPr>
          <p:spPr bwMode="auto">
            <a:xfrm>
              <a:off x="1296" y="1296"/>
              <a:ext cx="1728" cy="1680"/>
            </a:xfrm>
            <a:prstGeom prst="ellipse">
              <a:avLst/>
            </a:prstGeom>
            <a:noFill/>
            <a:ln w="5715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b="0">
                <a:solidFill>
                  <a:schemeClr val="hlink"/>
                </a:solidFill>
              </a:endParaRPr>
            </a:p>
          </p:txBody>
        </p:sp>
        <p:sp>
          <p:nvSpPr>
            <p:cNvPr id="66572" name="Text Box 12"/>
            <p:cNvSpPr txBox="1">
              <a:spLocks noChangeArrowheads="1"/>
            </p:cNvSpPr>
            <p:nvPr/>
          </p:nvSpPr>
          <p:spPr bwMode="auto">
            <a:xfrm>
              <a:off x="419" y="1775"/>
              <a:ext cx="1728"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AU" b="1" dirty="0">
                  <a:solidFill>
                    <a:srgbClr val="FF3399"/>
                  </a:solidFill>
                  <a:latin typeface="Kristen ITC" panose="03050502040202030202" pitchFamily="66" charset="0"/>
                </a:rPr>
                <a:t>Process</a:t>
              </a:r>
            </a:p>
            <a:p>
              <a:pPr>
                <a:defRPr/>
              </a:pPr>
              <a:r>
                <a:rPr lang="en-AU" b="1" dirty="0">
                  <a:solidFill>
                    <a:srgbClr val="FF3399"/>
                  </a:solidFill>
                  <a:latin typeface="Kristen ITC" panose="03050502040202030202" pitchFamily="66" charset="0"/>
                </a:rPr>
                <a:t>Data</a:t>
              </a:r>
            </a:p>
          </p:txBody>
        </p:sp>
      </p:grpSp>
      <p:grpSp>
        <p:nvGrpSpPr>
          <p:cNvPr id="66573" name="Group 13"/>
          <p:cNvGrpSpPr>
            <a:grpSpLocks/>
          </p:cNvGrpSpPr>
          <p:nvPr/>
        </p:nvGrpSpPr>
        <p:grpSpPr bwMode="auto">
          <a:xfrm>
            <a:off x="3175000" y="914400"/>
            <a:ext cx="3276600" cy="3124200"/>
            <a:chOff x="1856" y="288"/>
            <a:chExt cx="2064" cy="1968"/>
          </a:xfrm>
        </p:grpSpPr>
        <p:sp>
          <p:nvSpPr>
            <p:cNvPr id="14357" name="Oval 14"/>
            <p:cNvSpPr>
              <a:spLocks noChangeArrowheads="1"/>
            </p:cNvSpPr>
            <p:nvPr/>
          </p:nvSpPr>
          <p:spPr bwMode="auto">
            <a:xfrm>
              <a:off x="1920" y="624"/>
              <a:ext cx="1680" cy="1632"/>
            </a:xfrm>
            <a:prstGeom prst="ellipse">
              <a:avLst/>
            </a:prstGeom>
            <a:noFill/>
            <a:ln w="57150">
              <a:solidFill>
                <a:srgbClr val="99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endParaRPr lang="en-US" altLang="en-US" b="0">
                <a:solidFill>
                  <a:schemeClr val="hlink"/>
                </a:solidFill>
              </a:endParaRPr>
            </a:p>
          </p:txBody>
        </p:sp>
        <p:sp>
          <p:nvSpPr>
            <p:cNvPr id="66575" name="Text Box 15"/>
            <p:cNvSpPr txBox="1">
              <a:spLocks noChangeArrowheads="1"/>
            </p:cNvSpPr>
            <p:nvPr/>
          </p:nvSpPr>
          <p:spPr bwMode="auto">
            <a:xfrm>
              <a:off x="1856" y="288"/>
              <a:ext cx="206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AU" b="1" dirty="0">
                  <a:solidFill>
                    <a:srgbClr val="9900FF"/>
                  </a:solidFill>
                  <a:latin typeface="Kristen ITC" panose="03050502040202030202" pitchFamily="66" charset="0"/>
                </a:rPr>
                <a:t>Demographic Data</a:t>
              </a:r>
            </a:p>
          </p:txBody>
        </p:sp>
      </p:grpSp>
      <p:grpSp>
        <p:nvGrpSpPr>
          <p:cNvPr id="66576" name="Group 16"/>
          <p:cNvGrpSpPr>
            <a:grpSpLocks/>
          </p:cNvGrpSpPr>
          <p:nvPr/>
        </p:nvGrpSpPr>
        <p:grpSpPr bwMode="auto">
          <a:xfrm>
            <a:off x="4716463" y="1052513"/>
            <a:ext cx="4103687" cy="2305050"/>
            <a:chOff x="2971" y="663"/>
            <a:chExt cx="2585" cy="1452"/>
          </a:xfrm>
        </p:grpSpPr>
        <p:sp>
          <p:nvSpPr>
            <p:cNvPr id="14355" name="Text Box 17"/>
            <p:cNvSpPr txBox="1">
              <a:spLocks noChangeArrowheads="1"/>
            </p:cNvSpPr>
            <p:nvPr/>
          </p:nvSpPr>
          <p:spPr bwMode="auto">
            <a:xfrm>
              <a:off x="3787" y="663"/>
              <a:ext cx="1769" cy="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AU" altLang="en-US" sz="2000" i="1" dirty="0">
                  <a:solidFill>
                    <a:srgbClr val="000000"/>
                  </a:solidFill>
                  <a:latin typeface="Arial Narrow" pitchFamily="34" charset="0"/>
                </a:rPr>
                <a:t>Tells Us</a:t>
              </a:r>
              <a:r>
                <a:rPr lang="en-AU" altLang="en-US" sz="2000" dirty="0">
                  <a:solidFill>
                    <a:srgbClr val="000000"/>
                  </a:solidFill>
                  <a:latin typeface="Arial Narrow" pitchFamily="34" charset="0"/>
                </a:rPr>
                <a:t>: What processes/programs different groups of learners like best</a:t>
              </a:r>
            </a:p>
          </p:txBody>
        </p:sp>
        <p:sp>
          <p:nvSpPr>
            <p:cNvPr id="14356" name="Line 18"/>
            <p:cNvSpPr>
              <a:spLocks noChangeShapeType="1"/>
            </p:cNvSpPr>
            <p:nvPr/>
          </p:nvSpPr>
          <p:spPr bwMode="auto">
            <a:xfrm flipH="1">
              <a:off x="2971" y="1117"/>
              <a:ext cx="1088" cy="99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grpSp>
      <p:grpSp>
        <p:nvGrpSpPr>
          <p:cNvPr id="66579" name="Group 19"/>
          <p:cNvGrpSpPr>
            <a:grpSpLocks/>
          </p:cNvGrpSpPr>
          <p:nvPr/>
        </p:nvGrpSpPr>
        <p:grpSpPr bwMode="auto">
          <a:xfrm>
            <a:off x="5148263" y="3716338"/>
            <a:ext cx="4211637" cy="2497137"/>
            <a:chOff x="3243" y="2341"/>
            <a:chExt cx="2653" cy="1573"/>
          </a:xfrm>
        </p:grpSpPr>
        <p:sp>
          <p:nvSpPr>
            <p:cNvPr id="14353" name="Text Box 20"/>
            <p:cNvSpPr txBox="1">
              <a:spLocks noChangeArrowheads="1"/>
            </p:cNvSpPr>
            <p:nvPr/>
          </p:nvSpPr>
          <p:spPr bwMode="auto">
            <a:xfrm>
              <a:off x="4059" y="2704"/>
              <a:ext cx="1837"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AU" altLang="en-US" sz="2000" i="1" dirty="0">
                  <a:solidFill>
                    <a:srgbClr val="000000"/>
                  </a:solidFill>
                  <a:latin typeface="Arial Narrow" pitchFamily="34" charset="0"/>
                </a:rPr>
                <a:t>Tells Us</a:t>
              </a:r>
              <a:r>
                <a:rPr lang="en-AU" altLang="en-US" sz="2000" dirty="0">
                  <a:solidFill>
                    <a:srgbClr val="000000"/>
                  </a:solidFill>
                  <a:latin typeface="Arial Narrow" pitchFamily="34" charset="0"/>
                </a:rPr>
                <a:t>: The impact of demographic factors and attitudes about the learning environment on learner achievement</a:t>
              </a:r>
              <a:endParaRPr lang="en-AU" altLang="en-US" sz="1800" dirty="0">
                <a:solidFill>
                  <a:srgbClr val="000000"/>
                </a:solidFill>
                <a:latin typeface="Arial" charset="0"/>
              </a:endParaRPr>
            </a:p>
          </p:txBody>
        </p:sp>
        <p:sp>
          <p:nvSpPr>
            <p:cNvPr id="14354" name="Line 21"/>
            <p:cNvSpPr>
              <a:spLocks noChangeShapeType="1"/>
            </p:cNvSpPr>
            <p:nvPr/>
          </p:nvSpPr>
          <p:spPr bwMode="auto">
            <a:xfrm flipH="1" flipV="1">
              <a:off x="3243" y="2341"/>
              <a:ext cx="907" cy="409"/>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grpSp>
      <p:grpSp>
        <p:nvGrpSpPr>
          <p:cNvPr id="66582" name="Group 22"/>
          <p:cNvGrpSpPr>
            <a:grpSpLocks/>
          </p:cNvGrpSpPr>
          <p:nvPr/>
        </p:nvGrpSpPr>
        <p:grpSpPr bwMode="auto">
          <a:xfrm>
            <a:off x="252212" y="1093513"/>
            <a:ext cx="3959426" cy="2767288"/>
            <a:chOff x="257" y="686"/>
            <a:chExt cx="2396" cy="1701"/>
          </a:xfrm>
        </p:grpSpPr>
        <p:sp>
          <p:nvSpPr>
            <p:cNvPr id="14351" name="Line 23"/>
            <p:cNvSpPr>
              <a:spLocks noChangeShapeType="1"/>
            </p:cNvSpPr>
            <p:nvPr/>
          </p:nvSpPr>
          <p:spPr bwMode="auto">
            <a:xfrm>
              <a:off x="1565" y="1570"/>
              <a:ext cx="1088" cy="817"/>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sp>
          <p:nvSpPr>
            <p:cNvPr id="14352" name="Text Box 24"/>
            <p:cNvSpPr txBox="1">
              <a:spLocks noChangeArrowheads="1"/>
            </p:cNvSpPr>
            <p:nvPr/>
          </p:nvSpPr>
          <p:spPr bwMode="auto">
            <a:xfrm>
              <a:off x="257" y="686"/>
              <a:ext cx="1769" cy="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AU" altLang="en-US" sz="2000" i="1" dirty="0">
                  <a:solidFill>
                    <a:srgbClr val="000000"/>
                  </a:solidFill>
                  <a:latin typeface="Arial Narrow" pitchFamily="34" charset="0"/>
                </a:rPr>
                <a:t>Tells Us</a:t>
              </a:r>
              <a:r>
                <a:rPr lang="en-AU" altLang="en-US" sz="2000" dirty="0">
                  <a:solidFill>
                    <a:srgbClr val="000000"/>
                  </a:solidFill>
                  <a:latin typeface="Arial Narrow" pitchFamily="34" charset="0"/>
                </a:rPr>
                <a:t>: What processes/ programs work best for different groups of students w.r.t learner achievement</a:t>
              </a:r>
            </a:p>
          </p:txBody>
        </p:sp>
      </p:grpSp>
      <p:grpSp>
        <p:nvGrpSpPr>
          <p:cNvPr id="66585" name="Group 25"/>
          <p:cNvGrpSpPr>
            <a:grpSpLocks/>
          </p:cNvGrpSpPr>
          <p:nvPr/>
        </p:nvGrpSpPr>
        <p:grpSpPr bwMode="auto">
          <a:xfrm>
            <a:off x="34926" y="4221165"/>
            <a:ext cx="4752977" cy="2281238"/>
            <a:chOff x="22" y="2659"/>
            <a:chExt cx="2994" cy="1437"/>
          </a:xfrm>
        </p:grpSpPr>
        <p:sp>
          <p:nvSpPr>
            <p:cNvPr id="14349" name="Text Box 26"/>
            <p:cNvSpPr txBox="1">
              <a:spLocks noChangeArrowheads="1"/>
            </p:cNvSpPr>
            <p:nvPr/>
          </p:nvSpPr>
          <p:spPr bwMode="auto">
            <a:xfrm>
              <a:off x="22" y="2886"/>
              <a:ext cx="1814"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algn="l" eaLnBrk="1" hangingPunct="1">
                <a:spcBef>
                  <a:spcPct val="50000"/>
                </a:spcBef>
              </a:pPr>
              <a:r>
                <a:rPr lang="en-AU" altLang="en-US" sz="2000" i="1" dirty="0">
                  <a:solidFill>
                    <a:srgbClr val="000000"/>
                  </a:solidFill>
                  <a:latin typeface="Arial Narrow" pitchFamily="34" charset="0"/>
                </a:rPr>
                <a:t>Tells Us</a:t>
              </a:r>
              <a:r>
                <a:rPr lang="en-AU" altLang="en-US" sz="2000" dirty="0">
                  <a:solidFill>
                    <a:srgbClr val="000000"/>
                  </a:solidFill>
                  <a:latin typeface="Arial Narrow" pitchFamily="34" charset="0"/>
                </a:rPr>
                <a:t>: The impact of the program on learner achievement based upon perceptions of the program &amp; processes used.</a:t>
              </a:r>
            </a:p>
          </p:txBody>
        </p:sp>
        <p:sp>
          <p:nvSpPr>
            <p:cNvPr id="14350" name="Line 27"/>
            <p:cNvSpPr>
              <a:spLocks noChangeShapeType="1"/>
            </p:cNvSpPr>
            <p:nvPr/>
          </p:nvSpPr>
          <p:spPr bwMode="auto">
            <a:xfrm flipV="1">
              <a:off x="1565" y="2659"/>
              <a:ext cx="1451" cy="499"/>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AU"/>
            </a:p>
          </p:txBody>
        </p:sp>
      </p:grpSp>
      <p:sp>
        <p:nvSpPr>
          <p:cNvPr id="14348" name="Rectangle 28"/>
          <p:cNvSpPr>
            <a:spLocks noGrp="1" noChangeArrowheads="1"/>
          </p:cNvSpPr>
          <p:nvPr>
            <p:ph type="title"/>
          </p:nvPr>
        </p:nvSpPr>
        <p:spPr>
          <a:xfrm>
            <a:off x="611188" y="50800"/>
            <a:ext cx="7812087" cy="639763"/>
          </a:xfrm>
        </p:spPr>
        <p:txBody>
          <a:bodyPr>
            <a:normAutofit fontScale="90000"/>
          </a:bodyPr>
          <a:lstStyle/>
          <a:p>
            <a:r>
              <a:rPr lang="en-US" sz="4000" dirty="0" smtClean="0">
                <a:solidFill>
                  <a:srgbClr val="0099FF"/>
                </a:solidFill>
                <a:latin typeface="Kristen ITC" charset="0"/>
              </a:rPr>
              <a:t>Intersections of data - </a:t>
            </a:r>
            <a:r>
              <a:rPr lang="en-US" sz="4000" dirty="0" smtClean="0">
                <a:solidFill>
                  <a:srgbClr val="FC0000"/>
                </a:solidFill>
                <a:latin typeface="Kristen ITC" charset="0"/>
              </a:rPr>
              <a:t>Three way</a:t>
            </a:r>
            <a:endParaRPr lang="en-US" altLang="en-US" sz="4000" dirty="0" smtClean="0">
              <a:solidFill>
                <a:srgbClr val="FC0000"/>
              </a:solidFill>
            </a:endParaRPr>
          </a:p>
        </p:txBody>
      </p:sp>
      <p:sp>
        <p:nvSpPr>
          <p:cNvPr id="29" name="Text Box 12"/>
          <p:cNvSpPr txBox="1">
            <a:spLocks noChangeArrowheads="1"/>
          </p:cNvSpPr>
          <p:nvPr/>
        </p:nvSpPr>
        <p:spPr bwMode="auto">
          <a:xfrm>
            <a:off x="7200106" y="3138257"/>
            <a:ext cx="19438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AU" b="1" dirty="0" smtClean="0">
                <a:solidFill>
                  <a:srgbClr val="00B0F0"/>
                </a:solidFill>
                <a:latin typeface="Kristen ITC" panose="03050502040202030202" pitchFamily="66" charset="0"/>
              </a:rPr>
              <a:t>Perception </a:t>
            </a:r>
          </a:p>
          <a:p>
            <a:pPr>
              <a:defRPr/>
            </a:pPr>
            <a:r>
              <a:rPr lang="en-AU" b="1" dirty="0" smtClean="0">
                <a:solidFill>
                  <a:srgbClr val="00B0F0"/>
                </a:solidFill>
                <a:latin typeface="Kristen ITC" panose="03050502040202030202" pitchFamily="66" charset="0"/>
              </a:rPr>
              <a:t>Data</a:t>
            </a:r>
            <a:endParaRPr lang="en-AU" b="1" dirty="0">
              <a:solidFill>
                <a:srgbClr val="00B0F0"/>
              </a:solidFill>
              <a:latin typeface="Kristen ITC" panose="03050502040202030202" pitchFamily="66" charset="0"/>
            </a:endParaRPr>
          </a:p>
        </p:txBody>
      </p:sp>
    </p:spTree>
    <p:extLst>
      <p:ext uri="{BB962C8B-B14F-4D97-AF65-F5344CB8AC3E}">
        <p14:creationId xmlns:p14="http://schemas.microsoft.com/office/powerpoint/2010/main" val="14593258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6573"/>
                                        </p:tgtEl>
                                        <p:attrNameLst>
                                          <p:attrName>style.visibility</p:attrName>
                                        </p:attrNameLst>
                                      </p:cBhvr>
                                      <p:to>
                                        <p:strVal val="visible"/>
                                      </p:to>
                                    </p:set>
                                    <p:anim calcmode="lin" valueType="num">
                                      <p:cBhvr>
                                        <p:cTn id="7" dur="500" fill="hold"/>
                                        <p:tgtEl>
                                          <p:spTgt spid="66573"/>
                                        </p:tgtEl>
                                        <p:attrNameLst>
                                          <p:attrName>ppt_w</p:attrName>
                                        </p:attrNameLst>
                                      </p:cBhvr>
                                      <p:tavLst>
                                        <p:tav tm="0">
                                          <p:val>
                                            <p:fltVal val="0"/>
                                          </p:val>
                                        </p:tav>
                                        <p:tav tm="100000">
                                          <p:val>
                                            <p:strVal val="#ppt_w"/>
                                          </p:val>
                                        </p:tav>
                                      </p:tavLst>
                                    </p:anim>
                                    <p:anim calcmode="lin" valueType="num">
                                      <p:cBhvr>
                                        <p:cTn id="8" dur="500" fill="hold"/>
                                        <p:tgtEl>
                                          <p:spTgt spid="6657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6570"/>
                                        </p:tgtEl>
                                        <p:attrNameLst>
                                          <p:attrName>style.visibility</p:attrName>
                                        </p:attrNameLst>
                                      </p:cBhvr>
                                      <p:to>
                                        <p:strVal val="visible"/>
                                      </p:to>
                                    </p:set>
                                    <p:anim calcmode="lin" valueType="num">
                                      <p:cBhvr>
                                        <p:cTn id="13" dur="500" fill="hold"/>
                                        <p:tgtEl>
                                          <p:spTgt spid="66570"/>
                                        </p:tgtEl>
                                        <p:attrNameLst>
                                          <p:attrName>ppt_w</p:attrName>
                                        </p:attrNameLst>
                                      </p:cBhvr>
                                      <p:tavLst>
                                        <p:tav tm="0">
                                          <p:val>
                                            <p:fltVal val="0"/>
                                          </p:val>
                                        </p:tav>
                                        <p:tav tm="100000">
                                          <p:val>
                                            <p:strVal val="#ppt_w"/>
                                          </p:val>
                                        </p:tav>
                                      </p:tavLst>
                                    </p:anim>
                                    <p:anim calcmode="lin" valueType="num">
                                      <p:cBhvr>
                                        <p:cTn id="14" dur="500" fill="hold"/>
                                        <p:tgtEl>
                                          <p:spTgt spid="6657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6567"/>
                                        </p:tgtEl>
                                        <p:attrNameLst>
                                          <p:attrName>style.visibility</p:attrName>
                                        </p:attrNameLst>
                                      </p:cBhvr>
                                      <p:to>
                                        <p:strVal val="visible"/>
                                      </p:to>
                                    </p:set>
                                    <p:anim calcmode="lin" valueType="num">
                                      <p:cBhvr>
                                        <p:cTn id="19" dur="500" fill="hold"/>
                                        <p:tgtEl>
                                          <p:spTgt spid="66567"/>
                                        </p:tgtEl>
                                        <p:attrNameLst>
                                          <p:attrName>ppt_w</p:attrName>
                                        </p:attrNameLst>
                                      </p:cBhvr>
                                      <p:tavLst>
                                        <p:tav tm="0">
                                          <p:val>
                                            <p:fltVal val="0"/>
                                          </p:val>
                                        </p:tav>
                                        <p:tav tm="100000">
                                          <p:val>
                                            <p:strVal val="#ppt_w"/>
                                          </p:val>
                                        </p:tav>
                                      </p:tavLst>
                                    </p:anim>
                                    <p:anim calcmode="lin" valueType="num">
                                      <p:cBhvr>
                                        <p:cTn id="20" dur="500" fill="hold"/>
                                        <p:tgtEl>
                                          <p:spTgt spid="6656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6576"/>
                                        </p:tgtEl>
                                        <p:attrNameLst>
                                          <p:attrName>style.visibility</p:attrName>
                                        </p:attrNameLst>
                                      </p:cBhvr>
                                      <p:to>
                                        <p:strVal val="visible"/>
                                      </p:to>
                                    </p:set>
                                    <p:anim calcmode="lin" valueType="num">
                                      <p:cBhvr additive="base">
                                        <p:cTn id="25" dur="500" fill="hold"/>
                                        <p:tgtEl>
                                          <p:spTgt spid="66576"/>
                                        </p:tgtEl>
                                        <p:attrNameLst>
                                          <p:attrName>ppt_x</p:attrName>
                                        </p:attrNameLst>
                                      </p:cBhvr>
                                      <p:tavLst>
                                        <p:tav tm="0">
                                          <p:val>
                                            <p:strVal val="#ppt_x"/>
                                          </p:val>
                                        </p:tav>
                                        <p:tav tm="100000">
                                          <p:val>
                                            <p:strVal val="#ppt_x"/>
                                          </p:val>
                                        </p:tav>
                                      </p:tavLst>
                                    </p:anim>
                                    <p:anim calcmode="lin" valueType="num">
                                      <p:cBhvr additive="base">
                                        <p:cTn id="26" dur="500" fill="hold"/>
                                        <p:tgtEl>
                                          <p:spTgt spid="665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6582"/>
                                        </p:tgtEl>
                                        <p:attrNameLst>
                                          <p:attrName>style.visibility</p:attrName>
                                        </p:attrNameLst>
                                      </p:cBhvr>
                                      <p:to>
                                        <p:strVal val="visible"/>
                                      </p:to>
                                    </p:set>
                                    <p:anim calcmode="lin" valueType="num">
                                      <p:cBhvr additive="base">
                                        <p:cTn id="31" dur="500" fill="hold"/>
                                        <p:tgtEl>
                                          <p:spTgt spid="66582"/>
                                        </p:tgtEl>
                                        <p:attrNameLst>
                                          <p:attrName>ppt_x</p:attrName>
                                        </p:attrNameLst>
                                      </p:cBhvr>
                                      <p:tavLst>
                                        <p:tav tm="0">
                                          <p:val>
                                            <p:strVal val="#ppt_x"/>
                                          </p:val>
                                        </p:tav>
                                        <p:tav tm="100000">
                                          <p:val>
                                            <p:strVal val="#ppt_x"/>
                                          </p:val>
                                        </p:tav>
                                      </p:tavLst>
                                    </p:anim>
                                    <p:anim calcmode="lin" valueType="num">
                                      <p:cBhvr additive="base">
                                        <p:cTn id="32" dur="500" fill="hold"/>
                                        <p:tgtEl>
                                          <p:spTgt spid="6658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6585"/>
                                        </p:tgtEl>
                                        <p:attrNameLst>
                                          <p:attrName>style.visibility</p:attrName>
                                        </p:attrNameLst>
                                      </p:cBhvr>
                                      <p:to>
                                        <p:strVal val="visible"/>
                                      </p:to>
                                    </p:set>
                                    <p:anim calcmode="lin" valueType="num">
                                      <p:cBhvr additive="base">
                                        <p:cTn id="37" dur="500" fill="hold"/>
                                        <p:tgtEl>
                                          <p:spTgt spid="66585"/>
                                        </p:tgtEl>
                                        <p:attrNameLst>
                                          <p:attrName>ppt_x</p:attrName>
                                        </p:attrNameLst>
                                      </p:cBhvr>
                                      <p:tavLst>
                                        <p:tav tm="0">
                                          <p:val>
                                            <p:strVal val="#ppt_x"/>
                                          </p:val>
                                        </p:tav>
                                        <p:tav tm="100000">
                                          <p:val>
                                            <p:strVal val="#ppt_x"/>
                                          </p:val>
                                        </p:tav>
                                      </p:tavLst>
                                    </p:anim>
                                    <p:anim calcmode="lin" valueType="num">
                                      <p:cBhvr additive="base">
                                        <p:cTn id="38" dur="500" fill="hold"/>
                                        <p:tgtEl>
                                          <p:spTgt spid="6658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6579"/>
                                        </p:tgtEl>
                                        <p:attrNameLst>
                                          <p:attrName>style.visibility</p:attrName>
                                        </p:attrNameLst>
                                      </p:cBhvr>
                                      <p:to>
                                        <p:strVal val="visible"/>
                                      </p:to>
                                    </p:set>
                                    <p:anim calcmode="lin" valueType="num">
                                      <p:cBhvr additive="base">
                                        <p:cTn id="43" dur="500" fill="hold"/>
                                        <p:tgtEl>
                                          <p:spTgt spid="66579"/>
                                        </p:tgtEl>
                                        <p:attrNameLst>
                                          <p:attrName>ppt_x</p:attrName>
                                        </p:attrNameLst>
                                      </p:cBhvr>
                                      <p:tavLst>
                                        <p:tav tm="0">
                                          <p:val>
                                            <p:strVal val="#ppt_x"/>
                                          </p:val>
                                        </p:tav>
                                        <p:tav tm="100000">
                                          <p:val>
                                            <p:strVal val="#ppt_x"/>
                                          </p:val>
                                        </p:tav>
                                      </p:tavLst>
                                    </p:anim>
                                    <p:anim calcmode="lin" valueType="num">
                                      <p:cBhvr additive="base">
                                        <p:cTn id="44" dur="500" fill="hold"/>
                                        <p:tgtEl>
                                          <p:spTgt spid="66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22" name="Oval 8"/>
          <p:cNvSpPr>
            <a:spLocks noChangeArrowheads="1"/>
          </p:cNvSpPr>
          <p:nvPr/>
        </p:nvSpPr>
        <p:spPr bwMode="auto">
          <a:xfrm>
            <a:off x="3070597" y="3398298"/>
            <a:ext cx="3718410" cy="3415078"/>
          </a:xfrm>
          <a:prstGeom prst="ellipse">
            <a:avLst/>
          </a:prstGeom>
          <a:noFill/>
          <a:ln w="476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rgbClr val="0000FF"/>
              </a:solidFill>
            </a:endParaRPr>
          </a:p>
        </p:txBody>
      </p:sp>
      <p:sp>
        <p:nvSpPr>
          <p:cNvPr id="13320" name="Oval 22"/>
          <p:cNvSpPr>
            <a:spLocks noChangeArrowheads="1"/>
          </p:cNvSpPr>
          <p:nvPr/>
        </p:nvSpPr>
        <p:spPr bwMode="auto">
          <a:xfrm>
            <a:off x="107504" y="3431844"/>
            <a:ext cx="3718410" cy="3347986"/>
          </a:xfrm>
          <a:prstGeom prst="ellipse">
            <a:avLst/>
          </a:prstGeom>
          <a:noFill/>
          <a:ln w="476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Oval 1029"/>
          <p:cNvSpPr>
            <a:spLocks noChangeArrowheads="1"/>
          </p:cNvSpPr>
          <p:nvPr/>
        </p:nvSpPr>
        <p:spPr bwMode="auto">
          <a:xfrm>
            <a:off x="1791223" y="1261430"/>
            <a:ext cx="3671714" cy="3347986"/>
          </a:xfrm>
          <a:prstGeom prst="ellipse">
            <a:avLst/>
          </a:prstGeom>
          <a:noFill/>
          <a:ln w="57150">
            <a:solidFill>
              <a:srgbClr val="0099FF"/>
            </a:solidFill>
            <a:miter lim="800000"/>
            <a:headEnd/>
            <a:tailEnd/>
          </a:ln>
          <a:effectLst/>
          <a:extLst>
            <a:ext uri="{909E8E84-426E-40dd-AFC4-6F175D3DCCD1}">
              <a14:hiddenFill xmlns:a14="http://schemas.microsoft.com/office/drawing/2010/main">
                <a:gradFill rotWithShape="1">
                  <a:gsLst>
                    <a:gs pos="0">
                      <a:srgbClr val="0000FF">
                        <a:alpha val="29999"/>
                      </a:srgbClr>
                    </a:gs>
                    <a:gs pos="100000">
                      <a:srgbClr val="000076">
                        <a:alpha val="29999"/>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rgbClr val="3333CC"/>
              </a:solidFill>
            </a:endParaRPr>
          </a:p>
        </p:txBody>
      </p:sp>
      <p:sp>
        <p:nvSpPr>
          <p:cNvPr id="14" name="Rectangle 2"/>
          <p:cNvSpPr txBox="1">
            <a:spLocks noChangeArrowheads="1"/>
          </p:cNvSpPr>
          <p:nvPr/>
        </p:nvSpPr>
        <p:spPr>
          <a:xfrm>
            <a:off x="35496" y="1"/>
            <a:ext cx="8001000" cy="8286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3200" dirty="0" smtClean="0">
                <a:solidFill>
                  <a:srgbClr val="0099FF"/>
                </a:solidFill>
                <a:latin typeface="Kristen ITC" charset="0"/>
              </a:rPr>
              <a:t>Example of </a:t>
            </a:r>
            <a:r>
              <a:rPr lang="en-AU" sz="3200" dirty="0" smtClean="0">
                <a:solidFill>
                  <a:srgbClr val="FF0000"/>
                </a:solidFill>
                <a:latin typeface="Kristen ITC" charset="0"/>
              </a:rPr>
              <a:t>Three Way </a:t>
            </a:r>
            <a:r>
              <a:rPr lang="en-AU" sz="3200" dirty="0" smtClean="0">
                <a:solidFill>
                  <a:srgbClr val="0099FF"/>
                </a:solidFill>
                <a:latin typeface="Kristen ITC" charset="0"/>
              </a:rPr>
              <a:t>intersection</a:t>
            </a:r>
            <a:endParaRPr lang="en-AU" sz="3200" dirty="0">
              <a:solidFill>
                <a:srgbClr val="0099FF"/>
              </a:solidFill>
              <a:latin typeface="Kristen ITC" charset="0"/>
            </a:endParaRPr>
          </a:p>
        </p:txBody>
      </p:sp>
      <p:sp>
        <p:nvSpPr>
          <p:cNvPr id="19" name="Text Box 1046"/>
          <p:cNvSpPr txBox="1">
            <a:spLocks noChangeArrowheads="1"/>
          </p:cNvSpPr>
          <p:nvPr/>
        </p:nvSpPr>
        <p:spPr bwMode="auto">
          <a:xfrm>
            <a:off x="4215600" y="4748951"/>
            <a:ext cx="24446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buFontTx/>
              <a:buChar char="•"/>
            </a:pPr>
            <a:r>
              <a:rPr lang="en-AU" sz="1800" dirty="0">
                <a:solidFill>
                  <a:srgbClr val="0070C0"/>
                </a:solidFill>
                <a:latin typeface="Arial Narrow" charset="0"/>
              </a:rPr>
              <a:t>Running Records</a:t>
            </a:r>
          </a:p>
          <a:p>
            <a:pPr eaLnBrk="1" hangingPunct="1">
              <a:buFontTx/>
              <a:buChar char="•"/>
            </a:pPr>
            <a:r>
              <a:rPr lang="en-AU" sz="1800" dirty="0">
                <a:solidFill>
                  <a:srgbClr val="0070C0"/>
                </a:solidFill>
                <a:latin typeface="Arial Narrow" charset="0"/>
              </a:rPr>
              <a:t>PAT-R (Comprehension</a:t>
            </a:r>
            <a:r>
              <a:rPr lang="en-AU" sz="1800" dirty="0" smtClean="0">
                <a:solidFill>
                  <a:srgbClr val="0070C0"/>
                </a:solidFill>
                <a:latin typeface="Arial Narrow" charset="0"/>
              </a:rPr>
              <a:t>)</a:t>
            </a:r>
          </a:p>
          <a:p>
            <a:pPr eaLnBrk="1" hangingPunct="1">
              <a:buFontTx/>
              <a:buChar char="•"/>
            </a:pPr>
            <a:endParaRPr lang="en-US" sz="1800" dirty="0">
              <a:solidFill>
                <a:srgbClr val="0070C0"/>
              </a:solidFill>
              <a:latin typeface="Arial Narrow" charset="0"/>
            </a:endParaRPr>
          </a:p>
          <a:p>
            <a:pPr eaLnBrk="1" hangingPunct="1">
              <a:buFontTx/>
              <a:buChar char="•"/>
            </a:pPr>
            <a:endParaRPr lang="en-AU" sz="1800" dirty="0" smtClean="0">
              <a:solidFill>
                <a:srgbClr val="0070C0"/>
              </a:solidFill>
              <a:latin typeface="Arial Narrow" charset="0"/>
            </a:endParaRPr>
          </a:p>
        </p:txBody>
      </p:sp>
      <p:sp>
        <p:nvSpPr>
          <p:cNvPr id="20" name="Text Box 1046"/>
          <p:cNvSpPr txBox="1">
            <a:spLocks noChangeArrowheads="1"/>
          </p:cNvSpPr>
          <p:nvPr/>
        </p:nvSpPr>
        <p:spPr bwMode="auto">
          <a:xfrm>
            <a:off x="467544" y="4463678"/>
            <a:ext cx="2193386" cy="126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25000"/>
              </a:spcBef>
              <a:buFontTx/>
              <a:buChar char="•"/>
            </a:pPr>
            <a:r>
              <a:rPr lang="en-AU" sz="1800" dirty="0">
                <a:solidFill>
                  <a:srgbClr val="FF33CC"/>
                </a:solidFill>
                <a:latin typeface="Arial Narrow" charset="0"/>
              </a:rPr>
              <a:t>Reading Program – Whole school </a:t>
            </a:r>
            <a:r>
              <a:rPr lang="en-AU" sz="1800" dirty="0" smtClean="0">
                <a:solidFill>
                  <a:srgbClr val="FF33CC"/>
                </a:solidFill>
                <a:latin typeface="Arial Narrow" charset="0"/>
              </a:rPr>
              <a:t>agreement</a:t>
            </a:r>
          </a:p>
          <a:p>
            <a:pPr eaLnBrk="1" hangingPunct="1">
              <a:spcBef>
                <a:spcPct val="25000"/>
              </a:spcBef>
              <a:buFontTx/>
              <a:buChar char="•"/>
            </a:pPr>
            <a:endParaRPr lang="en-US" sz="1800" dirty="0">
              <a:solidFill>
                <a:srgbClr val="FF33CC"/>
              </a:solidFill>
              <a:latin typeface="Arial Narrow" charset="0"/>
            </a:endParaRPr>
          </a:p>
        </p:txBody>
      </p:sp>
      <p:sp>
        <p:nvSpPr>
          <p:cNvPr id="21" name="Text Box 1046"/>
          <p:cNvSpPr txBox="1">
            <a:spLocks noChangeArrowheads="1"/>
          </p:cNvSpPr>
          <p:nvPr/>
        </p:nvSpPr>
        <p:spPr bwMode="auto">
          <a:xfrm>
            <a:off x="2411760" y="2276872"/>
            <a:ext cx="206992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25000"/>
              </a:spcBef>
              <a:buFontTx/>
              <a:buChar char="•"/>
            </a:pPr>
            <a:r>
              <a:rPr lang="en-AU" sz="1800" dirty="0" smtClean="0">
                <a:solidFill>
                  <a:srgbClr val="00B0F0"/>
                </a:solidFill>
                <a:latin typeface="Arial Narrow" charset="0"/>
              </a:rPr>
              <a:t>Student Surveys</a:t>
            </a:r>
          </a:p>
          <a:p>
            <a:pPr eaLnBrk="1" hangingPunct="1">
              <a:spcBef>
                <a:spcPct val="25000"/>
              </a:spcBef>
              <a:buFontTx/>
              <a:buChar char="•"/>
            </a:pPr>
            <a:r>
              <a:rPr lang="en-US" sz="1800" dirty="0" smtClean="0">
                <a:solidFill>
                  <a:srgbClr val="00B0F0"/>
                </a:solidFill>
                <a:latin typeface="Arial Narrow" charset="0"/>
              </a:rPr>
              <a:t>Focus groups</a:t>
            </a:r>
            <a:endParaRPr lang="en-AU" sz="1800" dirty="0">
              <a:solidFill>
                <a:srgbClr val="00B0F0"/>
              </a:solidFill>
              <a:latin typeface="Arial Narrow" charset="0"/>
            </a:endParaRPr>
          </a:p>
        </p:txBody>
      </p:sp>
      <p:sp>
        <p:nvSpPr>
          <p:cNvPr id="6" name="Rectangle 5"/>
          <p:cNvSpPr/>
          <p:nvPr/>
        </p:nvSpPr>
        <p:spPr>
          <a:xfrm>
            <a:off x="5580112" y="751344"/>
            <a:ext cx="3486990" cy="2308324"/>
          </a:xfrm>
          <a:prstGeom prst="rect">
            <a:avLst/>
          </a:prstGeom>
        </p:spPr>
        <p:txBody>
          <a:bodyPr wrap="square">
            <a:spAutoFit/>
          </a:bodyPr>
          <a:lstStyle/>
          <a:p>
            <a:r>
              <a:rPr lang="en-AU" sz="2400" i="1" dirty="0">
                <a:solidFill>
                  <a:srgbClr val="000000"/>
                </a:solidFill>
                <a:latin typeface="Jokerman" charset="0"/>
              </a:rPr>
              <a:t>Q:</a:t>
            </a:r>
            <a:r>
              <a:rPr lang="en-AU" sz="2400" i="1" dirty="0">
                <a:solidFill>
                  <a:srgbClr val="000000"/>
                </a:solidFill>
                <a:latin typeface="Lucida Handwriting" charset="0"/>
              </a:rPr>
              <a:t> </a:t>
            </a:r>
            <a:r>
              <a:rPr lang="en-AU" sz="2400" i="1" dirty="0">
                <a:solidFill>
                  <a:srgbClr val="000000"/>
                </a:solidFill>
                <a:latin typeface="Arial Narrow" charset="0"/>
              </a:rPr>
              <a:t> Has the change in </a:t>
            </a:r>
            <a:r>
              <a:rPr lang="en-AU" sz="2400" i="1" dirty="0">
                <a:solidFill>
                  <a:srgbClr val="FF33CC"/>
                </a:solidFill>
                <a:latin typeface="Arial Narrow" charset="0"/>
              </a:rPr>
              <a:t>teacher </a:t>
            </a:r>
            <a:r>
              <a:rPr lang="en-AU" sz="2400" i="1" dirty="0" smtClean="0">
                <a:solidFill>
                  <a:srgbClr val="FF33CC"/>
                </a:solidFill>
                <a:latin typeface="Arial Narrow" charset="0"/>
              </a:rPr>
              <a:t>pedagogy (Reading Program) </a:t>
            </a:r>
            <a:r>
              <a:rPr lang="en-AU" sz="2400" i="1" dirty="0">
                <a:solidFill>
                  <a:srgbClr val="000000"/>
                </a:solidFill>
                <a:latin typeface="Arial Narrow" charset="0"/>
              </a:rPr>
              <a:t>towards reading resulted </a:t>
            </a:r>
            <a:r>
              <a:rPr lang="en-AU" sz="2400" i="1" dirty="0" smtClean="0">
                <a:solidFill>
                  <a:srgbClr val="000000"/>
                </a:solidFill>
                <a:latin typeface="Arial Narrow" charset="0"/>
              </a:rPr>
              <a:t>in </a:t>
            </a:r>
            <a:r>
              <a:rPr lang="en-AU" sz="2400" i="1" dirty="0">
                <a:solidFill>
                  <a:srgbClr val="000000"/>
                </a:solidFill>
                <a:latin typeface="Arial Narrow" charset="0"/>
              </a:rPr>
              <a:t>improved </a:t>
            </a:r>
            <a:r>
              <a:rPr lang="en-AU" sz="2400" i="1" dirty="0">
                <a:solidFill>
                  <a:srgbClr val="00B0F0"/>
                </a:solidFill>
                <a:latin typeface="Arial Narrow" charset="0"/>
              </a:rPr>
              <a:t>student attitudes</a:t>
            </a:r>
            <a:r>
              <a:rPr lang="en-AU" sz="2400" i="1" dirty="0">
                <a:solidFill>
                  <a:srgbClr val="000000"/>
                </a:solidFill>
                <a:latin typeface="Arial Narrow" charset="0"/>
              </a:rPr>
              <a:t> </a:t>
            </a:r>
            <a:r>
              <a:rPr lang="en-AU" sz="2400" i="1" dirty="0" smtClean="0">
                <a:solidFill>
                  <a:srgbClr val="000000"/>
                </a:solidFill>
                <a:latin typeface="Arial Narrow" charset="0"/>
              </a:rPr>
              <a:t>and </a:t>
            </a:r>
            <a:r>
              <a:rPr lang="en-AU" sz="2400" i="1" dirty="0">
                <a:solidFill>
                  <a:schemeClr val="tx2"/>
                </a:solidFill>
                <a:latin typeface="Arial Narrow" charset="0"/>
              </a:rPr>
              <a:t>student growth in </a:t>
            </a:r>
            <a:r>
              <a:rPr lang="en-AU" sz="2400" i="1" dirty="0" smtClean="0">
                <a:solidFill>
                  <a:schemeClr val="tx2"/>
                </a:solidFill>
                <a:latin typeface="Arial Narrow" charset="0"/>
              </a:rPr>
              <a:t>reading </a:t>
            </a:r>
            <a:r>
              <a:rPr lang="en-AU" sz="2400" i="1" dirty="0">
                <a:solidFill>
                  <a:schemeClr val="tx2"/>
                </a:solidFill>
                <a:latin typeface="Arial Narrow" charset="0"/>
              </a:rPr>
              <a:t>results?</a:t>
            </a:r>
            <a:r>
              <a:rPr lang="en-AU" sz="2400" i="1" dirty="0">
                <a:solidFill>
                  <a:srgbClr val="000000"/>
                </a:solidFill>
                <a:latin typeface="Arial Narrow" charset="0"/>
              </a:rPr>
              <a:t> </a:t>
            </a:r>
          </a:p>
        </p:txBody>
      </p:sp>
      <p:sp>
        <p:nvSpPr>
          <p:cNvPr id="7" name="Rectangle 6"/>
          <p:cNvSpPr/>
          <p:nvPr/>
        </p:nvSpPr>
        <p:spPr>
          <a:xfrm>
            <a:off x="2486383" y="1656145"/>
            <a:ext cx="2281394" cy="400110"/>
          </a:xfrm>
          <a:prstGeom prst="rect">
            <a:avLst/>
          </a:prstGeom>
        </p:spPr>
        <p:txBody>
          <a:bodyPr wrap="none">
            <a:spAutoFit/>
          </a:bodyPr>
          <a:lstStyle/>
          <a:p>
            <a:r>
              <a:rPr lang="en-US" sz="2000" b="1" dirty="0">
                <a:solidFill>
                  <a:srgbClr val="00B0F0"/>
                </a:solidFill>
                <a:latin typeface="Kristen ITC" panose="03050502040202030202" pitchFamily="66" charset="0"/>
              </a:rPr>
              <a:t>Perception Data</a:t>
            </a:r>
            <a:endParaRPr lang="en-AU" sz="2000" b="1" dirty="0">
              <a:solidFill>
                <a:srgbClr val="00B0F0"/>
              </a:solidFill>
              <a:latin typeface="Kristen ITC" panose="03050502040202030202" pitchFamily="66" charset="0"/>
            </a:endParaRPr>
          </a:p>
        </p:txBody>
      </p:sp>
      <p:sp>
        <p:nvSpPr>
          <p:cNvPr id="8" name="Rectangle 7"/>
          <p:cNvSpPr/>
          <p:nvPr/>
        </p:nvSpPr>
        <p:spPr>
          <a:xfrm>
            <a:off x="1036908" y="6102530"/>
            <a:ext cx="1879041" cy="400110"/>
          </a:xfrm>
          <a:prstGeom prst="rect">
            <a:avLst/>
          </a:prstGeom>
        </p:spPr>
        <p:txBody>
          <a:bodyPr wrap="none">
            <a:spAutoFit/>
          </a:bodyPr>
          <a:lstStyle/>
          <a:p>
            <a:pPr>
              <a:spcBef>
                <a:spcPct val="25000"/>
              </a:spcBef>
            </a:pPr>
            <a:r>
              <a:rPr lang="en-AU" sz="2000" b="1" dirty="0">
                <a:solidFill>
                  <a:srgbClr val="FF33CC"/>
                </a:solidFill>
                <a:latin typeface="Kristen ITC" charset="0"/>
              </a:rPr>
              <a:t>Process Data</a:t>
            </a:r>
          </a:p>
        </p:txBody>
      </p:sp>
      <p:sp>
        <p:nvSpPr>
          <p:cNvPr id="9" name="Rectangle 8"/>
          <p:cNvSpPr/>
          <p:nvPr/>
        </p:nvSpPr>
        <p:spPr>
          <a:xfrm>
            <a:off x="3843104" y="5856309"/>
            <a:ext cx="2601104" cy="707886"/>
          </a:xfrm>
          <a:prstGeom prst="rect">
            <a:avLst/>
          </a:prstGeom>
        </p:spPr>
        <p:txBody>
          <a:bodyPr wrap="square">
            <a:spAutoFit/>
          </a:bodyPr>
          <a:lstStyle/>
          <a:p>
            <a:r>
              <a:rPr lang="en-AU" sz="2000" b="1" dirty="0">
                <a:solidFill>
                  <a:srgbClr val="0070C0"/>
                </a:solidFill>
                <a:latin typeface="Kristen ITC" charset="0"/>
              </a:rPr>
              <a:t>Learner </a:t>
            </a:r>
          </a:p>
          <a:p>
            <a:r>
              <a:rPr lang="en-AU" sz="2000" b="1" dirty="0">
                <a:solidFill>
                  <a:srgbClr val="0070C0"/>
                </a:solidFill>
                <a:latin typeface="Kristen ITC" charset="0"/>
              </a:rPr>
              <a:t>Achievement</a:t>
            </a:r>
            <a:endParaRPr lang="en-AU" sz="2000" b="1" dirty="0">
              <a:solidFill>
                <a:srgbClr val="0070C0"/>
              </a:solidFill>
              <a:latin typeface="Arial Narrow" charset="0"/>
            </a:endParaRPr>
          </a:p>
        </p:txBody>
      </p:sp>
    </p:spTree>
    <p:extLst>
      <p:ext uri="{BB962C8B-B14F-4D97-AF65-F5344CB8AC3E}">
        <p14:creationId xmlns:p14="http://schemas.microsoft.com/office/powerpoint/2010/main" val="33993748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3320"/>
                                        </p:tgtEl>
                                        <p:attrNameLst>
                                          <p:attrName>style.visibility</p:attrName>
                                        </p:attrNameLst>
                                      </p:cBhvr>
                                      <p:to>
                                        <p:strVal val="visible"/>
                                      </p:to>
                                    </p:set>
                                    <p:animEffect transition="in" filter="dissolve">
                                      <p:cBhvr>
                                        <p:cTn id="19" dur="500"/>
                                        <p:tgtEl>
                                          <p:spTgt spid="1332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322"/>
                                        </p:tgtEl>
                                        <p:attrNameLst>
                                          <p:attrName>style.visibility</p:attrName>
                                        </p:attrNameLst>
                                      </p:cBhvr>
                                      <p:to>
                                        <p:strVal val="visible"/>
                                      </p:to>
                                    </p:set>
                                    <p:animEffect transition="in" filter="dissolve">
                                      <p:cBhvr>
                                        <p:cTn id="27" dur="500"/>
                                        <p:tgtEl>
                                          <p:spTgt spid="1332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nimBg="1"/>
      <p:bldP spid="13320" grpId="0" animBg="1"/>
      <p:bldP spid="13" grpId="0" animBg="1"/>
      <p:bldP spid="19" grpId="0"/>
      <p:bldP spid="20" grpId="0"/>
      <p:bldP spid="21"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0"/>
            <a:ext cx="9144000" cy="1066800"/>
          </a:xfrm>
        </p:spPr>
        <p:txBody>
          <a:bodyPr>
            <a:normAutofit/>
          </a:bodyPr>
          <a:lstStyle/>
          <a:p>
            <a:pPr eaLnBrk="1" hangingPunct="1"/>
            <a:r>
              <a:rPr lang="en-AU" sz="3200" dirty="0" smtClean="0">
                <a:solidFill>
                  <a:srgbClr val="073E87"/>
                </a:solidFill>
                <a:latin typeface="Kristen ITC" panose="03050502040202030202" pitchFamily="66" charset="0"/>
              </a:rPr>
              <a:t>Perception data … </a:t>
            </a:r>
            <a:r>
              <a:rPr lang="en-AU" sz="3200" dirty="0" smtClean="0">
                <a:solidFill>
                  <a:srgbClr val="FF9900"/>
                </a:solidFill>
                <a:latin typeface="Kristen ITC" panose="03050502040202030202" pitchFamily="66" charset="0"/>
              </a:rPr>
              <a:t>Student Feedback</a:t>
            </a:r>
          </a:p>
        </p:txBody>
      </p:sp>
      <p:sp>
        <p:nvSpPr>
          <p:cNvPr id="18440" name="Rectangle 9"/>
          <p:cNvSpPr>
            <a:spLocks noChangeArrowheads="1"/>
          </p:cNvSpPr>
          <p:nvPr/>
        </p:nvSpPr>
        <p:spPr bwMode="auto">
          <a:xfrm>
            <a:off x="0" y="3461873"/>
            <a:ext cx="4403475" cy="954107"/>
          </a:xfrm>
          <a:prstGeom prst="rect">
            <a:avLst/>
          </a:prstGeom>
          <a:noFill/>
          <a:ln>
            <a:noFill/>
          </a:ln>
          <a:effectLst/>
          <a:extLst/>
        </p:spPr>
        <p:txBody>
          <a:bodyPr wrap="square">
            <a:spAutoFit/>
          </a:bodyPr>
          <a:lstStyle/>
          <a:p>
            <a:pPr eaLnBrk="0" fontAlgn="auto" hangingPunct="0">
              <a:spcBef>
                <a:spcPts val="0"/>
              </a:spcBef>
              <a:spcAft>
                <a:spcPts val="0"/>
              </a:spcAft>
              <a:defRPr/>
            </a:pPr>
            <a:r>
              <a:rPr lang="en-AU" sz="2800" dirty="0" smtClean="0">
                <a:solidFill>
                  <a:srgbClr val="FF6600"/>
                </a:solidFill>
                <a:latin typeface="Arial" panose="020B0604020202020204" pitchFamily="34" charset="0"/>
                <a:cs typeface="Arial" panose="020B0604020202020204" pitchFamily="34" charset="0"/>
              </a:rPr>
              <a:t>SA </a:t>
            </a:r>
            <a:r>
              <a:rPr lang="en-AU" sz="2800" dirty="0" err="1">
                <a:solidFill>
                  <a:srgbClr val="FF6600"/>
                </a:solidFill>
                <a:latin typeface="Arial" panose="020B0604020202020204" pitchFamily="34" charset="0"/>
                <a:cs typeface="Arial" panose="020B0604020202020204" pitchFamily="34" charset="0"/>
              </a:rPr>
              <a:t>TfEL</a:t>
            </a:r>
            <a:r>
              <a:rPr lang="en-AU" sz="2800" dirty="0">
                <a:solidFill>
                  <a:srgbClr val="FF6600"/>
                </a:solidFill>
                <a:latin typeface="Arial" panose="020B0604020202020204" pitchFamily="34" charset="0"/>
                <a:cs typeface="Arial" panose="020B0604020202020204" pitchFamily="34" charset="0"/>
              </a:rPr>
              <a:t> Review Tools </a:t>
            </a:r>
            <a:r>
              <a:rPr lang="en-AU" sz="2800" dirty="0" smtClean="0">
                <a:solidFill>
                  <a:srgbClr val="FF6600"/>
                </a:solidFill>
                <a:latin typeface="Arial" panose="020B0604020202020204" pitchFamily="34" charset="0"/>
                <a:cs typeface="Arial" panose="020B0604020202020204" pitchFamily="34" charset="0"/>
              </a:rPr>
              <a:t>handbook</a:t>
            </a:r>
            <a:endParaRPr lang="en-AU" sz="2800" dirty="0">
              <a:solidFill>
                <a:srgbClr val="FF6600"/>
              </a:solidFill>
              <a:latin typeface="Arial" panose="020B0604020202020204" pitchFamily="34" charset="0"/>
              <a:cs typeface="Arial" panose="020B0604020202020204" pitchFamily="34" charset="0"/>
            </a:endParaRPr>
          </a:p>
        </p:txBody>
      </p:sp>
      <p:pic>
        <p:nvPicPr>
          <p:cNvPr id="19460" name="Picture 4" descr="TfeLHandbook"/>
          <p:cNvPicPr>
            <a:picLocks noChangeAspect="1" noChangeArrowheads="1"/>
          </p:cNvPicPr>
          <p:nvPr/>
        </p:nvPicPr>
        <p:blipFill>
          <a:blip r:embed="rId3"/>
          <a:srcRect/>
          <a:stretch>
            <a:fillRect/>
          </a:stretch>
        </p:blipFill>
        <p:spPr bwMode="auto">
          <a:xfrm>
            <a:off x="4139952" y="2996952"/>
            <a:ext cx="1366477" cy="1890233"/>
          </a:xfrm>
          <a:prstGeom prst="rect">
            <a:avLst/>
          </a:prstGeom>
          <a:noFill/>
          <a:ln w="9525">
            <a:noFill/>
            <a:miter lim="800000"/>
            <a:headEnd/>
            <a:tailEnd/>
          </a:ln>
        </p:spPr>
      </p:pic>
      <p:pic>
        <p:nvPicPr>
          <p:cNvPr id="21509"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778" y="1190576"/>
            <a:ext cx="4176712" cy="1446336"/>
          </a:xfrm>
          <a:prstGeom prst="rect">
            <a:avLst/>
          </a:prstGeom>
          <a:noFill/>
          <a:ln w="9525">
            <a:noFill/>
            <a:miter lim="800000"/>
            <a:headEnd/>
            <a:tailEnd/>
          </a:ln>
        </p:spPr>
      </p:pic>
      <p:pic>
        <p:nvPicPr>
          <p:cNvPr id="19463"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1080" y="2971909"/>
            <a:ext cx="3311574" cy="2617331"/>
          </a:xfrm>
          <a:prstGeom prst="rect">
            <a:avLst/>
          </a:prstGeom>
          <a:noFill/>
          <a:ln w="9525">
            <a:noFill/>
            <a:miter lim="800000"/>
            <a:headEnd/>
            <a:tailEnd/>
          </a:ln>
        </p:spPr>
      </p:pic>
      <p:sp>
        <p:nvSpPr>
          <p:cNvPr id="21511" name="AutoShape 9"/>
          <p:cNvSpPr>
            <a:spLocks/>
          </p:cNvSpPr>
          <p:nvPr/>
        </p:nvSpPr>
        <p:spPr bwMode="auto">
          <a:xfrm>
            <a:off x="5553298" y="2914045"/>
            <a:ext cx="287338" cy="2016125"/>
          </a:xfrm>
          <a:prstGeom prst="rightBrace">
            <a:avLst>
              <a:gd name="adj1" fmla="val 58471"/>
              <a:gd name="adj2" fmla="val 50000"/>
            </a:avLst>
          </a:prstGeom>
          <a:noFill/>
          <a:ln w="9525">
            <a:solidFill>
              <a:schemeClr val="tx1"/>
            </a:solidFill>
            <a:round/>
            <a:headEnd/>
            <a:tailEnd/>
          </a:ln>
        </p:spPr>
        <p:txBody>
          <a:bodyPr wrap="none" anchor="ctr"/>
          <a:lstStyle/>
          <a:p>
            <a:endParaRPr lang="en-AU">
              <a:latin typeface="Calibri" pitchFamily="34" charset="0"/>
            </a:endParaRPr>
          </a:p>
        </p:txBody>
      </p:sp>
      <p:sp>
        <p:nvSpPr>
          <p:cNvPr id="3" name="Rectangle 2"/>
          <p:cNvSpPr/>
          <p:nvPr/>
        </p:nvSpPr>
        <p:spPr>
          <a:xfrm>
            <a:off x="4401888" y="1465620"/>
            <a:ext cx="1683474" cy="523220"/>
          </a:xfrm>
          <a:prstGeom prst="rect">
            <a:avLst/>
          </a:prstGeom>
        </p:spPr>
        <p:txBody>
          <a:bodyPr wrap="none">
            <a:spAutoFit/>
          </a:bodyPr>
          <a:lstStyle/>
          <a:p>
            <a:r>
              <a:rPr lang="en-AU" sz="2800" dirty="0" err="1" smtClean="0">
                <a:solidFill>
                  <a:srgbClr val="FF6600"/>
                </a:solidFill>
                <a:latin typeface="Arial" panose="020B0604020202020204" pitchFamily="34" charset="0"/>
                <a:cs typeface="Arial" panose="020B0604020202020204" pitchFamily="34" charset="0"/>
              </a:rPr>
              <a:t>Socrative</a:t>
            </a:r>
            <a:endParaRPr lang="en-AU" sz="2800" dirty="0">
              <a:solidFill>
                <a:srgbClr val="FF6600"/>
              </a:solidFill>
              <a:latin typeface="Arial" panose="020B0604020202020204" pitchFamily="34" charset="0"/>
              <a:cs typeface="Arial" panose="020B0604020202020204" pitchFamily="34" charset="0"/>
            </a:endParaRPr>
          </a:p>
        </p:txBody>
      </p:sp>
      <p:sp>
        <p:nvSpPr>
          <p:cNvPr id="4" name="Rectangle 3"/>
          <p:cNvSpPr/>
          <p:nvPr/>
        </p:nvSpPr>
        <p:spPr>
          <a:xfrm>
            <a:off x="2555776" y="5858108"/>
            <a:ext cx="5688806" cy="523220"/>
          </a:xfrm>
          <a:prstGeom prst="rect">
            <a:avLst/>
          </a:prstGeom>
        </p:spPr>
        <p:txBody>
          <a:bodyPr wrap="square">
            <a:spAutoFit/>
          </a:bodyPr>
          <a:lstStyle/>
          <a:p>
            <a:r>
              <a:rPr lang="en-AU" sz="2800" dirty="0" smtClean="0">
                <a:solidFill>
                  <a:srgbClr val="FF6600"/>
                </a:solidFill>
                <a:latin typeface="Arial" panose="020B0604020202020204" pitchFamily="34" charset="0"/>
                <a:cs typeface="Arial" panose="020B0604020202020204" pitchFamily="34" charset="0"/>
              </a:rPr>
              <a:t>SA </a:t>
            </a:r>
            <a:r>
              <a:rPr lang="en-AU" sz="2800" dirty="0" err="1" smtClean="0">
                <a:solidFill>
                  <a:srgbClr val="FF6600"/>
                </a:solidFill>
                <a:latin typeface="Arial" panose="020B0604020202020204" pitchFamily="34" charset="0"/>
                <a:cs typeface="Arial" panose="020B0604020202020204" pitchFamily="34" charset="0"/>
              </a:rPr>
              <a:t>TfEL</a:t>
            </a:r>
            <a:r>
              <a:rPr lang="en-AU" sz="2800" dirty="0" smtClean="0">
                <a:solidFill>
                  <a:srgbClr val="FF6600"/>
                </a:solidFill>
                <a:latin typeface="Arial" panose="020B0604020202020204" pitchFamily="34" charset="0"/>
                <a:cs typeface="Arial" panose="020B0604020202020204" pitchFamily="34" charset="0"/>
              </a:rPr>
              <a:t> Compass</a:t>
            </a:r>
            <a:endParaRPr lang="en-AU" sz="2800" dirty="0">
              <a:solidFill>
                <a:srgbClr val="FF6600"/>
              </a:solidFill>
              <a:latin typeface="Arial" panose="020B0604020202020204" pitchFamily="34" charset="0"/>
              <a:cs typeface="Arial" panose="020B0604020202020204" pitchFamily="34" charset="0"/>
            </a:endParaRPr>
          </a:p>
        </p:txBody>
      </p:sp>
      <p:pic>
        <p:nvPicPr>
          <p:cNvPr id="15" name="Picture 14"/>
          <p:cNvPicPr/>
          <p:nvPr/>
        </p:nvPicPr>
        <p:blipFill>
          <a:blip r:embed="rId6">
            <a:extLst>
              <a:ext uri="{28A0092B-C50C-407E-A947-70E740481C1C}">
                <a14:useLocalDpi xmlns:a14="http://schemas.microsoft.com/office/drawing/2010/main"/>
              </a:ext>
            </a:extLst>
          </a:blip>
          <a:stretch>
            <a:fillRect/>
          </a:stretch>
        </p:blipFill>
        <p:spPr>
          <a:xfrm>
            <a:off x="31213" y="5607017"/>
            <a:ext cx="2393483" cy="1086353"/>
          </a:xfrm>
          <a:prstGeom prst="rect">
            <a:avLst/>
          </a:prstGeom>
        </p:spPr>
      </p:pic>
    </p:spTree>
    <p:extLst>
      <p:ext uri="{BB962C8B-B14F-4D97-AF65-F5344CB8AC3E}">
        <p14:creationId xmlns:p14="http://schemas.microsoft.com/office/powerpoint/2010/main" val="2826571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fade">
                                      <p:cBhvr>
                                        <p:cTn id="7" dur="500"/>
                                        <p:tgtEl>
                                          <p:spTgt spid="18440"/>
                                        </p:tgtEl>
                                      </p:cBhvr>
                                    </p:animEffect>
                                  </p:childTnLst>
                                </p:cTn>
                              </p:par>
                              <p:par>
                                <p:cTn id="8" presetID="10" presetClass="entr" presetSubtype="0"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fade">
                                      <p:cBhvr>
                                        <p:cTn id="10" dur="500"/>
                                        <p:tgtEl>
                                          <p:spTgt spid="194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511"/>
                                        </p:tgtEl>
                                        <p:attrNameLst>
                                          <p:attrName>style.visibility</p:attrName>
                                        </p:attrNameLst>
                                      </p:cBhvr>
                                      <p:to>
                                        <p:strVal val="visible"/>
                                      </p:to>
                                    </p:set>
                                    <p:animEffect transition="in" filter="fade">
                                      <p:cBhvr>
                                        <p:cTn id="13" dur="500"/>
                                        <p:tgtEl>
                                          <p:spTgt spid="21511"/>
                                        </p:tgtEl>
                                      </p:cBhvr>
                                    </p:animEffect>
                                  </p:childTnLst>
                                </p:cTn>
                              </p:par>
                              <p:par>
                                <p:cTn id="14" presetID="10" presetClass="entr" presetSubtype="0" fill="hold" nodeType="withEffect">
                                  <p:stCondLst>
                                    <p:cond delay="0"/>
                                  </p:stCondLst>
                                  <p:childTnLst>
                                    <p:set>
                                      <p:cBhvr>
                                        <p:cTn id="15" dur="1" fill="hold">
                                          <p:stCondLst>
                                            <p:cond delay="0"/>
                                          </p:stCondLst>
                                        </p:cTn>
                                        <p:tgtEl>
                                          <p:spTgt spid="19463"/>
                                        </p:tgtEl>
                                        <p:attrNameLst>
                                          <p:attrName>style.visibility</p:attrName>
                                        </p:attrNameLst>
                                      </p:cBhvr>
                                      <p:to>
                                        <p:strVal val="visible"/>
                                      </p:to>
                                    </p:set>
                                    <p:animEffect transition="in" filter="fade">
                                      <p:cBhvr>
                                        <p:cTn id="16" dur="500"/>
                                        <p:tgtEl>
                                          <p:spTgt spid="194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21511"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20578" y="0"/>
            <a:ext cx="9123421" cy="1066800"/>
          </a:xfrm>
        </p:spPr>
        <p:txBody>
          <a:bodyPr>
            <a:normAutofit fontScale="90000"/>
          </a:bodyPr>
          <a:lstStyle/>
          <a:p>
            <a:r>
              <a:rPr lang="en-AU" sz="3200" dirty="0" smtClean="0">
                <a:solidFill>
                  <a:srgbClr val="073E87"/>
                </a:solidFill>
                <a:latin typeface="Kristen ITC" panose="03050502040202030202" pitchFamily="66" charset="0"/>
              </a:rPr>
              <a:t>Process data … </a:t>
            </a:r>
            <a:r>
              <a:rPr lang="en-AU" sz="3200" dirty="0" smtClean="0">
                <a:solidFill>
                  <a:srgbClr val="FF9900"/>
                </a:solidFill>
                <a:latin typeface="Kristen ITC" panose="03050502040202030202" pitchFamily="66" charset="0"/>
              </a:rPr>
              <a:t> </a:t>
            </a:r>
            <a:br>
              <a:rPr lang="en-AU" sz="3200" dirty="0" smtClean="0">
                <a:solidFill>
                  <a:srgbClr val="FF9900"/>
                </a:solidFill>
                <a:latin typeface="Kristen ITC" panose="03050502040202030202" pitchFamily="66" charset="0"/>
              </a:rPr>
            </a:br>
            <a:r>
              <a:rPr lang="en-AU" sz="3200" dirty="0" smtClean="0">
                <a:solidFill>
                  <a:srgbClr val="FF9900"/>
                </a:solidFill>
                <a:latin typeface="Kristen ITC" panose="03050502040202030202" pitchFamily="66" charset="0"/>
              </a:rPr>
              <a:t>Rubrics / </a:t>
            </a:r>
            <a:r>
              <a:rPr lang="en-AU" sz="3200" dirty="0">
                <a:solidFill>
                  <a:srgbClr val="FF9900"/>
                </a:solidFill>
                <a:latin typeface="Kristen ITC" panose="03050502040202030202" pitchFamily="66" charset="0"/>
              </a:rPr>
              <a:t>Observation Research Tools</a:t>
            </a:r>
            <a:endParaRPr lang="en-AU" sz="3200" dirty="0" smtClean="0">
              <a:solidFill>
                <a:srgbClr val="FF9900"/>
              </a:solidFill>
              <a:latin typeface="Kristen ITC" panose="03050502040202030202" pitchFamily="66" charset="0"/>
            </a:endParaRPr>
          </a:p>
        </p:txBody>
      </p:sp>
      <p:pic>
        <p:nvPicPr>
          <p:cNvPr id="2"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060494"/>
            <a:ext cx="7078298" cy="4888786"/>
          </a:xfrm>
          <a:prstGeom prst="rect">
            <a:avLst/>
          </a:prstGeom>
          <a:noFill/>
          <a:ln w="9525">
            <a:noFill/>
            <a:miter lim="800000"/>
            <a:headEnd/>
            <a:tailEnd/>
          </a:ln>
        </p:spPr>
      </p:pic>
      <p:pic>
        <p:nvPicPr>
          <p:cNvPr id="5"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9952" y="2603340"/>
            <a:ext cx="4768503" cy="3950049"/>
          </a:xfrm>
          <a:prstGeom prst="rect">
            <a:avLst/>
          </a:prstGeom>
          <a:noFill/>
          <a:ln w="9525">
            <a:noFill/>
            <a:miter lim="800000"/>
            <a:headEnd/>
            <a:tailEnd/>
          </a:ln>
        </p:spPr>
      </p:pic>
    </p:spTree>
    <p:extLst>
      <p:ext uri="{BB962C8B-B14F-4D97-AF65-F5344CB8AC3E}">
        <p14:creationId xmlns:p14="http://schemas.microsoft.com/office/powerpoint/2010/main" val="13982709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94720" cy="5746650"/>
          </a:xfrm>
        </p:spPr>
        <p:txBody>
          <a:bodyPr>
            <a:normAutofit/>
          </a:bodyPr>
          <a:lstStyle/>
          <a:p>
            <a:r>
              <a:rPr lang="en-US" dirty="0" smtClean="0">
                <a:solidFill>
                  <a:srgbClr val="0070C0"/>
                </a:solidFill>
                <a:latin typeface="Kristen ITC" panose="03050502040202030202" pitchFamily="66" charset="0"/>
              </a:rPr>
              <a:t>Making Learning Visible</a:t>
            </a:r>
            <a:endParaRPr lang="en-AU" dirty="0">
              <a:solidFill>
                <a:srgbClr val="0070C0"/>
              </a:solidFill>
              <a:latin typeface="Kristen ITC" panose="03050502040202030202" pitchFamily="66" charset="0"/>
            </a:endParaRPr>
          </a:p>
        </p:txBody>
      </p:sp>
      <p:pic>
        <p:nvPicPr>
          <p:cNvPr id="36866" name="Picture 2" descr="E:\41743\Pictures\2013\daniel project\DSC0644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11761"/>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7352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752"/>
            <a:ext cx="8229600" cy="1143000"/>
          </a:xfrm>
        </p:spPr>
        <p:txBody>
          <a:bodyPr>
            <a:normAutofit/>
          </a:bodyPr>
          <a:lstStyle/>
          <a:p>
            <a:r>
              <a:rPr lang="en-US" sz="4800" dirty="0">
                <a:solidFill>
                  <a:srgbClr val="0070C0"/>
                </a:solidFill>
                <a:latin typeface="Kristen ITC" panose="03050502040202030202" pitchFamily="66" charset="0"/>
              </a:rPr>
              <a:t>Student high expectations</a:t>
            </a:r>
            <a:endParaRPr lang="en-AU" sz="4800" dirty="0">
              <a:solidFill>
                <a:srgbClr val="0070C0"/>
              </a:solidFill>
              <a:latin typeface="Kristen ITC" panose="03050502040202030202" pitchFamily="66" charset="0"/>
            </a:endParaRPr>
          </a:p>
        </p:txBody>
      </p:sp>
      <p:sp>
        <p:nvSpPr>
          <p:cNvPr id="2" name="Content Placeholder 1"/>
          <p:cNvSpPr>
            <a:spLocks noGrp="1"/>
          </p:cNvSpPr>
          <p:nvPr>
            <p:ph idx="1"/>
          </p:nvPr>
        </p:nvSpPr>
        <p:spPr>
          <a:xfrm>
            <a:off x="251520" y="1551709"/>
            <a:ext cx="8712968" cy="4901627"/>
          </a:xfrm>
        </p:spPr>
        <p:txBody>
          <a:bodyPr>
            <a:normAutofit/>
          </a:bodyPr>
          <a:lstStyle/>
          <a:p>
            <a:pPr marL="0" indent="0">
              <a:spcAft>
                <a:spcPts val="200"/>
              </a:spcAft>
              <a:buNone/>
            </a:pPr>
            <a:r>
              <a:rPr lang="en-US" sz="2800" dirty="0" smtClean="0">
                <a:latin typeface="Arial" panose="020B0604020202020204" pitchFamily="34" charset="0"/>
                <a:cs typeface="Arial" panose="020B0604020202020204" pitchFamily="34" charset="0"/>
              </a:rPr>
              <a:t>“There </a:t>
            </a:r>
            <a:r>
              <a:rPr lang="en-US" sz="2800" dirty="0">
                <a:latin typeface="Arial" panose="020B0604020202020204" pitchFamily="34" charset="0"/>
                <a:cs typeface="Arial" panose="020B0604020202020204" pitchFamily="34" charset="0"/>
              </a:rPr>
              <a:t>is a remarkably high level of predictability about achievement in the classroom, but on the other hand, these expectations of success may become a barrier for some </a:t>
            </a:r>
            <a:r>
              <a:rPr lang="en-US" sz="2800" i="1" dirty="0">
                <a:latin typeface="Arial" panose="020B0604020202020204" pitchFamily="34" charset="0"/>
                <a:cs typeface="Arial" panose="020B0604020202020204" pitchFamily="34" charset="0"/>
              </a:rPr>
              <a:t>students as they may only perform to whatever expectations they already have of their </a:t>
            </a:r>
            <a:r>
              <a:rPr lang="en-US" sz="2800" i="1" dirty="0" smtClean="0">
                <a:latin typeface="Arial" panose="020B0604020202020204" pitchFamily="34" charset="0"/>
                <a:cs typeface="Arial" panose="020B0604020202020204" pitchFamily="34" charset="0"/>
              </a:rPr>
              <a:t>ability”. </a:t>
            </a:r>
            <a:r>
              <a:rPr lang="en-US" sz="1800" dirty="0" smtClean="0">
                <a:latin typeface="Arial" panose="020B0604020202020204" pitchFamily="34" charset="0"/>
                <a:cs typeface="Arial" panose="020B0604020202020204" pitchFamily="34" charset="0"/>
              </a:rPr>
              <a:t>John Hattie</a:t>
            </a:r>
          </a:p>
          <a:p>
            <a:pPr marL="0" indent="0">
              <a:spcAft>
                <a:spcPts val="200"/>
              </a:spcAft>
              <a:buNone/>
            </a:pPr>
            <a:endParaRPr lang="en-US" sz="1800" i="1" dirty="0">
              <a:latin typeface="Arial" panose="020B0604020202020204" pitchFamily="34" charset="0"/>
              <a:cs typeface="Arial" panose="020B0604020202020204" pitchFamily="34" charset="0"/>
            </a:endParaRPr>
          </a:p>
          <a:p>
            <a:pPr marL="0" indent="0">
              <a:spcAft>
                <a:spcPts val="200"/>
              </a:spcAft>
              <a:buNone/>
            </a:pPr>
            <a:r>
              <a:rPr lang="fr-FR" sz="1600" dirty="0">
                <a:latin typeface="Arial" panose="020B0604020202020204" pitchFamily="34" charset="0"/>
                <a:cs typeface="Arial" panose="020B0604020202020204" pitchFamily="34" charset="0"/>
                <a:hlinkClick r:id="rId3"/>
              </a:rPr>
              <a:t>http://vimeopro.com/cognition/visible-learning-plus/video/</a:t>
            </a:r>
            <a:r>
              <a:rPr lang="fr-FR" sz="1600" dirty="0" smtClean="0">
                <a:latin typeface="Arial" panose="020B0604020202020204" pitchFamily="34" charset="0"/>
                <a:cs typeface="Arial" panose="020B0604020202020204" pitchFamily="34" charset="0"/>
                <a:hlinkClick r:id="rId3"/>
              </a:rPr>
              <a:t>41465488</a:t>
            </a:r>
            <a:endParaRPr lang="fr-FR" sz="1600" dirty="0" smtClean="0">
              <a:latin typeface="Arial" panose="020B0604020202020204" pitchFamily="34" charset="0"/>
              <a:cs typeface="Arial" panose="020B0604020202020204" pitchFamily="34" charset="0"/>
            </a:endParaRPr>
          </a:p>
          <a:p>
            <a:pPr>
              <a:spcAft>
                <a:spcPts val="200"/>
              </a:spcAft>
            </a:pPr>
            <a:endParaRPr lang="fr-FR" sz="2400" dirty="0">
              <a:latin typeface="Arial" panose="020B0604020202020204" pitchFamily="34" charset="0"/>
              <a:cs typeface="Arial" panose="020B0604020202020204" pitchFamily="34" charset="0"/>
            </a:endParaRPr>
          </a:p>
          <a:p>
            <a:pPr marL="0" indent="0" algn="ctr">
              <a:spcBef>
                <a:spcPts val="0"/>
              </a:spcBef>
              <a:buNone/>
            </a:pPr>
            <a:r>
              <a:rPr lang="en-AU" dirty="0" smtClean="0">
                <a:solidFill>
                  <a:srgbClr val="FF6600"/>
                </a:solidFill>
                <a:latin typeface="Arial" panose="020B0604020202020204" pitchFamily="34" charset="0"/>
                <a:cs typeface="Arial" panose="020B0604020202020204" pitchFamily="34" charset="0"/>
              </a:rPr>
              <a:t>Share your thoughts with the </a:t>
            </a:r>
          </a:p>
          <a:p>
            <a:pPr marL="0" indent="0" algn="ctr">
              <a:spcBef>
                <a:spcPts val="0"/>
              </a:spcBef>
              <a:buNone/>
            </a:pPr>
            <a:r>
              <a:rPr lang="en-AU" dirty="0" smtClean="0">
                <a:solidFill>
                  <a:srgbClr val="FF6600"/>
                </a:solidFill>
                <a:latin typeface="Arial" panose="020B0604020202020204" pitchFamily="34" charset="0"/>
                <a:cs typeface="Arial" panose="020B0604020202020204" pitchFamily="34" charset="0"/>
              </a:rPr>
              <a:t>person next to you.</a:t>
            </a:r>
            <a:endParaRPr lang="en-AU" dirty="0">
              <a:solidFill>
                <a:srgbClr val="FF6600"/>
              </a:solidFill>
              <a:latin typeface="Arial" panose="020B0604020202020204" pitchFamily="34" charset="0"/>
              <a:cs typeface="Arial" panose="020B0604020202020204" pitchFamily="34" charset="0"/>
            </a:endParaRPr>
          </a:p>
        </p:txBody>
      </p:sp>
      <p:pic>
        <p:nvPicPr>
          <p:cNvPr id="4" name="Picture 5" descr="C:\Users\WoodCl\AppData\Local\Microsoft\Windows\Temporary Internet Files\Content.IE5\3EMUV2PI\MM910001094[1].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4368" y="5373216"/>
            <a:ext cx="87916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910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452189" y="1268760"/>
            <a:ext cx="8296275" cy="366712"/>
          </a:xfrm>
          <a:prstGeom prst="rect">
            <a:avLst/>
          </a:prstGeom>
          <a:noFill/>
          <a:ln w="9525">
            <a:noFill/>
            <a:miter lim="800000"/>
            <a:headEnd/>
            <a:tailEnd/>
          </a:ln>
        </p:spPr>
        <p:txBody>
          <a:bodyPr>
            <a:spAutoFit/>
          </a:bodyPr>
          <a:lstStyle/>
          <a:p>
            <a:pPr marL="342900" indent="-342900">
              <a:spcBef>
                <a:spcPct val="50000"/>
              </a:spcBef>
            </a:pPr>
            <a:r>
              <a:rPr lang="en-AU" b="1" dirty="0">
                <a:solidFill>
                  <a:srgbClr val="000000"/>
                </a:solidFill>
                <a:latin typeface="Arial Narrow" pitchFamily="34" charset="0"/>
                <a:sym typeface="Wingdings" pitchFamily="2" charset="2"/>
              </a:rPr>
              <a:t>5 Weekly Cycle of Improvement (</a:t>
            </a:r>
            <a:r>
              <a:rPr lang="en-AU" sz="1200" b="1" dirty="0">
                <a:solidFill>
                  <a:srgbClr val="000000"/>
                </a:solidFill>
                <a:latin typeface="Arial Narrow" pitchFamily="34" charset="0"/>
                <a:sym typeface="Wingdings" pitchFamily="2" charset="2"/>
              </a:rPr>
              <a:t>Data cycle, adapted: National Centre For Education Evaluation, US)</a:t>
            </a:r>
            <a:endParaRPr lang="en-AU" sz="1200" b="1" dirty="0">
              <a:solidFill>
                <a:srgbClr val="000000"/>
              </a:solidFill>
              <a:latin typeface="Trebuchet MS" pitchFamily="34" charset="0"/>
            </a:endParaRPr>
          </a:p>
        </p:txBody>
      </p:sp>
      <p:sp>
        <p:nvSpPr>
          <p:cNvPr id="27655" name="Rectangle 5"/>
          <p:cNvSpPr>
            <a:spLocks noChangeArrowheads="1"/>
          </p:cNvSpPr>
          <p:nvPr/>
        </p:nvSpPr>
        <p:spPr bwMode="auto">
          <a:xfrm>
            <a:off x="323528" y="555357"/>
            <a:ext cx="8503542" cy="569387"/>
          </a:xfrm>
          <a:prstGeom prst="rect">
            <a:avLst/>
          </a:prstGeom>
          <a:noFill/>
          <a:ln w="9525">
            <a:noFill/>
            <a:miter lim="800000"/>
            <a:headEnd/>
            <a:tailEnd/>
          </a:ln>
        </p:spPr>
        <p:txBody>
          <a:bodyPr wrap="square">
            <a:spAutoFit/>
          </a:bodyPr>
          <a:lstStyle/>
          <a:p>
            <a:pPr algn="ctr"/>
            <a:r>
              <a:rPr lang="en-AU" sz="3100" dirty="0" smtClean="0">
                <a:solidFill>
                  <a:srgbClr val="0070C0"/>
                </a:solidFill>
                <a:latin typeface="Kristen ITC" pitchFamily="66" charset="0"/>
              </a:rPr>
              <a:t>TPP </a:t>
            </a:r>
            <a:r>
              <a:rPr lang="en-AU" sz="3100" dirty="0">
                <a:solidFill>
                  <a:srgbClr val="0070C0"/>
                </a:solidFill>
                <a:latin typeface="Kristen ITC" pitchFamily="66" charset="0"/>
              </a:rPr>
              <a:t>discussion </a:t>
            </a:r>
            <a:r>
              <a:rPr lang="en-AU" sz="3100" dirty="0" smtClean="0">
                <a:solidFill>
                  <a:srgbClr val="0070C0"/>
                </a:solidFill>
                <a:latin typeface="Kristen ITC" pitchFamily="66" charset="0"/>
                <a:sym typeface="Wingdings" pitchFamily="2" charset="2"/>
              </a:rPr>
              <a:t> </a:t>
            </a:r>
            <a:r>
              <a:rPr lang="en-AU" sz="3100" dirty="0" smtClean="0">
                <a:solidFill>
                  <a:srgbClr val="0070C0"/>
                </a:solidFill>
                <a:latin typeface="Kristen ITC" pitchFamily="66" charset="0"/>
              </a:rPr>
              <a:t>Data </a:t>
            </a:r>
            <a:r>
              <a:rPr lang="en-AU" sz="3100" dirty="0">
                <a:solidFill>
                  <a:srgbClr val="0070C0"/>
                </a:solidFill>
                <a:latin typeface="Kristen ITC" pitchFamily="66" charset="0"/>
              </a:rPr>
              <a:t>in motion</a:t>
            </a:r>
          </a:p>
        </p:txBody>
      </p:sp>
      <p:graphicFrame>
        <p:nvGraphicFramePr>
          <p:cNvPr id="3" name="Table 2"/>
          <p:cNvGraphicFramePr>
            <a:graphicFrameLocks noGrp="1"/>
          </p:cNvGraphicFramePr>
          <p:nvPr>
            <p:extLst>
              <p:ext uri="{D42A27DB-BD31-4B8C-83A1-F6EECF244321}">
                <p14:modId xmlns:p14="http://schemas.microsoft.com/office/powerpoint/2010/main" val="1823614862"/>
              </p:ext>
            </p:extLst>
          </p:nvPr>
        </p:nvGraphicFramePr>
        <p:xfrm>
          <a:off x="-8902" y="1988840"/>
          <a:ext cx="9144000" cy="4968552"/>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968552">
                <a:tc>
                  <a:txBody>
                    <a:bodyPr/>
                    <a:lstStyle/>
                    <a:p>
                      <a:r>
                        <a:rPr lang="en-US" sz="1800" dirty="0" smtClean="0">
                          <a:solidFill>
                            <a:schemeClr val="tx1"/>
                          </a:solidFill>
                          <a:latin typeface="Arial" panose="020B0604020202020204" pitchFamily="34" charset="0"/>
                          <a:cs typeface="Arial" panose="020B0604020202020204" pitchFamily="34" charset="0"/>
                        </a:rPr>
                        <a:t>Week 1</a:t>
                      </a:r>
                    </a:p>
                    <a:p>
                      <a:endParaRPr lang="en-US" sz="1800" dirty="0" smtClean="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PLAN / COLLECT</a:t>
                      </a:r>
                    </a:p>
                    <a:p>
                      <a:endParaRPr lang="en-US" sz="1800" b="0" dirty="0" smtClean="0">
                        <a:solidFill>
                          <a:schemeClr val="tx1"/>
                        </a:solidFill>
                        <a:latin typeface="Arial" panose="020B0604020202020204" pitchFamily="34" charset="0"/>
                        <a:cs typeface="Arial" panose="020B0604020202020204" pitchFamily="34" charset="0"/>
                      </a:endParaRPr>
                    </a:p>
                    <a:p>
                      <a:r>
                        <a:rPr lang="en-US" sz="1800" b="0" dirty="0" smtClean="0">
                          <a:solidFill>
                            <a:schemeClr val="tx1"/>
                          </a:solidFill>
                          <a:latin typeface="Arial" panose="020B0604020202020204" pitchFamily="34" charset="0"/>
                          <a:cs typeface="Arial" panose="020B0604020202020204" pitchFamily="34" charset="0"/>
                        </a:rPr>
                        <a:t>Plan</a:t>
                      </a:r>
                      <a:r>
                        <a:rPr lang="en-US" sz="1800" b="0" baseline="0" dirty="0" smtClean="0">
                          <a:solidFill>
                            <a:schemeClr val="tx1"/>
                          </a:solidFill>
                          <a:latin typeface="Arial" panose="020B0604020202020204" pitchFamily="34" charset="0"/>
                          <a:cs typeface="Arial" panose="020B0604020202020204" pitchFamily="34" charset="0"/>
                        </a:rPr>
                        <a:t> a conversation with a colleague. Collect an example of student work based on a key assessment</a:t>
                      </a:r>
                    </a:p>
                  </a:txBody>
                  <a:tcPr>
                    <a:solidFill>
                      <a:srgbClr val="FFCC00"/>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Week</a:t>
                      </a:r>
                      <a:r>
                        <a:rPr lang="en-US" sz="1800" baseline="0" dirty="0" smtClean="0">
                          <a:solidFill>
                            <a:schemeClr val="tx1"/>
                          </a:solidFill>
                          <a:latin typeface="Arial" panose="020B0604020202020204" pitchFamily="34" charset="0"/>
                          <a:cs typeface="Arial" panose="020B0604020202020204" pitchFamily="34" charset="0"/>
                        </a:rPr>
                        <a:t> 1</a:t>
                      </a:r>
                    </a:p>
                    <a:p>
                      <a:endParaRPr lang="en-US" sz="1800" baseline="0" dirty="0" smtClean="0">
                        <a:solidFill>
                          <a:schemeClr val="tx1"/>
                        </a:solidFill>
                        <a:latin typeface="Arial" panose="020B0604020202020204" pitchFamily="34" charset="0"/>
                        <a:cs typeface="Arial" panose="020B0604020202020204" pitchFamily="34" charset="0"/>
                      </a:endParaRPr>
                    </a:p>
                    <a:p>
                      <a:r>
                        <a:rPr lang="en-US" sz="1800" baseline="0" dirty="0" smtClean="0">
                          <a:solidFill>
                            <a:schemeClr val="tx1"/>
                          </a:solidFill>
                          <a:latin typeface="Arial" panose="020B0604020202020204" pitchFamily="34" charset="0"/>
                          <a:cs typeface="Arial" panose="020B0604020202020204" pitchFamily="34" charset="0"/>
                        </a:rPr>
                        <a:t>ANALYSE / STUDY: </a:t>
                      </a:r>
                    </a:p>
                    <a:p>
                      <a:endParaRPr lang="en-US" sz="1800" baseline="0" dirty="0" smtClean="0">
                        <a:solidFill>
                          <a:schemeClr val="tx1"/>
                        </a:solidFill>
                        <a:latin typeface="Arial" panose="020B0604020202020204" pitchFamily="34" charset="0"/>
                        <a:cs typeface="Arial" panose="020B0604020202020204" pitchFamily="34" charset="0"/>
                      </a:endParaRPr>
                    </a:p>
                    <a:p>
                      <a:r>
                        <a:rPr lang="en-US" sz="1800" b="0" baseline="0" dirty="0" smtClean="0">
                          <a:solidFill>
                            <a:schemeClr val="tx1"/>
                          </a:solidFill>
                          <a:latin typeface="Arial" panose="020B0604020202020204" pitchFamily="34" charset="0"/>
                          <a:cs typeface="Arial" panose="020B0604020202020204" pitchFamily="34" charset="0"/>
                        </a:rPr>
                        <a:t>Interpret data and develop implications via Reflective Conversation Tool</a:t>
                      </a:r>
                      <a:endParaRPr lang="en-AU" sz="1800" b="0" dirty="0">
                        <a:solidFill>
                          <a:schemeClr val="tx1"/>
                        </a:solidFill>
                        <a:latin typeface="Arial" panose="020B0604020202020204" pitchFamily="34" charset="0"/>
                        <a:cs typeface="Arial" panose="020B0604020202020204" pitchFamily="34" charset="0"/>
                      </a:endParaRPr>
                    </a:p>
                  </a:txBody>
                  <a:tcPr>
                    <a:solidFill>
                      <a:srgbClr val="FFCC99"/>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Weeks 2-5</a:t>
                      </a:r>
                    </a:p>
                    <a:p>
                      <a:endParaRPr lang="en-US" sz="1800" dirty="0" smtClean="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TAKE ACTIONS:</a:t>
                      </a:r>
                    </a:p>
                    <a:p>
                      <a:endParaRPr lang="en-US" sz="1800" dirty="0" smtClean="0">
                        <a:solidFill>
                          <a:schemeClr val="tx1"/>
                        </a:solidFill>
                        <a:latin typeface="Arial" panose="020B0604020202020204" pitchFamily="34" charset="0"/>
                        <a:cs typeface="Arial" panose="020B0604020202020204" pitchFamily="34" charset="0"/>
                      </a:endParaRPr>
                    </a:p>
                    <a:p>
                      <a:r>
                        <a:rPr lang="en-US" sz="1800" b="0" dirty="0" smtClean="0">
                          <a:solidFill>
                            <a:schemeClr val="tx1"/>
                          </a:solidFill>
                          <a:latin typeface="Arial" panose="020B0604020202020204" pitchFamily="34" charset="0"/>
                          <a:cs typeface="Arial" panose="020B0604020202020204" pitchFamily="34" charset="0"/>
                        </a:rPr>
                        <a:t>Modify/test new pedagogy for that student only to increase personal and learner</a:t>
                      </a:r>
                      <a:endParaRPr lang="en-AU" sz="1800" b="0" dirty="0">
                        <a:solidFill>
                          <a:schemeClr val="tx1"/>
                        </a:solidFill>
                        <a:latin typeface="Arial" panose="020B0604020202020204" pitchFamily="34" charset="0"/>
                        <a:cs typeface="Arial" panose="020B0604020202020204" pitchFamily="34" charset="0"/>
                      </a:endParaRPr>
                    </a:p>
                  </a:txBody>
                  <a:tcPr>
                    <a:solidFill>
                      <a:srgbClr val="FFCCFF"/>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Weeks 3-4</a:t>
                      </a:r>
                    </a:p>
                    <a:p>
                      <a:endParaRPr lang="en-US" sz="1800" dirty="0" smtClean="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SHARE ACTIONS:</a:t>
                      </a:r>
                    </a:p>
                    <a:p>
                      <a:endParaRPr lang="en-US" sz="1800" dirty="0" smtClean="0">
                        <a:solidFill>
                          <a:schemeClr val="tx1"/>
                        </a:solidFill>
                        <a:latin typeface="Arial" panose="020B0604020202020204" pitchFamily="34" charset="0"/>
                        <a:cs typeface="Arial" panose="020B0604020202020204" pitchFamily="34" charset="0"/>
                      </a:endParaRPr>
                    </a:p>
                    <a:p>
                      <a:r>
                        <a:rPr lang="en-US" sz="1800" b="0" dirty="0" smtClean="0">
                          <a:solidFill>
                            <a:schemeClr val="tx1"/>
                          </a:solidFill>
                          <a:latin typeface="Arial" panose="020B0604020202020204" pitchFamily="34" charset="0"/>
                          <a:cs typeface="Arial" panose="020B0604020202020204" pitchFamily="34" charset="0"/>
                        </a:rPr>
                        <a:t>Share your actions &amp; insights in conversations with staff / line manager</a:t>
                      </a:r>
                      <a:endParaRPr lang="en-AU" sz="1800" b="0" dirty="0">
                        <a:solidFill>
                          <a:schemeClr val="tx1"/>
                        </a:solidFill>
                        <a:latin typeface="Arial" panose="020B0604020202020204" pitchFamily="34" charset="0"/>
                        <a:cs typeface="Arial" panose="020B0604020202020204" pitchFamily="34" charset="0"/>
                      </a:endParaRPr>
                    </a:p>
                  </a:txBody>
                  <a:tcPr>
                    <a:solidFill>
                      <a:schemeClr val="accent4">
                        <a:lumMod val="20000"/>
                        <a:lumOff val="80000"/>
                      </a:schemeClr>
                    </a:solidFill>
                  </a:tcPr>
                </a:tc>
                <a:tc>
                  <a:txBody>
                    <a:bodyPr/>
                    <a:lstStyle/>
                    <a:p>
                      <a:r>
                        <a:rPr lang="en-US" sz="1800" dirty="0" smtClean="0">
                          <a:solidFill>
                            <a:schemeClr val="tx1"/>
                          </a:solidFill>
                          <a:latin typeface="Arial" panose="020B0604020202020204" pitchFamily="34" charset="0"/>
                          <a:cs typeface="Arial" panose="020B0604020202020204" pitchFamily="34" charset="0"/>
                        </a:rPr>
                        <a:t>Week 5</a:t>
                      </a:r>
                    </a:p>
                    <a:p>
                      <a:endParaRPr lang="en-US" sz="1800" dirty="0" smtClean="0">
                        <a:solidFill>
                          <a:schemeClr val="tx1"/>
                        </a:solidFill>
                        <a:latin typeface="Arial" panose="020B0604020202020204" pitchFamily="34" charset="0"/>
                        <a:cs typeface="Arial" panose="020B0604020202020204" pitchFamily="34" charset="0"/>
                      </a:endParaRPr>
                    </a:p>
                    <a:p>
                      <a:r>
                        <a:rPr lang="en-US" sz="1800" dirty="0" smtClean="0">
                          <a:solidFill>
                            <a:schemeClr val="tx1"/>
                          </a:solidFill>
                          <a:latin typeface="Arial" panose="020B0604020202020204" pitchFamily="34" charset="0"/>
                          <a:cs typeface="Arial" panose="020B0604020202020204" pitchFamily="34" charset="0"/>
                        </a:rPr>
                        <a:t>EVALUATE ACTIONS: </a:t>
                      </a:r>
                    </a:p>
                    <a:p>
                      <a:endParaRPr lang="en-US" sz="1800" dirty="0" smtClean="0">
                        <a:solidFill>
                          <a:schemeClr val="tx1"/>
                        </a:solidFill>
                        <a:latin typeface="Arial" panose="020B0604020202020204" pitchFamily="34" charset="0"/>
                        <a:cs typeface="Arial" panose="020B0604020202020204" pitchFamily="34" charset="0"/>
                      </a:endParaRPr>
                    </a:p>
                    <a:p>
                      <a:r>
                        <a:rPr lang="en-US" sz="1800" b="0" dirty="0" smtClean="0">
                          <a:solidFill>
                            <a:schemeClr val="tx1"/>
                          </a:solidFill>
                          <a:latin typeface="Arial" panose="020B0604020202020204" pitchFamily="34" charset="0"/>
                          <a:cs typeface="Arial" panose="020B0604020202020204" pitchFamily="34" charset="0"/>
                        </a:rPr>
                        <a:t>Reflect on progress since Week 1.</a:t>
                      </a:r>
                      <a:r>
                        <a:rPr lang="en-US" sz="1800" b="0" baseline="0" dirty="0" smtClean="0">
                          <a:solidFill>
                            <a:schemeClr val="tx1"/>
                          </a:solidFill>
                          <a:latin typeface="Arial" panose="020B0604020202020204" pitchFamily="34" charset="0"/>
                          <a:cs typeface="Arial" panose="020B0604020202020204" pitchFamily="34" charset="0"/>
                        </a:rPr>
                        <a:t> Validate practices for continuation with all classes. Share results.</a:t>
                      </a:r>
                      <a:endParaRPr lang="en-US" sz="1800" b="0" dirty="0" smtClean="0">
                        <a:solidFill>
                          <a:schemeClr val="tx1"/>
                        </a:solidFill>
                        <a:latin typeface="Arial" panose="020B0604020202020204" pitchFamily="34" charset="0"/>
                        <a:cs typeface="Arial" panose="020B0604020202020204" pitchFamily="34" charset="0"/>
                      </a:endParaRPr>
                    </a:p>
                  </a:txBody>
                  <a:tcPr>
                    <a:solidFill>
                      <a:schemeClr val="accent4">
                        <a:lumMod val="60000"/>
                        <a:lumOff val="40000"/>
                      </a:schemeClr>
                    </a:solidFill>
                  </a:tcPr>
                </a:tc>
              </a:tr>
            </a:tbl>
          </a:graphicData>
        </a:graphic>
      </p:graphicFrame>
    </p:spTree>
    <p:extLst>
      <p:ext uri="{BB962C8B-B14F-4D97-AF65-F5344CB8AC3E}">
        <p14:creationId xmlns:p14="http://schemas.microsoft.com/office/powerpoint/2010/main" val="20278406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0" y="1856"/>
            <a:ext cx="9135010" cy="978872"/>
          </a:xfrm>
        </p:spPr>
        <p:txBody>
          <a:bodyPr>
            <a:normAutofit/>
          </a:bodyPr>
          <a:lstStyle/>
          <a:p>
            <a:r>
              <a:rPr lang="en-AU" sz="3200" dirty="0" smtClean="0">
                <a:solidFill>
                  <a:srgbClr val="0070C0"/>
                </a:solidFill>
                <a:latin typeface="Kristen ITC" panose="03050502040202030202" pitchFamily="66" charset="0"/>
                <a:cs typeface="Arial" panose="020B0604020202020204" pitchFamily="34" charset="0"/>
              </a:rPr>
              <a:t>Recording Sheet – </a:t>
            </a:r>
            <a:r>
              <a:rPr lang="en-AU" sz="3200" dirty="0" smtClean="0">
                <a:solidFill>
                  <a:srgbClr val="FFC000"/>
                </a:solidFill>
                <a:latin typeface="Kristen ITC" panose="03050502040202030202" pitchFamily="66" charset="0"/>
                <a:cs typeface="Arial" panose="020B0604020202020204" pitchFamily="34" charset="0"/>
              </a:rPr>
              <a:t>Cycle 1</a:t>
            </a:r>
            <a:endParaRPr lang="en-AU" sz="3200" dirty="0">
              <a:solidFill>
                <a:srgbClr val="FFC000"/>
              </a:solidFill>
              <a:latin typeface="Kristen ITC" panose="03050502040202030202" pitchFamily="66" charset="0"/>
              <a:cs typeface="Arial" panose="020B0604020202020204" pitchFamily="34" charset="0"/>
            </a:endParaRP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957849866"/>
              </p:ext>
            </p:extLst>
          </p:nvPr>
        </p:nvGraphicFramePr>
        <p:xfrm>
          <a:off x="109538" y="1193800"/>
          <a:ext cx="8924925" cy="5180013"/>
        </p:xfrm>
        <a:graphic>
          <a:graphicData uri="http://schemas.openxmlformats.org/presentationml/2006/ole">
            <mc:AlternateContent xmlns:mc="http://schemas.openxmlformats.org/markup-compatibility/2006">
              <mc:Choice xmlns:v="urn:schemas-microsoft-com:vml" Requires="v">
                <p:oleObj spid="_x0000_s1283" name="Worksheet" r:id="rId5" imgW="8763110" imgH="5086358" progId="Excel.Sheet.12">
                  <p:embed/>
                </p:oleObj>
              </mc:Choice>
              <mc:Fallback>
                <p:oleObj name="Worksheet" r:id="rId5" imgW="8763110" imgH="5086358" progId="Excel.Sheet.12">
                  <p:embed/>
                  <p:pic>
                    <p:nvPicPr>
                      <p:cNvPr id="0" name="Object 1"/>
                      <p:cNvPicPr>
                        <a:picLocks noChangeAspect="1" noChangeArrowheads="1"/>
                      </p:cNvPicPr>
                      <p:nvPr/>
                    </p:nvPicPr>
                    <p:blipFill>
                      <a:blip r:embed="rId6"/>
                      <a:srcRect/>
                      <a:stretch>
                        <a:fillRect/>
                      </a:stretch>
                    </p:blipFill>
                    <p:spPr bwMode="auto">
                      <a:xfrm>
                        <a:off x="109538" y="1193800"/>
                        <a:ext cx="8924925" cy="51800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639148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810512256"/>
              </p:ext>
            </p:extLst>
          </p:nvPr>
        </p:nvGraphicFramePr>
        <p:xfrm>
          <a:off x="2123728" y="22283"/>
          <a:ext cx="5051425" cy="6867525"/>
        </p:xfrm>
        <a:graphic>
          <a:graphicData uri="http://schemas.openxmlformats.org/presentationml/2006/ole">
            <mc:AlternateContent xmlns:mc="http://schemas.openxmlformats.org/markup-compatibility/2006">
              <mc:Choice xmlns:v="urn:schemas-microsoft-com:vml" Requires="v">
                <p:oleObj spid="_x0000_s2305" name="Document" r:id="rId5" imgW="7200635" imgH="9791340" progId="Word.Document.12">
                  <p:embed/>
                </p:oleObj>
              </mc:Choice>
              <mc:Fallback>
                <p:oleObj name="Document" r:id="rId5" imgW="7200635" imgH="9791340" progId="Word.Documen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22283"/>
                        <a:ext cx="505142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489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535600503"/>
              </p:ext>
            </p:extLst>
          </p:nvPr>
        </p:nvGraphicFramePr>
        <p:xfrm>
          <a:off x="35496" y="102443"/>
          <a:ext cx="6515100" cy="6638925"/>
        </p:xfrm>
        <a:graphic>
          <a:graphicData uri="http://schemas.openxmlformats.org/presentationml/2006/ole">
            <mc:AlternateContent xmlns:mc="http://schemas.openxmlformats.org/markup-compatibility/2006">
              <mc:Choice xmlns:v="urn:schemas-microsoft-com:vml" Requires="v">
                <p:oleObj spid="_x0000_s34922" name="Worksheet" r:id="rId5" imgW="6515189" imgH="6639016" progId="Excel.Sheet.8">
                  <p:embed/>
                </p:oleObj>
              </mc:Choice>
              <mc:Fallback>
                <p:oleObj name="Worksheet" r:id="rId5" imgW="6515189" imgH="6639016" progId="Excel.Sheet.8">
                  <p:embed/>
                  <p:pic>
                    <p:nvPicPr>
                      <p:cNvPr id="0" name=""/>
                      <p:cNvPicPr/>
                      <p:nvPr/>
                    </p:nvPicPr>
                    <p:blipFill>
                      <a:blip r:embed="rId6"/>
                      <a:stretch>
                        <a:fillRect/>
                      </a:stretch>
                    </p:blipFill>
                    <p:spPr>
                      <a:xfrm>
                        <a:off x="35496" y="102443"/>
                        <a:ext cx="6515100" cy="6638925"/>
                      </a:xfrm>
                      <a:prstGeom prst="rect">
                        <a:avLst/>
                      </a:prstGeom>
                    </p:spPr>
                  </p:pic>
                </p:oleObj>
              </mc:Fallback>
            </mc:AlternateContent>
          </a:graphicData>
        </a:graphic>
      </p:graphicFrame>
      <p:sp>
        <p:nvSpPr>
          <p:cNvPr id="3" name="Title 2"/>
          <p:cNvSpPr txBox="1">
            <a:spLocks/>
          </p:cNvSpPr>
          <p:nvPr/>
        </p:nvSpPr>
        <p:spPr>
          <a:xfrm>
            <a:off x="6948263" y="1340768"/>
            <a:ext cx="2059539" cy="4680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solidFill>
                  <a:srgbClr val="0070C0"/>
                </a:solidFill>
                <a:latin typeface="Kristen ITC" panose="03050502040202030202" pitchFamily="66" charset="0"/>
              </a:rPr>
              <a:t>Class </a:t>
            </a:r>
          </a:p>
          <a:p>
            <a:r>
              <a:rPr lang="en-AU" sz="2400" dirty="0" smtClean="0">
                <a:solidFill>
                  <a:srgbClr val="0070C0"/>
                </a:solidFill>
                <a:latin typeface="Kristen ITC" panose="03050502040202030202" pitchFamily="66" charset="0"/>
              </a:rPr>
              <a:t>1</a:t>
            </a:r>
            <a:r>
              <a:rPr lang="en-AU" sz="2400" baseline="30000" dirty="0" smtClean="0">
                <a:solidFill>
                  <a:srgbClr val="0070C0"/>
                </a:solidFill>
                <a:latin typeface="Kristen ITC" panose="03050502040202030202" pitchFamily="66" charset="0"/>
              </a:rPr>
              <a:t>st</a:t>
            </a:r>
            <a:r>
              <a:rPr lang="en-AU" sz="2400" dirty="0" smtClean="0">
                <a:solidFill>
                  <a:srgbClr val="0070C0"/>
                </a:solidFill>
                <a:latin typeface="Kristen ITC" panose="03050502040202030202" pitchFamily="66" charset="0"/>
              </a:rPr>
              <a:t> thinking  Rubric</a:t>
            </a:r>
          </a:p>
          <a:p>
            <a:r>
              <a:rPr lang="en-US" sz="2400" dirty="0" smtClean="0">
                <a:solidFill>
                  <a:srgbClr val="0070C0"/>
                </a:solidFill>
                <a:latin typeface="Kristen ITC" panose="03050502040202030202" pitchFamily="66" charset="0"/>
              </a:rPr>
              <a:t>Brainstorm</a:t>
            </a:r>
            <a:endParaRPr lang="en-AU" sz="2400" dirty="0">
              <a:solidFill>
                <a:srgbClr val="0070C0"/>
              </a:solidFill>
              <a:latin typeface="Kristen ITC" panose="03050502040202030202" pitchFamily="66" charset="0"/>
            </a:endParaRPr>
          </a:p>
        </p:txBody>
      </p:sp>
    </p:spTree>
    <p:extLst>
      <p:ext uri="{BB962C8B-B14F-4D97-AF65-F5344CB8AC3E}">
        <p14:creationId xmlns:p14="http://schemas.microsoft.com/office/powerpoint/2010/main" val="16635021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1439281" y="4583033"/>
            <a:ext cx="341630" cy="33337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5-Point Star 4"/>
          <p:cNvSpPr/>
          <p:nvPr/>
        </p:nvSpPr>
        <p:spPr>
          <a:xfrm>
            <a:off x="2586091" y="4576683"/>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5-Point Star 5"/>
          <p:cNvSpPr/>
          <p:nvPr/>
        </p:nvSpPr>
        <p:spPr>
          <a:xfrm>
            <a:off x="3016621" y="4578588"/>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7" name="5-Point Star 6"/>
          <p:cNvSpPr/>
          <p:nvPr/>
        </p:nvSpPr>
        <p:spPr>
          <a:xfrm>
            <a:off x="4186291" y="4579858"/>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5-Point Star 7"/>
          <p:cNvSpPr/>
          <p:nvPr/>
        </p:nvSpPr>
        <p:spPr>
          <a:xfrm>
            <a:off x="4640951" y="4581128"/>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5-Point Star 8"/>
          <p:cNvSpPr/>
          <p:nvPr/>
        </p:nvSpPr>
        <p:spPr>
          <a:xfrm>
            <a:off x="5110851" y="4583033"/>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5-Point Star 9"/>
          <p:cNvSpPr/>
          <p:nvPr/>
        </p:nvSpPr>
        <p:spPr>
          <a:xfrm>
            <a:off x="6149755" y="4579858"/>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5-Point Star 10"/>
          <p:cNvSpPr/>
          <p:nvPr/>
        </p:nvSpPr>
        <p:spPr>
          <a:xfrm>
            <a:off x="6588224" y="4581128"/>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5-Point Star 11"/>
          <p:cNvSpPr/>
          <p:nvPr/>
        </p:nvSpPr>
        <p:spPr>
          <a:xfrm>
            <a:off x="7038682" y="4583033"/>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5-Point Star 12"/>
          <p:cNvSpPr/>
          <p:nvPr/>
        </p:nvSpPr>
        <p:spPr>
          <a:xfrm>
            <a:off x="7470730" y="4583033"/>
            <a:ext cx="341630" cy="333375"/>
          </a:xfrm>
          <a:prstGeom prst="star5">
            <a:avLst/>
          </a:prstGeom>
          <a:solidFill>
            <a:srgbClr val="FFFF00"/>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TextBox 13"/>
          <p:cNvSpPr txBox="1"/>
          <p:nvPr/>
        </p:nvSpPr>
        <p:spPr>
          <a:xfrm>
            <a:off x="250141" y="692696"/>
            <a:ext cx="8681289" cy="2492990"/>
          </a:xfrm>
          <a:prstGeom prst="rect">
            <a:avLst/>
          </a:prstGeom>
          <a:noFill/>
        </p:spPr>
        <p:txBody>
          <a:bodyPr wrap="square" rtlCol="0">
            <a:spAutoFit/>
          </a:bodyPr>
          <a:lstStyle/>
          <a:p>
            <a:r>
              <a:rPr lang="en-US" sz="3600" dirty="0" smtClean="0"/>
              <a:t>Write your name on a car.</a:t>
            </a:r>
          </a:p>
          <a:p>
            <a:endParaRPr lang="en-US" sz="1200" dirty="0" smtClean="0"/>
          </a:p>
          <a:p>
            <a:r>
              <a:rPr lang="en-US" sz="3600" dirty="0" smtClean="0"/>
              <a:t>Place your car under the group of star/s in relation to your ability to fold a piece </a:t>
            </a:r>
            <a:r>
              <a:rPr lang="en-US" sz="3600" smtClean="0"/>
              <a:t>of paper into a book.</a:t>
            </a:r>
            <a:endParaRPr lang="en-US" sz="3600" dirty="0"/>
          </a:p>
        </p:txBody>
      </p:sp>
      <p:pic>
        <p:nvPicPr>
          <p:cNvPr id="16" name="Picture 15" descr="Macintosh HD:Users:lindacooney:Pictures:iPhoto Library:Previews:2013:08:20:20130820-204138:CARS JPG.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2403335" y="5132432"/>
            <a:ext cx="1226572" cy="926594"/>
          </a:xfrm>
          <a:prstGeom prst="rect">
            <a:avLst/>
          </a:prstGeom>
          <a:noFill/>
          <a:ln>
            <a:noFill/>
          </a:ln>
        </p:spPr>
      </p:pic>
    </p:spTree>
    <p:extLst>
      <p:ext uri="{BB962C8B-B14F-4D97-AF65-F5344CB8AC3E}">
        <p14:creationId xmlns:p14="http://schemas.microsoft.com/office/powerpoint/2010/main" val="28310290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988465614"/>
              </p:ext>
            </p:extLst>
          </p:nvPr>
        </p:nvGraphicFramePr>
        <p:xfrm>
          <a:off x="35497" y="126999"/>
          <a:ext cx="7232396" cy="6038305"/>
        </p:xfrm>
        <a:graphic>
          <a:graphicData uri="http://schemas.openxmlformats.org/presentationml/2006/ole">
            <mc:AlternateContent xmlns:mc="http://schemas.openxmlformats.org/markup-compatibility/2006">
              <mc:Choice xmlns:v="urn:schemas-microsoft-com:vml" Requires="v">
                <p:oleObj spid="_x0000_s35948" name="Worksheet" r:id="rId5" imgW="6769100" imgH="5651500" progId="Excel.Sheet.8">
                  <p:embed/>
                </p:oleObj>
              </mc:Choice>
              <mc:Fallback>
                <p:oleObj name="Worksheet" r:id="rId5" imgW="6769100" imgH="5651500" progId="Excel.Sheet.8">
                  <p:embed/>
                  <p:pic>
                    <p:nvPicPr>
                      <p:cNvPr id="0" name=""/>
                      <p:cNvPicPr/>
                      <p:nvPr/>
                    </p:nvPicPr>
                    <p:blipFill>
                      <a:blip r:embed="rId6"/>
                      <a:stretch>
                        <a:fillRect/>
                      </a:stretch>
                    </p:blipFill>
                    <p:spPr>
                      <a:xfrm>
                        <a:off x="35497" y="126999"/>
                        <a:ext cx="7232396" cy="6038305"/>
                      </a:xfrm>
                      <a:prstGeom prst="rect">
                        <a:avLst/>
                      </a:prstGeom>
                    </p:spPr>
                  </p:pic>
                </p:oleObj>
              </mc:Fallback>
            </mc:AlternateContent>
          </a:graphicData>
        </a:graphic>
      </p:graphicFrame>
      <p:sp>
        <p:nvSpPr>
          <p:cNvPr id="4" name="Title 2"/>
          <p:cNvSpPr txBox="1">
            <a:spLocks/>
          </p:cNvSpPr>
          <p:nvPr/>
        </p:nvSpPr>
        <p:spPr>
          <a:xfrm>
            <a:off x="7120973" y="980728"/>
            <a:ext cx="2059539" cy="46805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400" dirty="0" smtClean="0">
                <a:solidFill>
                  <a:srgbClr val="0070C0"/>
                </a:solidFill>
                <a:latin typeface="Kristen ITC" panose="03050502040202030202" pitchFamily="66" charset="0"/>
              </a:rPr>
              <a:t>Class </a:t>
            </a:r>
          </a:p>
          <a:p>
            <a:r>
              <a:rPr lang="en-AU" sz="2400" dirty="0" smtClean="0">
                <a:solidFill>
                  <a:srgbClr val="0070C0"/>
                </a:solidFill>
                <a:latin typeface="Kristen ITC" panose="03050502040202030202" pitchFamily="66" charset="0"/>
              </a:rPr>
              <a:t>Rubric</a:t>
            </a:r>
          </a:p>
          <a:p>
            <a:r>
              <a:rPr lang="en-US" sz="1800" dirty="0" smtClean="0">
                <a:solidFill>
                  <a:srgbClr val="0070C0"/>
                </a:solidFill>
                <a:latin typeface="Kristen ITC" panose="03050502040202030202" pitchFamily="66" charset="0"/>
              </a:rPr>
              <a:t>(Own words)</a:t>
            </a:r>
            <a:endParaRPr lang="en-AU" sz="1800" dirty="0" smtClean="0">
              <a:solidFill>
                <a:srgbClr val="0070C0"/>
              </a:solidFill>
              <a:latin typeface="Kristen ITC" panose="03050502040202030202" pitchFamily="66" charset="0"/>
            </a:endParaRPr>
          </a:p>
        </p:txBody>
      </p:sp>
    </p:spTree>
    <p:extLst>
      <p:ext uri="{BB962C8B-B14F-4D97-AF65-F5344CB8AC3E}">
        <p14:creationId xmlns:p14="http://schemas.microsoft.com/office/powerpoint/2010/main" val="34686796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275" y="0"/>
            <a:ext cx="5276254" cy="6858000"/>
          </a:xfrm>
          <a:prstGeom prst="rect">
            <a:avLst/>
          </a:prstGeom>
        </p:spPr>
      </p:pic>
      <p:sp>
        <p:nvSpPr>
          <p:cNvPr id="5" name="Title 2"/>
          <p:cNvSpPr txBox="1">
            <a:spLocks/>
          </p:cNvSpPr>
          <p:nvPr/>
        </p:nvSpPr>
        <p:spPr>
          <a:xfrm>
            <a:off x="5442899" y="3717032"/>
            <a:ext cx="3564904" cy="23042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4800" dirty="0" smtClean="0">
                <a:solidFill>
                  <a:srgbClr val="0070C0"/>
                </a:solidFill>
                <a:latin typeface="Kristen ITC" panose="03050502040202030202" pitchFamily="66" charset="0"/>
              </a:rPr>
              <a:t>Reading Tree</a:t>
            </a:r>
            <a:endParaRPr lang="en-AU" sz="4800" dirty="0">
              <a:solidFill>
                <a:srgbClr val="0070C0"/>
              </a:solidFill>
              <a:latin typeface="Kristen ITC" panose="03050502040202030202" pitchFamily="66" charset="0"/>
            </a:endParaRPr>
          </a:p>
        </p:txBody>
      </p:sp>
      <p:sp>
        <p:nvSpPr>
          <p:cNvPr id="7" name="Rectangle 1040"/>
          <p:cNvSpPr txBox="1">
            <a:spLocks noChangeArrowheads="1"/>
          </p:cNvSpPr>
          <p:nvPr/>
        </p:nvSpPr>
        <p:spPr bwMode="auto">
          <a:xfrm>
            <a:off x="5697424" y="836712"/>
            <a:ext cx="30591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lnSpc>
                <a:spcPct val="90000"/>
              </a:lnSpc>
            </a:pPr>
            <a:r>
              <a:rPr lang="en-US" sz="2800" b="0" dirty="0">
                <a:latin typeface="Kristen ITC" charset="0"/>
              </a:rPr>
              <a:t>What is a game that we could create?</a:t>
            </a:r>
            <a:endParaRPr lang="en-US" sz="2800" b="0" dirty="0">
              <a:latin typeface="Arial Narrow" charset="0"/>
            </a:endParaRPr>
          </a:p>
        </p:txBody>
      </p:sp>
    </p:spTree>
    <p:extLst>
      <p:ext uri="{BB962C8B-B14F-4D97-AF65-F5344CB8AC3E}">
        <p14:creationId xmlns:p14="http://schemas.microsoft.com/office/powerpoint/2010/main" val="23779201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1196752"/>
            <a:ext cx="4663454" cy="338437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8382" y="3453731"/>
            <a:ext cx="4836106" cy="3071613"/>
          </a:xfrm>
          <a:prstGeom prst="rect">
            <a:avLst/>
          </a:prstGeom>
        </p:spPr>
      </p:pic>
      <p:sp>
        <p:nvSpPr>
          <p:cNvPr id="7" name="Title 2"/>
          <p:cNvSpPr>
            <a:spLocks noGrp="1"/>
          </p:cNvSpPr>
          <p:nvPr>
            <p:ph type="title"/>
          </p:nvPr>
        </p:nvSpPr>
        <p:spPr>
          <a:xfrm>
            <a:off x="8990" y="1856"/>
            <a:ext cx="9135010" cy="978872"/>
          </a:xfrm>
        </p:spPr>
        <p:txBody>
          <a:bodyPr>
            <a:normAutofit/>
          </a:bodyPr>
          <a:lstStyle/>
          <a:p>
            <a:r>
              <a:rPr lang="en-AU" sz="3200" dirty="0" smtClean="0">
                <a:solidFill>
                  <a:srgbClr val="0070C0"/>
                </a:solidFill>
                <a:latin typeface="Kristen ITC" panose="03050502040202030202" pitchFamily="66" charset="0"/>
                <a:cs typeface="Arial" panose="020B0604020202020204" pitchFamily="34" charset="0"/>
              </a:rPr>
              <a:t>2 &amp; 3 star rating</a:t>
            </a:r>
            <a:endParaRPr lang="en-AU" sz="3200" dirty="0">
              <a:solidFill>
                <a:srgbClr val="FFC000"/>
              </a:solidFill>
              <a:latin typeface="Kristen ITC" panose="03050502040202030202" pitchFamily="66" charset="0"/>
              <a:cs typeface="Arial" panose="020B0604020202020204" pitchFamily="34" charset="0"/>
            </a:endParaRPr>
          </a:p>
        </p:txBody>
      </p:sp>
    </p:spTree>
    <p:extLst>
      <p:ext uri="{BB962C8B-B14F-4D97-AF65-F5344CB8AC3E}">
        <p14:creationId xmlns:p14="http://schemas.microsoft.com/office/powerpoint/2010/main" val="7548837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8964488" cy="1143000"/>
          </a:xfrm>
        </p:spPr>
        <p:txBody>
          <a:bodyPr>
            <a:noAutofit/>
          </a:bodyPr>
          <a:lstStyle/>
          <a:p>
            <a:r>
              <a:rPr lang="en-US" sz="4000" dirty="0" smtClean="0">
                <a:solidFill>
                  <a:srgbClr val="0070C0"/>
                </a:solidFill>
                <a:latin typeface="Kristen ITC" panose="03050502040202030202" pitchFamily="66" charset="0"/>
              </a:rPr>
              <a:t>Q: When </a:t>
            </a:r>
            <a:r>
              <a:rPr lang="en-US" sz="4000" dirty="0">
                <a:solidFill>
                  <a:srgbClr val="0070C0"/>
                </a:solidFill>
                <a:latin typeface="Kristen ITC" panose="03050502040202030202" pitchFamily="66" charset="0"/>
              </a:rPr>
              <a:t>did this story take place?</a:t>
            </a:r>
            <a:endParaRPr lang="en-AU" sz="4000" dirty="0">
              <a:solidFill>
                <a:srgbClr val="0070C0"/>
              </a:solidFill>
              <a:latin typeface="Kristen ITC" panose="03050502040202030202" pitchFamily="66" charset="0"/>
            </a:endParaRPr>
          </a:p>
        </p:txBody>
      </p:sp>
      <p:sp>
        <p:nvSpPr>
          <p:cNvPr id="2" name="Content Placeholder 1"/>
          <p:cNvSpPr>
            <a:spLocks noGrp="1"/>
          </p:cNvSpPr>
          <p:nvPr>
            <p:ph idx="1"/>
          </p:nvPr>
        </p:nvSpPr>
        <p:spPr>
          <a:xfrm>
            <a:off x="251520" y="1484784"/>
            <a:ext cx="8640960" cy="3450696"/>
          </a:xfrm>
        </p:spPr>
        <p:txBody>
          <a:bodyPr>
            <a:noAutofit/>
          </a:bodyPr>
          <a:lstStyle/>
          <a:p>
            <a:pPr marL="0" indent="0">
              <a:buNone/>
            </a:pPr>
            <a:r>
              <a:rPr lang="en-AU" sz="3600" dirty="0" smtClean="0">
                <a:latin typeface="Arial" panose="020B0604020202020204" pitchFamily="34" charset="0"/>
                <a:cs typeface="Arial" panose="020B0604020202020204" pitchFamily="34" charset="0"/>
              </a:rPr>
              <a:t>I jumped out of bed, threw on my bathing suit, grabbed my flip flops and headed out to the pool. </a:t>
            </a:r>
          </a:p>
          <a:p>
            <a:pPr marL="0" indent="0">
              <a:buNone/>
            </a:pPr>
            <a:r>
              <a:rPr lang="en-AU" sz="3600" dirty="0" smtClean="0">
                <a:latin typeface="Arial" panose="020B0604020202020204" pitchFamily="34" charset="0"/>
                <a:cs typeface="Arial" panose="020B0604020202020204" pitchFamily="34" charset="0"/>
              </a:rPr>
              <a:t>Dad was already out these eating breakfast. Later in the day, mum gave us some ice cream cones. </a:t>
            </a:r>
          </a:p>
          <a:p>
            <a:pPr marL="0" indent="0">
              <a:buNone/>
            </a:pPr>
            <a:r>
              <a:rPr lang="en-AU" sz="3600" dirty="0" smtClean="0">
                <a:latin typeface="Arial" panose="020B0604020202020204" pitchFamily="34" charset="0"/>
                <a:cs typeface="Arial" panose="020B0604020202020204" pitchFamily="34" charset="0"/>
              </a:rPr>
              <a:t>They melted fast.</a:t>
            </a:r>
            <a:endParaRPr lang="en-AU" sz="3600" dirty="0">
              <a:latin typeface="Arial" panose="020B0604020202020204" pitchFamily="34" charset="0"/>
              <a:cs typeface="Arial" panose="020B0604020202020204" pitchFamily="34" charset="0"/>
            </a:endParaRPr>
          </a:p>
        </p:txBody>
      </p:sp>
      <p:sp>
        <p:nvSpPr>
          <p:cNvPr id="4" name="Rectangle 3"/>
          <p:cNvSpPr/>
          <p:nvPr/>
        </p:nvSpPr>
        <p:spPr>
          <a:xfrm>
            <a:off x="107504" y="6053226"/>
            <a:ext cx="6552728" cy="400110"/>
          </a:xfrm>
          <a:prstGeom prst="rect">
            <a:avLst/>
          </a:prstGeom>
        </p:spPr>
        <p:txBody>
          <a:bodyPr wrap="square">
            <a:spAutoFit/>
          </a:bodyPr>
          <a:lstStyle/>
          <a:p>
            <a:pPr algn="ctr"/>
            <a:r>
              <a:rPr lang="en-AU" sz="2000" dirty="0">
                <a:solidFill>
                  <a:srgbClr val="FF6600"/>
                </a:solidFill>
                <a:latin typeface="Kristen ITC" panose="03050502040202030202" pitchFamily="66" charset="0"/>
                <a:cs typeface="Arial" panose="020B0604020202020204" pitchFamily="34" charset="0"/>
              </a:rPr>
              <a:t>Share your thoughts with the </a:t>
            </a:r>
            <a:r>
              <a:rPr lang="en-AU" sz="2000" dirty="0" smtClean="0">
                <a:solidFill>
                  <a:srgbClr val="FF6600"/>
                </a:solidFill>
                <a:latin typeface="Kristen ITC" panose="03050502040202030202" pitchFamily="66" charset="0"/>
                <a:cs typeface="Arial" panose="020B0604020202020204" pitchFamily="34" charset="0"/>
              </a:rPr>
              <a:t>person </a:t>
            </a:r>
            <a:r>
              <a:rPr lang="en-AU" sz="2000" dirty="0">
                <a:solidFill>
                  <a:srgbClr val="FF6600"/>
                </a:solidFill>
                <a:latin typeface="Kristen ITC" panose="03050502040202030202" pitchFamily="66" charset="0"/>
                <a:cs typeface="Arial" panose="020B0604020202020204" pitchFamily="34" charset="0"/>
              </a:rPr>
              <a:t>next to you.</a:t>
            </a:r>
          </a:p>
        </p:txBody>
      </p:sp>
      <p:pic>
        <p:nvPicPr>
          <p:cNvPr id="5" name="Picture 5" descr="C:\Users\WoodCl\AppData\Local\Microsoft\Windows\Temporary Internet Files\Content.IE5\3EMUV2PI\MM910001094[1].gif"/>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84368" y="5373216"/>
            <a:ext cx="87916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458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640960" cy="3450696"/>
          </a:xfrm>
        </p:spPr>
        <p:txBody>
          <a:bodyPr>
            <a:noAutofit/>
          </a:bodyPr>
          <a:lstStyle/>
          <a:p>
            <a:pPr marL="0" indent="0">
              <a:buNone/>
            </a:pPr>
            <a:r>
              <a:rPr lang="en-AU" sz="3600" dirty="0" smtClean="0">
                <a:latin typeface="Arial" panose="020B0604020202020204" pitchFamily="34" charset="0"/>
                <a:cs typeface="Arial" panose="020B0604020202020204" pitchFamily="34" charset="0"/>
              </a:rPr>
              <a:t>I </a:t>
            </a:r>
            <a:r>
              <a:rPr lang="en-AU" sz="3600" dirty="0" smtClean="0">
                <a:solidFill>
                  <a:srgbClr val="FF0000"/>
                </a:solidFill>
                <a:latin typeface="Arial" panose="020B0604020202020204" pitchFamily="34" charset="0"/>
                <a:cs typeface="Arial" panose="020B0604020202020204" pitchFamily="34" charset="0"/>
              </a:rPr>
              <a:t>jumped out of bed</a:t>
            </a:r>
            <a:r>
              <a:rPr lang="en-AU" sz="3600" dirty="0" smtClean="0">
                <a:latin typeface="Arial" panose="020B0604020202020204" pitchFamily="34" charset="0"/>
                <a:cs typeface="Arial" panose="020B0604020202020204" pitchFamily="34" charset="0"/>
              </a:rPr>
              <a:t>, threw on my bathing suit, grabbed my flip flops and headed out to the pool. </a:t>
            </a:r>
          </a:p>
          <a:p>
            <a:pPr marL="0" indent="0">
              <a:buNone/>
            </a:pPr>
            <a:r>
              <a:rPr lang="en-AU" sz="3600" dirty="0" smtClean="0">
                <a:latin typeface="Arial" panose="020B0604020202020204" pitchFamily="34" charset="0"/>
                <a:cs typeface="Arial" panose="020B0604020202020204" pitchFamily="34" charset="0"/>
              </a:rPr>
              <a:t>Dad was already out these eating </a:t>
            </a:r>
            <a:r>
              <a:rPr lang="en-AU" sz="3600" dirty="0" smtClean="0">
                <a:solidFill>
                  <a:srgbClr val="FF0000"/>
                </a:solidFill>
                <a:latin typeface="Arial" panose="020B0604020202020204" pitchFamily="34" charset="0"/>
                <a:cs typeface="Arial" panose="020B0604020202020204" pitchFamily="34" charset="0"/>
              </a:rPr>
              <a:t>breakfast</a:t>
            </a:r>
            <a:r>
              <a:rPr lang="en-AU" sz="3600" dirty="0" smtClean="0">
                <a:latin typeface="Arial" panose="020B0604020202020204" pitchFamily="34" charset="0"/>
                <a:cs typeface="Arial" panose="020B0604020202020204" pitchFamily="34" charset="0"/>
              </a:rPr>
              <a:t>. </a:t>
            </a:r>
            <a:r>
              <a:rPr lang="en-AU" sz="3600" dirty="0" smtClean="0">
                <a:solidFill>
                  <a:srgbClr val="FF0000"/>
                </a:solidFill>
                <a:latin typeface="Arial" panose="020B0604020202020204" pitchFamily="34" charset="0"/>
                <a:cs typeface="Arial" panose="020B0604020202020204" pitchFamily="34" charset="0"/>
              </a:rPr>
              <a:t>Later in the day</a:t>
            </a:r>
            <a:r>
              <a:rPr lang="en-AU" sz="3600" dirty="0" smtClean="0">
                <a:latin typeface="Arial" panose="020B0604020202020204" pitchFamily="34" charset="0"/>
                <a:cs typeface="Arial" panose="020B0604020202020204" pitchFamily="34" charset="0"/>
              </a:rPr>
              <a:t>, mum gave us some ice cream cones. </a:t>
            </a:r>
          </a:p>
          <a:p>
            <a:pPr marL="0" indent="0">
              <a:buNone/>
            </a:pPr>
            <a:r>
              <a:rPr lang="en-AU" sz="3600" dirty="0" smtClean="0">
                <a:latin typeface="Arial" panose="020B0604020202020204" pitchFamily="34" charset="0"/>
                <a:cs typeface="Arial" panose="020B0604020202020204" pitchFamily="34" charset="0"/>
              </a:rPr>
              <a:t>They </a:t>
            </a:r>
            <a:r>
              <a:rPr lang="en-AU" sz="3600" dirty="0" smtClean="0">
                <a:solidFill>
                  <a:srgbClr val="FF0000"/>
                </a:solidFill>
                <a:latin typeface="Arial" panose="020B0604020202020204" pitchFamily="34" charset="0"/>
                <a:cs typeface="Arial" panose="020B0604020202020204" pitchFamily="34" charset="0"/>
              </a:rPr>
              <a:t>melted fast</a:t>
            </a:r>
            <a:r>
              <a:rPr lang="en-AU" sz="3600" dirty="0" smtClean="0">
                <a:latin typeface="Arial" panose="020B0604020202020204" pitchFamily="34" charset="0"/>
                <a:cs typeface="Arial" panose="020B0604020202020204" pitchFamily="34" charset="0"/>
              </a:rPr>
              <a:t>.</a:t>
            </a:r>
            <a:endParaRPr lang="en-A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5508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255391000"/>
              </p:ext>
            </p:extLst>
          </p:nvPr>
        </p:nvGraphicFramePr>
        <p:xfrm>
          <a:off x="-36512" y="1173833"/>
          <a:ext cx="4827708" cy="4919463"/>
        </p:xfrm>
        <a:graphic>
          <a:graphicData uri="http://schemas.openxmlformats.org/presentationml/2006/ole">
            <mc:AlternateContent xmlns:mc="http://schemas.openxmlformats.org/markup-compatibility/2006">
              <mc:Choice xmlns:v="urn:schemas-microsoft-com:vml" Requires="v">
                <p:oleObj spid="_x0000_s3420" name="Worksheet" r:id="rId5" imgW="6515189" imgH="6639016" progId="Excel.Sheet.8">
                  <p:embed/>
                </p:oleObj>
              </mc:Choice>
              <mc:Fallback>
                <p:oleObj name="Worksheet" r:id="rId5" imgW="6515189" imgH="6639016" progId="Excel.Sheet.8">
                  <p:embed/>
                  <p:pic>
                    <p:nvPicPr>
                      <p:cNvPr id="0" name="Object 6"/>
                      <p:cNvPicPr>
                        <a:picLocks noChangeAspect="1" noChangeArrowheads="1"/>
                      </p:cNvPicPr>
                      <p:nvPr/>
                    </p:nvPicPr>
                    <p:blipFill>
                      <a:blip r:embed="rId6"/>
                      <a:srcRect/>
                      <a:stretch>
                        <a:fillRect/>
                      </a:stretch>
                    </p:blipFill>
                    <p:spPr bwMode="auto">
                      <a:xfrm>
                        <a:off x="-36512" y="1173833"/>
                        <a:ext cx="4827708" cy="4919463"/>
                      </a:xfrm>
                      <a:prstGeom prst="rect">
                        <a:avLst/>
                      </a:prstGeom>
                      <a:noFill/>
                      <a:ln>
                        <a:no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30265690"/>
              </p:ext>
            </p:extLst>
          </p:nvPr>
        </p:nvGraphicFramePr>
        <p:xfrm>
          <a:off x="4788024" y="3212976"/>
          <a:ext cx="4281786" cy="3574615"/>
        </p:xfrm>
        <a:graphic>
          <a:graphicData uri="http://schemas.openxmlformats.org/presentationml/2006/ole">
            <mc:AlternateContent xmlns:mc="http://schemas.openxmlformats.org/markup-compatibility/2006">
              <mc:Choice xmlns:v="urn:schemas-microsoft-com:vml" Requires="v">
                <p:oleObj spid="_x0000_s3421" name="Worksheet" r:id="rId8" imgW="6768851" imgH="5651292" progId="Excel.Sheet.8">
                  <p:embed/>
                </p:oleObj>
              </mc:Choice>
              <mc:Fallback>
                <p:oleObj name="Worksheet" r:id="rId8" imgW="6768851" imgH="5651292" progId="Excel.Shee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3212976"/>
                        <a:ext cx="4281786" cy="3574615"/>
                      </a:xfrm>
                      <a:prstGeom prst="rect">
                        <a:avLst/>
                      </a:prstGeom>
                      <a:noFill/>
                      <a:ln>
                        <a:noFill/>
                      </a:ln>
                    </p:spPr>
                  </p:pic>
                </p:oleObj>
              </mc:Fallback>
            </mc:AlternateContent>
          </a:graphicData>
        </a:graphic>
      </p:graphicFrame>
      <p:sp>
        <p:nvSpPr>
          <p:cNvPr id="5" name="Title 2"/>
          <p:cNvSpPr>
            <a:spLocks noGrp="1"/>
          </p:cNvSpPr>
          <p:nvPr>
            <p:ph type="title"/>
          </p:nvPr>
        </p:nvSpPr>
        <p:spPr>
          <a:xfrm>
            <a:off x="8990" y="1856"/>
            <a:ext cx="9135010" cy="978872"/>
          </a:xfrm>
        </p:spPr>
        <p:txBody>
          <a:bodyPr>
            <a:normAutofit/>
          </a:bodyPr>
          <a:lstStyle/>
          <a:p>
            <a:r>
              <a:rPr lang="en-AU" sz="3200" dirty="0" smtClean="0">
                <a:solidFill>
                  <a:srgbClr val="0070C0"/>
                </a:solidFill>
                <a:latin typeface="Kristen ITC" panose="03050502040202030202" pitchFamily="66" charset="0"/>
                <a:cs typeface="Arial" panose="020B0604020202020204" pitchFamily="34" charset="0"/>
              </a:rPr>
              <a:t>1 - 3 star rating rubric</a:t>
            </a:r>
            <a:endParaRPr lang="en-AU" sz="3200" dirty="0">
              <a:solidFill>
                <a:srgbClr val="FFC000"/>
              </a:solidFill>
              <a:latin typeface="Kristen ITC" panose="03050502040202030202" pitchFamily="66" charset="0"/>
              <a:cs typeface="Arial" panose="020B0604020202020204" pitchFamily="34" charset="0"/>
            </a:endParaRPr>
          </a:p>
        </p:txBody>
      </p:sp>
    </p:spTree>
    <p:extLst>
      <p:ext uri="{BB962C8B-B14F-4D97-AF65-F5344CB8AC3E}">
        <p14:creationId xmlns:p14="http://schemas.microsoft.com/office/powerpoint/2010/main" val="33162612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89" y="107921"/>
            <a:ext cx="9114311" cy="584775"/>
          </a:xfrm>
          <a:prstGeom prst="rect">
            <a:avLst/>
          </a:prstGeom>
        </p:spPr>
        <p:txBody>
          <a:bodyPr wrap="square">
            <a:spAutoFit/>
          </a:bodyPr>
          <a:lstStyle/>
          <a:p>
            <a:pPr algn="ctr"/>
            <a:r>
              <a:rPr lang="en-AU" sz="3200" dirty="0">
                <a:solidFill>
                  <a:srgbClr val="0070C0"/>
                </a:solidFill>
                <a:latin typeface="Kristen ITC" panose="03050502040202030202" pitchFamily="66" charset="0"/>
                <a:cs typeface="Arial" panose="020B0604020202020204" pitchFamily="34" charset="0"/>
              </a:rPr>
              <a:t>Recording Sheet – </a:t>
            </a:r>
            <a:r>
              <a:rPr lang="en-AU" sz="3200" dirty="0">
                <a:solidFill>
                  <a:srgbClr val="FFC000"/>
                </a:solidFill>
                <a:latin typeface="Kristen ITC" panose="03050502040202030202" pitchFamily="66" charset="0"/>
                <a:cs typeface="Arial" panose="020B0604020202020204" pitchFamily="34" charset="0"/>
              </a:rPr>
              <a:t>Cycle </a:t>
            </a:r>
            <a:r>
              <a:rPr lang="en-AU" sz="3200" dirty="0" smtClean="0">
                <a:solidFill>
                  <a:srgbClr val="FFC000"/>
                </a:solidFill>
                <a:latin typeface="Kristen ITC" panose="03050502040202030202" pitchFamily="66" charset="0"/>
                <a:cs typeface="Arial" panose="020B0604020202020204" pitchFamily="34" charset="0"/>
              </a:rPr>
              <a:t>2</a:t>
            </a:r>
            <a:endParaRPr lang="en-AU" sz="3200" dirty="0"/>
          </a:p>
        </p:txBody>
      </p:sp>
      <p:graphicFrame>
        <p:nvGraphicFramePr>
          <p:cNvPr id="6" name="Object 5"/>
          <p:cNvGraphicFramePr>
            <a:graphicFrameLocks noChangeAspect="1"/>
          </p:cNvGraphicFramePr>
          <p:nvPr>
            <p:extLst>
              <p:ext uri="{D42A27DB-BD31-4B8C-83A1-F6EECF244321}">
                <p14:modId xmlns:p14="http://schemas.microsoft.com/office/powerpoint/2010/main" val="1414698673"/>
              </p:ext>
            </p:extLst>
          </p:nvPr>
        </p:nvGraphicFramePr>
        <p:xfrm>
          <a:off x="174388" y="1186578"/>
          <a:ext cx="8824912" cy="5664200"/>
        </p:xfrm>
        <a:graphic>
          <a:graphicData uri="http://schemas.openxmlformats.org/presentationml/2006/ole">
            <mc:AlternateContent xmlns:mc="http://schemas.openxmlformats.org/markup-compatibility/2006">
              <mc:Choice xmlns:v="urn:schemas-microsoft-com:vml" Requires="v">
                <p:oleObj spid="_x0000_s6402" name="Worksheet" r:id="rId5" imgW="8201129" imgH="3648152" progId="Excel.Sheet.12">
                  <p:embed/>
                </p:oleObj>
              </mc:Choice>
              <mc:Fallback>
                <p:oleObj name="Worksheet" r:id="rId5" imgW="8201129" imgH="3648152" progId="Excel.Sheet.12">
                  <p:embed/>
                  <p:pic>
                    <p:nvPicPr>
                      <p:cNvPr id="0" name="Object 5"/>
                      <p:cNvPicPr>
                        <a:picLocks noChangeAspect="1" noChangeArrowheads="1"/>
                      </p:cNvPicPr>
                      <p:nvPr/>
                    </p:nvPicPr>
                    <p:blipFill>
                      <a:blip r:embed="rId6"/>
                      <a:srcRect/>
                      <a:stretch>
                        <a:fillRect/>
                      </a:stretch>
                    </p:blipFill>
                    <p:spPr bwMode="auto">
                      <a:xfrm>
                        <a:off x="174388" y="1186578"/>
                        <a:ext cx="8824912"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92641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442856" y="934667"/>
            <a:ext cx="6640221" cy="495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08104" y="1916832"/>
            <a:ext cx="3158237" cy="369332"/>
          </a:xfrm>
          <a:prstGeom prst="rect">
            <a:avLst/>
          </a:prstGeom>
        </p:spPr>
        <p:txBody>
          <a:bodyPr wrap="none">
            <a:spAutoFit/>
          </a:bodyPr>
          <a:lstStyle/>
          <a:p>
            <a:r>
              <a:rPr lang="en-AU" dirty="0">
                <a:solidFill>
                  <a:srgbClr val="FFFFFF"/>
                </a:solidFill>
              </a:rPr>
              <a:t>Retrieving Explicit Information</a:t>
            </a:r>
          </a:p>
        </p:txBody>
      </p:sp>
      <p:sp>
        <p:nvSpPr>
          <p:cNvPr id="6" name="Title 2"/>
          <p:cNvSpPr>
            <a:spLocks noGrp="1"/>
          </p:cNvSpPr>
          <p:nvPr>
            <p:ph type="title"/>
          </p:nvPr>
        </p:nvSpPr>
        <p:spPr>
          <a:xfrm>
            <a:off x="5508104" y="1856"/>
            <a:ext cx="3635896" cy="6595496"/>
          </a:xfrm>
        </p:spPr>
        <p:txBody>
          <a:bodyPr>
            <a:normAutofit/>
          </a:bodyPr>
          <a:lstStyle/>
          <a:p>
            <a:r>
              <a:rPr lang="en-AU" sz="3200" dirty="0" smtClean="0">
                <a:solidFill>
                  <a:srgbClr val="0070C0"/>
                </a:solidFill>
                <a:latin typeface="Kristen ITC" panose="03050502040202030202" pitchFamily="66" charset="0"/>
                <a:cs typeface="Arial" panose="020B0604020202020204" pitchFamily="34" charset="0"/>
              </a:rPr>
              <a:t>1 - 3 star rating</a:t>
            </a:r>
            <a:br>
              <a:rPr lang="en-AU" sz="3200" dirty="0" smtClean="0">
                <a:solidFill>
                  <a:srgbClr val="0070C0"/>
                </a:solidFill>
                <a:latin typeface="Kristen ITC" panose="03050502040202030202" pitchFamily="66" charset="0"/>
                <a:cs typeface="Arial" panose="020B0604020202020204" pitchFamily="34" charset="0"/>
              </a:rPr>
            </a:br>
            <a:r>
              <a:rPr lang="en-AU" sz="3200" dirty="0">
                <a:solidFill>
                  <a:srgbClr val="0070C0"/>
                </a:solidFill>
                <a:latin typeface="Kristen ITC" panose="03050502040202030202" pitchFamily="66" charset="0"/>
                <a:cs typeface="Arial" panose="020B0604020202020204" pitchFamily="34" charset="0"/>
              </a:rPr>
              <a:t/>
            </a:r>
            <a:br>
              <a:rPr lang="en-AU" sz="3200" dirty="0">
                <a:solidFill>
                  <a:srgbClr val="0070C0"/>
                </a:solidFill>
                <a:latin typeface="Kristen ITC" panose="03050502040202030202" pitchFamily="66" charset="0"/>
                <a:cs typeface="Arial" panose="020B0604020202020204" pitchFamily="34" charset="0"/>
              </a:rPr>
            </a:br>
            <a:r>
              <a:rPr lang="en-AU" sz="3200" dirty="0" smtClean="0">
                <a:solidFill>
                  <a:srgbClr val="0070C0"/>
                </a:solidFill>
                <a:latin typeface="Kristen ITC" panose="03050502040202030202" pitchFamily="66" charset="0"/>
                <a:cs typeface="Arial" panose="020B0604020202020204" pitchFamily="34" charset="0"/>
              </a:rPr>
              <a:t>Retrieving explicit information</a:t>
            </a:r>
            <a:endParaRPr lang="en-AU" sz="3200" dirty="0">
              <a:solidFill>
                <a:srgbClr val="FFC000"/>
              </a:solidFill>
              <a:latin typeface="Kristen ITC" panose="03050502040202030202" pitchFamily="66" charset="0"/>
              <a:cs typeface="Arial" panose="020B0604020202020204" pitchFamily="34" charset="0"/>
            </a:endParaRPr>
          </a:p>
        </p:txBody>
      </p:sp>
    </p:spTree>
    <p:extLst>
      <p:ext uri="{BB962C8B-B14F-4D97-AF65-F5344CB8AC3E}">
        <p14:creationId xmlns:p14="http://schemas.microsoft.com/office/powerpoint/2010/main" val="35841255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932044043"/>
              </p:ext>
            </p:extLst>
          </p:nvPr>
        </p:nvGraphicFramePr>
        <p:xfrm>
          <a:off x="36673" y="768821"/>
          <a:ext cx="9107327" cy="5972547"/>
        </p:xfrm>
        <a:graphic>
          <a:graphicData uri="http://schemas.openxmlformats.org/presentationml/2006/ole">
            <mc:AlternateContent xmlns:mc="http://schemas.openxmlformats.org/markup-compatibility/2006">
              <mc:Choice xmlns:v="urn:schemas-microsoft-com:vml" Requires="v">
                <p:oleObj spid="_x0000_s9473" name="Worksheet" r:id="rId5" imgW="8620183" imgH="2933638" progId="Excel.Sheet.12">
                  <p:embed/>
                </p:oleObj>
              </mc:Choice>
              <mc:Fallback>
                <p:oleObj name="Worksheet" r:id="rId5" imgW="8620183" imgH="2933638" progId="Excel.Sheet.12">
                  <p:embed/>
                  <p:pic>
                    <p:nvPicPr>
                      <p:cNvPr id="0" name="Object 3"/>
                      <p:cNvPicPr>
                        <a:picLocks noChangeAspect="1" noChangeArrowheads="1"/>
                      </p:cNvPicPr>
                      <p:nvPr/>
                    </p:nvPicPr>
                    <p:blipFill>
                      <a:blip r:embed="rId6"/>
                      <a:srcRect/>
                      <a:stretch>
                        <a:fillRect/>
                      </a:stretch>
                    </p:blipFill>
                    <p:spPr bwMode="auto">
                      <a:xfrm>
                        <a:off x="36673" y="768821"/>
                        <a:ext cx="9107327" cy="5972547"/>
                      </a:xfrm>
                      <a:prstGeom prst="rect">
                        <a:avLst/>
                      </a:prstGeom>
                      <a:noFill/>
                      <a:ln>
                        <a:noFill/>
                      </a:ln>
                      <a:extLst/>
                    </p:spPr>
                  </p:pic>
                </p:oleObj>
              </mc:Fallback>
            </mc:AlternateContent>
          </a:graphicData>
        </a:graphic>
      </p:graphicFrame>
      <p:sp>
        <p:nvSpPr>
          <p:cNvPr id="3" name="Rectangle 2"/>
          <p:cNvSpPr/>
          <p:nvPr/>
        </p:nvSpPr>
        <p:spPr>
          <a:xfrm>
            <a:off x="29689" y="107921"/>
            <a:ext cx="9114311" cy="584775"/>
          </a:xfrm>
          <a:prstGeom prst="rect">
            <a:avLst/>
          </a:prstGeom>
        </p:spPr>
        <p:txBody>
          <a:bodyPr wrap="square">
            <a:spAutoFit/>
          </a:bodyPr>
          <a:lstStyle/>
          <a:p>
            <a:pPr algn="ctr"/>
            <a:r>
              <a:rPr lang="en-AU" sz="3200" dirty="0">
                <a:solidFill>
                  <a:srgbClr val="0070C0"/>
                </a:solidFill>
                <a:latin typeface="Kristen ITC" panose="03050502040202030202" pitchFamily="66" charset="0"/>
                <a:cs typeface="Arial" panose="020B0604020202020204" pitchFamily="34" charset="0"/>
              </a:rPr>
              <a:t>Recording Sheet – </a:t>
            </a:r>
            <a:r>
              <a:rPr lang="en-AU" sz="3200" dirty="0">
                <a:solidFill>
                  <a:srgbClr val="FFC000"/>
                </a:solidFill>
                <a:latin typeface="Kristen ITC" panose="03050502040202030202" pitchFamily="66" charset="0"/>
                <a:cs typeface="Arial" panose="020B0604020202020204" pitchFamily="34" charset="0"/>
              </a:rPr>
              <a:t>Cycle </a:t>
            </a:r>
            <a:r>
              <a:rPr lang="en-AU" sz="3200" dirty="0" smtClean="0">
                <a:solidFill>
                  <a:srgbClr val="FFC000"/>
                </a:solidFill>
                <a:latin typeface="Kristen ITC" panose="03050502040202030202" pitchFamily="66" charset="0"/>
                <a:cs typeface="Arial" panose="020B0604020202020204" pitchFamily="34" charset="0"/>
              </a:rPr>
              <a:t>3</a:t>
            </a:r>
          </a:p>
        </p:txBody>
      </p:sp>
    </p:spTree>
    <p:extLst>
      <p:ext uri="{BB962C8B-B14F-4D97-AF65-F5344CB8AC3E}">
        <p14:creationId xmlns:p14="http://schemas.microsoft.com/office/powerpoint/2010/main" val="107370173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5209918"/>
              </p:ext>
            </p:extLst>
          </p:nvPr>
        </p:nvGraphicFramePr>
        <p:xfrm>
          <a:off x="2116138" y="0"/>
          <a:ext cx="5151437" cy="6858000"/>
        </p:xfrm>
        <a:graphic>
          <a:graphicData uri="http://schemas.openxmlformats.org/presentationml/2006/ole">
            <mc:AlternateContent xmlns:mc="http://schemas.openxmlformats.org/markup-compatibility/2006">
              <mc:Choice xmlns:v="urn:schemas-microsoft-com:vml" Requires="v">
                <p:oleObj spid="_x0000_s7424" name="Document" r:id="rId5" imgW="7213335" imgH="9600847" progId="Word.Document.12">
                  <p:embed/>
                </p:oleObj>
              </mc:Choice>
              <mc:Fallback>
                <p:oleObj name="Document" r:id="rId5" imgW="7213335" imgH="9600847"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6138" y="0"/>
                        <a:ext cx="5151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69925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rt auagusta ma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9861" y="764705"/>
            <a:ext cx="4050651" cy="4896543"/>
          </a:xfrm>
          <a:prstGeom prst="rect">
            <a:avLst/>
          </a:prstGeom>
        </p:spPr>
      </p:pic>
      <p:sp>
        <p:nvSpPr>
          <p:cNvPr id="5" name="Content Placeholder 1"/>
          <p:cNvSpPr txBox="1">
            <a:spLocks/>
          </p:cNvSpPr>
          <p:nvPr/>
        </p:nvSpPr>
        <p:spPr>
          <a:xfrm>
            <a:off x="35496" y="548680"/>
            <a:ext cx="8280920" cy="46805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latin typeface="Arial" panose="020B0604020202020204" pitchFamily="34" charset="0"/>
                <a:cs typeface="Arial" panose="020B0604020202020204" pitchFamily="34" charset="0"/>
              </a:rPr>
              <a:t>300kms north of Adelaide</a:t>
            </a:r>
          </a:p>
          <a:p>
            <a:r>
              <a:rPr lang="en-US" dirty="0" smtClean="0">
                <a:latin typeface="Arial" panose="020B0604020202020204" pitchFamily="34" charset="0"/>
                <a:cs typeface="Arial" panose="020B0604020202020204" pitchFamily="34" charset="0"/>
              </a:rPr>
              <a:t>Category 1 school</a:t>
            </a:r>
          </a:p>
          <a:p>
            <a:r>
              <a:rPr lang="en-US" dirty="0" smtClean="0">
                <a:latin typeface="Arial" panose="020B0604020202020204" pitchFamily="34" charset="0"/>
                <a:cs typeface="Arial" panose="020B0604020202020204" pitchFamily="34" charset="0"/>
              </a:rPr>
              <a:t>183 students</a:t>
            </a:r>
          </a:p>
          <a:p>
            <a:r>
              <a:rPr lang="en-US" dirty="0" smtClean="0">
                <a:latin typeface="Arial" panose="020B0604020202020204" pitchFamily="34" charset="0"/>
                <a:cs typeface="Arial" panose="020B0604020202020204" pitchFamily="34" charset="0"/>
              </a:rPr>
              <a:t>56.7% Indigenous students</a:t>
            </a:r>
          </a:p>
          <a:p>
            <a:r>
              <a:rPr lang="en-US" dirty="0" smtClean="0">
                <a:latin typeface="Arial" panose="020B0604020202020204" pitchFamily="34" charset="0"/>
                <a:cs typeface="Arial" panose="020B0604020202020204" pitchFamily="34" charset="0"/>
              </a:rPr>
              <a:t>56% students from NESB</a:t>
            </a:r>
          </a:p>
          <a:p>
            <a:r>
              <a:rPr lang="en-US" dirty="0" smtClean="0">
                <a:latin typeface="Arial" panose="020B0604020202020204" pitchFamily="34" charset="0"/>
                <a:cs typeface="Arial" panose="020B0604020202020204" pitchFamily="34" charset="0"/>
              </a:rPr>
              <a:t>20.1% students with </a:t>
            </a:r>
          </a:p>
          <a:p>
            <a:pPr marL="0" indent="0">
              <a:buNone/>
            </a:pPr>
            <a:r>
              <a:rPr lang="en-US" dirty="0" smtClean="0">
                <a:latin typeface="Arial" panose="020B0604020202020204" pitchFamily="34" charset="0"/>
                <a:cs typeface="Arial" panose="020B0604020202020204" pitchFamily="34" charset="0"/>
              </a:rPr>
              <a:t>disabilities </a:t>
            </a:r>
            <a:endParaRPr lang="en-US" sz="1800" dirty="0" smtClean="0">
              <a:latin typeface="Arial" panose="020B0604020202020204" pitchFamily="34" charset="0"/>
              <a:cs typeface="Arial" panose="020B0604020202020204" pitchFamily="34" charset="0"/>
            </a:endParaRPr>
          </a:p>
          <a:p>
            <a:endParaRPr lang="en-AU" dirty="0"/>
          </a:p>
        </p:txBody>
      </p:sp>
    </p:spTree>
    <p:extLst>
      <p:ext uri="{BB962C8B-B14F-4D97-AF65-F5344CB8AC3E}">
        <p14:creationId xmlns:p14="http://schemas.microsoft.com/office/powerpoint/2010/main" val="1130696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633603814"/>
              </p:ext>
            </p:extLst>
          </p:nvPr>
        </p:nvGraphicFramePr>
        <p:xfrm>
          <a:off x="-36512" y="1173833"/>
          <a:ext cx="4827708" cy="4919463"/>
        </p:xfrm>
        <a:graphic>
          <a:graphicData uri="http://schemas.openxmlformats.org/presentationml/2006/ole">
            <mc:AlternateContent xmlns:mc="http://schemas.openxmlformats.org/markup-compatibility/2006">
              <mc:Choice xmlns:v="urn:schemas-microsoft-com:vml" Requires="v">
                <p:oleObj spid="_x0000_s37993" name="Worksheet" r:id="rId5" imgW="6515189" imgH="6639016" progId="Excel.Sheet.8">
                  <p:embed/>
                </p:oleObj>
              </mc:Choice>
              <mc:Fallback>
                <p:oleObj name="Worksheet" r:id="rId5" imgW="6515189" imgH="6639016" progId="Excel.Sheet.8">
                  <p:embed/>
                  <p:pic>
                    <p:nvPicPr>
                      <p:cNvPr id="0" name=""/>
                      <p:cNvPicPr>
                        <a:picLocks noChangeAspect="1" noChangeArrowheads="1"/>
                      </p:cNvPicPr>
                      <p:nvPr/>
                    </p:nvPicPr>
                    <p:blipFill>
                      <a:blip r:embed="rId6"/>
                      <a:srcRect/>
                      <a:stretch>
                        <a:fillRect/>
                      </a:stretch>
                    </p:blipFill>
                    <p:spPr bwMode="auto">
                      <a:xfrm>
                        <a:off x="-36512" y="1173833"/>
                        <a:ext cx="4827708" cy="4919463"/>
                      </a:xfrm>
                      <a:prstGeom prst="rect">
                        <a:avLst/>
                      </a:prstGeom>
                      <a:noFill/>
                      <a:ln>
                        <a:noFill/>
                      </a:ln>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967232389"/>
              </p:ext>
            </p:extLst>
          </p:nvPr>
        </p:nvGraphicFramePr>
        <p:xfrm>
          <a:off x="4788024" y="3212976"/>
          <a:ext cx="4281786" cy="3574615"/>
        </p:xfrm>
        <a:graphic>
          <a:graphicData uri="http://schemas.openxmlformats.org/presentationml/2006/ole">
            <mc:AlternateContent xmlns:mc="http://schemas.openxmlformats.org/markup-compatibility/2006">
              <mc:Choice xmlns:v="urn:schemas-microsoft-com:vml" Requires="v">
                <p:oleObj spid="_x0000_s37994" name="Worksheet" r:id="rId8" imgW="6768851" imgH="5651292" progId="Excel.Sheet.8">
                  <p:embed/>
                </p:oleObj>
              </mc:Choice>
              <mc:Fallback>
                <p:oleObj name="Worksheet" r:id="rId8" imgW="6768851" imgH="5651292"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4" y="3212976"/>
                        <a:ext cx="4281786" cy="3574615"/>
                      </a:xfrm>
                      <a:prstGeom prst="rect">
                        <a:avLst/>
                      </a:prstGeom>
                      <a:noFill/>
                      <a:ln>
                        <a:noFill/>
                      </a:ln>
                    </p:spPr>
                  </p:pic>
                </p:oleObj>
              </mc:Fallback>
            </mc:AlternateContent>
          </a:graphicData>
        </a:graphic>
      </p:graphicFrame>
      <p:sp>
        <p:nvSpPr>
          <p:cNvPr id="5" name="Title 2"/>
          <p:cNvSpPr>
            <a:spLocks noGrp="1"/>
          </p:cNvSpPr>
          <p:nvPr>
            <p:ph type="title"/>
          </p:nvPr>
        </p:nvSpPr>
        <p:spPr>
          <a:xfrm>
            <a:off x="8990" y="1856"/>
            <a:ext cx="9135010" cy="978872"/>
          </a:xfrm>
        </p:spPr>
        <p:txBody>
          <a:bodyPr>
            <a:normAutofit/>
          </a:bodyPr>
          <a:lstStyle/>
          <a:p>
            <a:r>
              <a:rPr lang="en-AU" sz="3200" dirty="0" smtClean="0">
                <a:solidFill>
                  <a:srgbClr val="0070C0"/>
                </a:solidFill>
                <a:latin typeface="Kristen ITC" panose="03050502040202030202" pitchFamily="66" charset="0"/>
                <a:cs typeface="Arial" panose="020B0604020202020204" pitchFamily="34" charset="0"/>
              </a:rPr>
              <a:t>1 - 3 star rating rubric</a:t>
            </a:r>
            <a:endParaRPr lang="en-AU" sz="3200" dirty="0">
              <a:solidFill>
                <a:srgbClr val="FFC000"/>
              </a:solidFill>
              <a:latin typeface="Kristen ITC" panose="03050502040202030202" pitchFamily="66" charset="0"/>
              <a:cs typeface="Arial" panose="020B0604020202020204" pitchFamily="34" charset="0"/>
            </a:endParaRPr>
          </a:p>
        </p:txBody>
      </p:sp>
    </p:spTree>
    <p:extLst>
      <p:ext uri="{BB962C8B-B14F-4D97-AF65-F5344CB8AC3E}">
        <p14:creationId xmlns:p14="http://schemas.microsoft.com/office/powerpoint/2010/main" val="31491583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82613" y="4975225"/>
            <a:ext cx="82454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lnSpc>
                <a:spcPct val="90000"/>
              </a:lnSpc>
            </a:pPr>
            <a:r>
              <a:rPr lang="en-AU" altLang="en-US" sz="3200">
                <a:solidFill>
                  <a:srgbClr val="FF9900"/>
                </a:solidFill>
                <a:latin typeface="Kristen ITC" pitchFamily="66" charset="0"/>
              </a:rPr>
              <a:t/>
            </a:r>
            <a:br>
              <a:rPr lang="en-AU" altLang="en-US" sz="3200">
                <a:solidFill>
                  <a:srgbClr val="FF9900"/>
                </a:solidFill>
                <a:latin typeface="Kristen ITC" pitchFamily="66" charset="0"/>
              </a:rPr>
            </a:br>
            <a:r>
              <a:rPr lang="en-AU" altLang="en-US" sz="3200">
                <a:solidFill>
                  <a:srgbClr val="FF9900"/>
                </a:solidFill>
                <a:latin typeface="Kristen ITC" pitchFamily="66" charset="0"/>
              </a:rPr>
              <a:t/>
            </a:r>
            <a:br>
              <a:rPr lang="en-AU" altLang="en-US" sz="3200">
                <a:solidFill>
                  <a:srgbClr val="FF9900"/>
                </a:solidFill>
                <a:latin typeface="Kristen ITC" pitchFamily="66" charset="0"/>
              </a:rPr>
            </a:br>
            <a:r>
              <a:rPr lang="en-AU" altLang="en-US" sz="3200">
                <a:solidFill>
                  <a:srgbClr val="FF9900"/>
                </a:solidFill>
                <a:latin typeface="Kristen ITC" pitchFamily="66" charset="0"/>
              </a:rPr>
              <a:t/>
            </a:r>
            <a:br>
              <a:rPr lang="en-AU" altLang="en-US" sz="3200">
                <a:solidFill>
                  <a:srgbClr val="FF9900"/>
                </a:solidFill>
                <a:latin typeface="Kristen ITC" pitchFamily="66" charset="0"/>
              </a:rPr>
            </a:br>
            <a:r>
              <a:rPr lang="en-AU" altLang="en-US" sz="3200">
                <a:solidFill>
                  <a:srgbClr val="FF9900"/>
                </a:solidFill>
                <a:latin typeface="Kristen ITC" pitchFamily="66" charset="0"/>
              </a:rPr>
              <a:t> </a:t>
            </a:r>
            <a:r>
              <a:rPr lang="en-AU" altLang="en-US" sz="3200">
                <a:solidFill>
                  <a:schemeClr val="tx2"/>
                </a:solidFill>
                <a:latin typeface="Kristen ITC" pitchFamily="66" charset="0"/>
              </a:rPr>
              <a:t/>
            </a:r>
            <a:br>
              <a:rPr lang="en-AU" altLang="en-US" sz="3200">
                <a:solidFill>
                  <a:schemeClr val="tx2"/>
                </a:solidFill>
                <a:latin typeface="Kristen ITC" pitchFamily="66" charset="0"/>
              </a:rPr>
            </a:br>
            <a:r>
              <a:rPr lang="en-AU" altLang="en-US" sz="3200">
                <a:solidFill>
                  <a:schemeClr val="tx2"/>
                </a:solidFill>
                <a:latin typeface="Kristen ITC" pitchFamily="66" charset="0"/>
              </a:rPr>
              <a:t/>
            </a:r>
            <a:br>
              <a:rPr lang="en-AU" altLang="en-US" sz="3200">
                <a:solidFill>
                  <a:schemeClr val="tx2"/>
                </a:solidFill>
                <a:latin typeface="Kristen ITC" pitchFamily="66" charset="0"/>
              </a:rPr>
            </a:br>
            <a:r>
              <a:rPr lang="en-AU" altLang="en-US" sz="3200">
                <a:solidFill>
                  <a:schemeClr val="tx2"/>
                </a:solidFill>
                <a:latin typeface="Kristen ITC" pitchFamily="66" charset="0"/>
              </a:rPr>
              <a:t>     </a:t>
            </a:r>
            <a:br>
              <a:rPr lang="en-AU" altLang="en-US" sz="3200">
                <a:solidFill>
                  <a:schemeClr val="tx2"/>
                </a:solidFill>
                <a:latin typeface="Kristen ITC" pitchFamily="66" charset="0"/>
              </a:rPr>
            </a:br>
            <a:endParaRPr lang="en-AU" altLang="en-US">
              <a:solidFill>
                <a:schemeClr val="tx2"/>
              </a:solidFill>
            </a:endParaRPr>
          </a:p>
        </p:txBody>
      </p:sp>
      <p:pic>
        <p:nvPicPr>
          <p:cNvPr id="20483"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916832"/>
            <a:ext cx="5026025"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5" descr="http://4.bp.blogspot.com/-AHD15s91xFI/Tw2p-LXqnyI/AAAAAAAAABQ/OUqXr9HMh8A/s1600/Singapore+Airlines+routes+ma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9475" y="3180482"/>
            <a:ext cx="572452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ChangeArrowheads="1"/>
          </p:cNvSpPr>
          <p:nvPr/>
        </p:nvSpPr>
        <p:spPr bwMode="auto">
          <a:xfrm>
            <a:off x="693738" y="764704"/>
            <a:ext cx="7561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lnSpc>
                <a:spcPct val="90000"/>
              </a:lnSpc>
            </a:pPr>
            <a:r>
              <a:rPr lang="en-AU" altLang="en-US" dirty="0">
                <a:solidFill>
                  <a:srgbClr val="FF9900"/>
                </a:solidFill>
              </a:rPr>
              <a:t/>
            </a:r>
            <a:br>
              <a:rPr lang="en-AU" altLang="en-US" dirty="0">
                <a:solidFill>
                  <a:srgbClr val="FF9900"/>
                </a:solidFill>
              </a:rPr>
            </a:br>
            <a:r>
              <a:rPr lang="en-AU" altLang="en-US" sz="4000" dirty="0">
                <a:solidFill>
                  <a:srgbClr val="FF9900"/>
                </a:solidFill>
                <a:latin typeface="Kristen ITC" pitchFamily="66" charset="0"/>
              </a:rPr>
              <a:t>  </a:t>
            </a:r>
            <a:r>
              <a:rPr lang="en-AU" altLang="en-US" sz="4000" dirty="0">
                <a:solidFill>
                  <a:schemeClr val="tx2"/>
                </a:solidFill>
                <a:latin typeface="Kristen ITC" pitchFamily="66" charset="0"/>
              </a:rPr>
              <a:t/>
            </a:r>
            <a:br>
              <a:rPr lang="en-AU" altLang="en-US" sz="4000" dirty="0">
                <a:solidFill>
                  <a:schemeClr val="tx2"/>
                </a:solidFill>
                <a:latin typeface="Kristen ITC" pitchFamily="66" charset="0"/>
              </a:rPr>
            </a:br>
            <a:r>
              <a:rPr lang="en-AU" altLang="en-US" sz="4000" dirty="0">
                <a:solidFill>
                  <a:schemeClr val="tx2"/>
                </a:solidFill>
                <a:latin typeface="Kristen ITC" pitchFamily="66" charset="0"/>
              </a:rPr>
              <a:t/>
            </a:r>
            <a:br>
              <a:rPr lang="en-AU" altLang="en-US" sz="4000" dirty="0">
                <a:solidFill>
                  <a:schemeClr val="tx2"/>
                </a:solidFill>
                <a:latin typeface="Kristen ITC" pitchFamily="66" charset="0"/>
              </a:rPr>
            </a:br>
            <a:endParaRPr lang="en-AU" altLang="en-US" sz="4000" dirty="0">
              <a:solidFill>
                <a:schemeClr val="tx2"/>
              </a:solidFill>
              <a:latin typeface="Kristen ITC" pitchFamily="66" charset="0"/>
            </a:endParaRPr>
          </a:p>
        </p:txBody>
      </p:sp>
      <p:sp>
        <p:nvSpPr>
          <p:cNvPr id="3" name="TextBox 2"/>
          <p:cNvSpPr txBox="1"/>
          <p:nvPr/>
        </p:nvSpPr>
        <p:spPr>
          <a:xfrm>
            <a:off x="206962" y="404664"/>
            <a:ext cx="8757526" cy="584775"/>
          </a:xfrm>
          <a:prstGeom prst="rect">
            <a:avLst/>
          </a:prstGeom>
          <a:noFill/>
        </p:spPr>
        <p:txBody>
          <a:bodyPr wrap="none" rtlCol="0">
            <a:spAutoFit/>
          </a:bodyPr>
          <a:lstStyle/>
          <a:p>
            <a:r>
              <a:rPr lang="en-AU" altLang="en-US" sz="3200" dirty="0">
                <a:solidFill>
                  <a:srgbClr val="FF9900"/>
                </a:solidFill>
                <a:latin typeface="Kristen ITC" pitchFamily="66" charset="0"/>
              </a:rPr>
              <a:t>Our journeys, passengers and destinations</a:t>
            </a:r>
            <a:r>
              <a:rPr lang="en-AU" altLang="en-US" sz="3200" dirty="0" smtClean="0">
                <a:solidFill>
                  <a:srgbClr val="FF9900"/>
                </a:solidFill>
                <a:latin typeface="Kristen ITC" pitchFamily="66" charset="0"/>
              </a:rPr>
              <a:t>?</a:t>
            </a:r>
            <a:endParaRPr lang="en-AU" sz="3200" dirty="0"/>
          </a:p>
        </p:txBody>
      </p:sp>
    </p:spTree>
    <p:extLst>
      <p:ext uri="{BB962C8B-B14F-4D97-AF65-F5344CB8AC3E}">
        <p14:creationId xmlns:p14="http://schemas.microsoft.com/office/powerpoint/2010/main" val="35527336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338828"/>
          </a:xfrm>
          <a:prstGeom prst="rect">
            <a:avLst/>
          </a:prstGeom>
        </p:spPr>
        <p:txBody>
          <a:bodyPr wrap="square">
            <a:spAutoFit/>
          </a:bodyPr>
          <a:lstStyle/>
          <a:p>
            <a:pPr lvl="0" algn="ctr">
              <a:lnSpc>
                <a:spcPct val="90000"/>
              </a:lnSpc>
            </a:pPr>
            <a:r>
              <a:rPr lang="en-AU" sz="5400" dirty="0" smtClean="0">
                <a:solidFill>
                  <a:schemeClr val="tx2"/>
                </a:solidFill>
                <a:latin typeface="Kristen ITC" pitchFamily="66" charset="0"/>
                <a:cs typeface="Arial" charset="0"/>
              </a:rPr>
              <a:t>Booklet… </a:t>
            </a:r>
          </a:p>
          <a:p>
            <a:pPr lvl="0" algn="ctr">
              <a:lnSpc>
                <a:spcPct val="90000"/>
              </a:lnSpc>
            </a:pPr>
            <a:r>
              <a:rPr lang="en-AU" sz="3600" dirty="0" smtClean="0">
                <a:solidFill>
                  <a:srgbClr val="FFC000"/>
                </a:solidFill>
                <a:latin typeface="Arial" panose="020B0604020202020204" pitchFamily="34" charset="0"/>
                <a:cs typeface="Arial" panose="020B0604020202020204" pitchFamily="34" charset="0"/>
              </a:rPr>
              <a:t>How </a:t>
            </a:r>
            <a:r>
              <a:rPr lang="en-AU" sz="3600" dirty="0">
                <a:solidFill>
                  <a:srgbClr val="FFC000"/>
                </a:solidFill>
                <a:latin typeface="Arial" panose="020B0604020202020204" pitchFamily="34" charset="0"/>
                <a:cs typeface="Arial" panose="020B0604020202020204" pitchFamily="34" charset="0"/>
              </a:rPr>
              <a:t>many ways can you create it? </a:t>
            </a:r>
          </a:p>
        </p:txBody>
      </p:sp>
      <p:pic>
        <p:nvPicPr>
          <p:cNvPr id="389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7699" y="1789484"/>
            <a:ext cx="4068602" cy="459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180528" y="6048498"/>
            <a:ext cx="8640960" cy="764878"/>
          </a:xfrm>
          <a:prstGeom prst="rect">
            <a:avLst/>
          </a:prstGeom>
          <a:noFill/>
          <a:ln w="9525">
            <a:noFill/>
            <a:miter lim="800000"/>
            <a:headEnd/>
            <a:tailEnd/>
          </a:ln>
        </p:spPr>
        <p:txBody>
          <a:bodyPr anchor="b"/>
          <a:lstStyle/>
          <a:p>
            <a:pPr>
              <a:lnSpc>
                <a:spcPct val="90000"/>
              </a:lnSpc>
            </a:pPr>
            <a:endParaRPr lang="en-AU" dirty="0"/>
          </a:p>
        </p:txBody>
      </p:sp>
    </p:spTree>
    <p:extLst>
      <p:ext uri="{BB962C8B-B14F-4D97-AF65-F5344CB8AC3E}">
        <p14:creationId xmlns:p14="http://schemas.microsoft.com/office/powerpoint/2010/main" val="9499746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228184" y="2859930"/>
            <a:ext cx="7561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algn="ctr" eaLnBrk="1" hangingPunct="1">
              <a:lnSpc>
                <a:spcPct val="90000"/>
              </a:lnSpc>
            </a:pPr>
            <a:r>
              <a:rPr lang="en-AU" altLang="en-US" dirty="0">
                <a:solidFill>
                  <a:srgbClr val="FF9900"/>
                </a:solidFill>
              </a:rPr>
              <a:t/>
            </a:r>
            <a:br>
              <a:rPr lang="en-AU" altLang="en-US" dirty="0">
                <a:solidFill>
                  <a:srgbClr val="FF9900"/>
                </a:solidFill>
              </a:rPr>
            </a:br>
            <a:r>
              <a:rPr lang="en-AU" altLang="en-US" sz="4000" dirty="0">
                <a:solidFill>
                  <a:srgbClr val="FF9900"/>
                </a:solidFill>
                <a:latin typeface="Kristen ITC" pitchFamily="66" charset="0"/>
              </a:rPr>
              <a:t> </a:t>
            </a:r>
            <a:r>
              <a:rPr lang="en-AU" altLang="en-US" sz="4000" dirty="0" smtClean="0">
                <a:solidFill>
                  <a:schemeClr val="tx2"/>
                </a:solidFill>
                <a:latin typeface="Kristen ITC" pitchFamily="66" charset="0"/>
              </a:rPr>
              <a:t/>
            </a:r>
            <a:br>
              <a:rPr lang="en-AU" altLang="en-US" sz="4000" dirty="0" smtClean="0">
                <a:solidFill>
                  <a:schemeClr val="tx2"/>
                </a:solidFill>
                <a:latin typeface="Kristen ITC" pitchFamily="66" charset="0"/>
              </a:rPr>
            </a:br>
            <a:r>
              <a:rPr lang="en-AU" altLang="en-US" sz="2400" dirty="0">
                <a:solidFill>
                  <a:schemeClr val="tx2"/>
                </a:solidFill>
                <a:latin typeface="Kristen ITC" pitchFamily="66" charset="0"/>
              </a:rPr>
              <a:t/>
            </a:r>
            <a:br>
              <a:rPr lang="en-AU" altLang="en-US" sz="2400" dirty="0">
                <a:solidFill>
                  <a:schemeClr val="tx2"/>
                </a:solidFill>
                <a:latin typeface="Kristen ITC" pitchFamily="66" charset="0"/>
              </a:rPr>
            </a:br>
            <a:r>
              <a:rPr lang="en-AU" altLang="en-US" sz="4000" dirty="0">
                <a:solidFill>
                  <a:schemeClr val="tx2"/>
                </a:solidFill>
                <a:latin typeface="Kristen ITC" pitchFamily="66" charset="0"/>
              </a:rPr>
              <a:t/>
            </a:r>
            <a:br>
              <a:rPr lang="en-AU" altLang="en-US" sz="4000" dirty="0">
                <a:solidFill>
                  <a:schemeClr val="tx2"/>
                </a:solidFill>
                <a:latin typeface="Kristen ITC" pitchFamily="66" charset="0"/>
              </a:rPr>
            </a:br>
            <a:endParaRPr lang="en-AU" altLang="en-US" sz="4000" dirty="0">
              <a:solidFill>
                <a:schemeClr val="tx2"/>
              </a:solidFill>
              <a:latin typeface="Kristen ITC" pitchFamily="66" charset="0"/>
            </a:endParaRPr>
          </a:p>
        </p:txBody>
      </p:sp>
      <p:sp>
        <p:nvSpPr>
          <p:cNvPr id="523267" name="Rectangle 3"/>
          <p:cNvSpPr>
            <a:spLocks noChangeArrowheads="1"/>
          </p:cNvSpPr>
          <p:nvPr/>
        </p:nvSpPr>
        <p:spPr bwMode="auto">
          <a:xfrm>
            <a:off x="668879" y="2492896"/>
            <a:ext cx="5199265"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3B3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sz="3200" dirty="0" smtClean="0">
                <a:solidFill>
                  <a:srgbClr val="0066CC"/>
                </a:solidFill>
                <a:latin typeface="+mn-lt"/>
              </a:rPr>
              <a:t>Achievement </a:t>
            </a:r>
            <a:r>
              <a:rPr lang="en-AU" altLang="en-US" sz="3200" dirty="0">
                <a:solidFill>
                  <a:srgbClr val="0066CC"/>
                </a:solidFill>
                <a:latin typeface="+mn-lt"/>
              </a:rPr>
              <a:t>levels</a:t>
            </a:r>
          </a:p>
        </p:txBody>
      </p:sp>
      <p:sp>
        <p:nvSpPr>
          <p:cNvPr id="523268" name="Rectangle 4"/>
          <p:cNvSpPr>
            <a:spLocks noChangeArrowheads="1"/>
          </p:cNvSpPr>
          <p:nvPr/>
        </p:nvSpPr>
        <p:spPr bwMode="auto">
          <a:xfrm>
            <a:off x="5845518" y="2996952"/>
            <a:ext cx="239889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3B3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sz="3200" dirty="0" smtClean="0">
                <a:solidFill>
                  <a:srgbClr val="0066CC"/>
                </a:solidFill>
                <a:latin typeface="+mn-lt"/>
              </a:rPr>
              <a:t>Growth</a:t>
            </a:r>
            <a:r>
              <a:rPr lang="en-AU" altLang="en-US" sz="3200" dirty="0" smtClean="0">
                <a:solidFill>
                  <a:schemeClr val="tx2"/>
                </a:solidFill>
                <a:latin typeface="+mn-lt"/>
              </a:rPr>
              <a:t>   </a:t>
            </a:r>
            <a:endParaRPr lang="en-AU" altLang="en-US" sz="3200" dirty="0">
              <a:solidFill>
                <a:schemeClr val="tx2"/>
              </a:solidFill>
              <a:latin typeface="+mn-lt"/>
            </a:endParaRPr>
          </a:p>
        </p:txBody>
      </p:sp>
      <p:sp>
        <p:nvSpPr>
          <p:cNvPr id="523269" name="Rectangle 5"/>
          <p:cNvSpPr>
            <a:spLocks noChangeArrowheads="1"/>
          </p:cNvSpPr>
          <p:nvPr/>
        </p:nvSpPr>
        <p:spPr bwMode="auto">
          <a:xfrm>
            <a:off x="686830" y="5508521"/>
            <a:ext cx="820565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3B3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sz="3200" dirty="0" smtClean="0">
                <a:solidFill>
                  <a:srgbClr val="0066CC"/>
                </a:solidFill>
                <a:latin typeface="+mn-lt"/>
              </a:rPr>
              <a:t>Statistical </a:t>
            </a:r>
            <a:r>
              <a:rPr lang="en-AU" altLang="en-US" sz="3200" dirty="0">
                <a:solidFill>
                  <a:srgbClr val="0066CC"/>
                </a:solidFill>
                <a:latin typeface="+mn-lt"/>
              </a:rPr>
              <a:t>Methods, incl. </a:t>
            </a:r>
            <a:r>
              <a:rPr lang="en-AU" altLang="en-US" sz="3200" i="1" dirty="0">
                <a:solidFill>
                  <a:srgbClr val="FF9900"/>
                </a:solidFill>
                <a:latin typeface="+mn-lt"/>
              </a:rPr>
              <a:t>Effect </a:t>
            </a:r>
            <a:r>
              <a:rPr lang="en-AU" altLang="en-US" sz="3200" i="1" dirty="0" smtClean="0">
                <a:solidFill>
                  <a:srgbClr val="FF9900"/>
                </a:solidFill>
                <a:latin typeface="+mn-lt"/>
              </a:rPr>
              <a:t>Size</a:t>
            </a:r>
            <a:endParaRPr lang="en-AU" altLang="en-US" sz="3200" dirty="0">
              <a:solidFill>
                <a:schemeClr val="tx2"/>
              </a:solidFill>
              <a:latin typeface="+mn-lt"/>
            </a:endParaRPr>
          </a:p>
        </p:txBody>
      </p:sp>
      <p:sp>
        <p:nvSpPr>
          <p:cNvPr id="523270" name="Rectangle 6"/>
          <p:cNvSpPr>
            <a:spLocks noChangeArrowheads="1"/>
          </p:cNvSpPr>
          <p:nvPr/>
        </p:nvSpPr>
        <p:spPr bwMode="auto">
          <a:xfrm>
            <a:off x="1881762" y="3708321"/>
            <a:ext cx="4490438"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3B3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sz="3200" dirty="0" smtClean="0">
                <a:solidFill>
                  <a:srgbClr val="0066CC"/>
                </a:solidFill>
                <a:latin typeface="+mn-lt"/>
              </a:rPr>
              <a:t>Value - Added</a:t>
            </a:r>
            <a:endParaRPr lang="en-AU" altLang="en-US" sz="3200" i="1" dirty="0">
              <a:solidFill>
                <a:srgbClr val="0066CC"/>
              </a:solidFill>
              <a:latin typeface="+mn-lt"/>
            </a:endParaRPr>
          </a:p>
        </p:txBody>
      </p:sp>
      <p:sp>
        <p:nvSpPr>
          <p:cNvPr id="523271" name="Rectangle 7"/>
          <p:cNvSpPr>
            <a:spLocks noChangeArrowheads="1"/>
          </p:cNvSpPr>
          <p:nvPr/>
        </p:nvSpPr>
        <p:spPr bwMode="auto">
          <a:xfrm>
            <a:off x="4137884" y="4581128"/>
            <a:ext cx="5834716"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3B3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457200" indent="-457200"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sz="3200" dirty="0" smtClean="0">
                <a:solidFill>
                  <a:srgbClr val="0066CC"/>
                </a:solidFill>
                <a:latin typeface="+mn-lt"/>
              </a:rPr>
              <a:t>Multiple Measures</a:t>
            </a:r>
            <a:endParaRPr lang="en-AU" altLang="en-US" sz="3200" dirty="0">
              <a:solidFill>
                <a:srgbClr val="0066CC"/>
              </a:solidFill>
              <a:latin typeface="+mn-lt"/>
            </a:endParaRPr>
          </a:p>
        </p:txBody>
      </p:sp>
      <p:sp>
        <p:nvSpPr>
          <p:cNvPr id="2" name="TextBox 1"/>
          <p:cNvSpPr txBox="1"/>
          <p:nvPr/>
        </p:nvSpPr>
        <p:spPr>
          <a:xfrm>
            <a:off x="251520" y="188640"/>
            <a:ext cx="8640960" cy="1754326"/>
          </a:xfrm>
          <a:prstGeom prst="rect">
            <a:avLst/>
          </a:prstGeom>
          <a:noFill/>
        </p:spPr>
        <p:txBody>
          <a:bodyPr wrap="square" rtlCol="0">
            <a:spAutoFit/>
          </a:bodyPr>
          <a:lstStyle/>
          <a:p>
            <a:pPr algn="ctr"/>
            <a:r>
              <a:rPr lang="en-AU" altLang="en-US" sz="3600" dirty="0" smtClean="0">
                <a:solidFill>
                  <a:srgbClr val="FF9900"/>
                </a:solidFill>
                <a:latin typeface="Kristen ITC" pitchFamily="66" charset="0"/>
              </a:rPr>
              <a:t>What </a:t>
            </a:r>
            <a:r>
              <a:rPr lang="en-AU" altLang="en-US" sz="3600" dirty="0">
                <a:solidFill>
                  <a:srgbClr val="FF9900"/>
                </a:solidFill>
                <a:latin typeface="Kristen ITC" pitchFamily="66" charset="0"/>
              </a:rPr>
              <a:t>are the different kinds of ways</a:t>
            </a:r>
            <a:r>
              <a:rPr lang="en-US" sz="3600" dirty="0" smtClean="0">
                <a:latin typeface="Kristen ITC" panose="03050502040202030202" pitchFamily="66" charset="0"/>
              </a:rPr>
              <a:t>  </a:t>
            </a:r>
            <a:r>
              <a:rPr lang="en-AU" altLang="en-US" sz="3600" dirty="0">
                <a:solidFill>
                  <a:srgbClr val="FF9900"/>
                </a:solidFill>
                <a:latin typeface="Kristen ITC" pitchFamily="66" charset="0"/>
              </a:rPr>
              <a:t>we measure improvement and growth? </a:t>
            </a:r>
            <a:endParaRPr lang="en-AU" sz="3600" dirty="0">
              <a:latin typeface="Kristen ITC" panose="03050502040202030202" pitchFamily="66" charset="0"/>
            </a:endParaRPr>
          </a:p>
        </p:txBody>
      </p:sp>
    </p:spTree>
    <p:extLst>
      <p:ext uri="{BB962C8B-B14F-4D97-AF65-F5344CB8AC3E}">
        <p14:creationId xmlns:p14="http://schemas.microsoft.com/office/powerpoint/2010/main" val="2862983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3267"/>
                                        </p:tgtEl>
                                        <p:attrNameLst>
                                          <p:attrName>style.visibility</p:attrName>
                                        </p:attrNameLst>
                                      </p:cBhvr>
                                      <p:to>
                                        <p:strVal val="visible"/>
                                      </p:to>
                                    </p:set>
                                    <p:anim calcmode="lin" valueType="num">
                                      <p:cBhvr>
                                        <p:cTn id="7" dur="1000" fill="hold"/>
                                        <p:tgtEl>
                                          <p:spTgt spid="523267"/>
                                        </p:tgtEl>
                                        <p:attrNameLst>
                                          <p:attrName>ppt_w</p:attrName>
                                        </p:attrNameLst>
                                      </p:cBhvr>
                                      <p:tavLst>
                                        <p:tav tm="0">
                                          <p:val>
                                            <p:strVal val="#ppt_w*0.70"/>
                                          </p:val>
                                        </p:tav>
                                        <p:tav tm="100000">
                                          <p:val>
                                            <p:strVal val="#ppt_w"/>
                                          </p:val>
                                        </p:tav>
                                      </p:tavLst>
                                    </p:anim>
                                    <p:anim calcmode="lin" valueType="num">
                                      <p:cBhvr>
                                        <p:cTn id="8" dur="1000" fill="hold"/>
                                        <p:tgtEl>
                                          <p:spTgt spid="523267"/>
                                        </p:tgtEl>
                                        <p:attrNameLst>
                                          <p:attrName>ppt_h</p:attrName>
                                        </p:attrNameLst>
                                      </p:cBhvr>
                                      <p:tavLst>
                                        <p:tav tm="0">
                                          <p:val>
                                            <p:strVal val="#ppt_h"/>
                                          </p:val>
                                        </p:tav>
                                        <p:tav tm="100000">
                                          <p:val>
                                            <p:strVal val="#ppt_h"/>
                                          </p:val>
                                        </p:tav>
                                      </p:tavLst>
                                    </p:anim>
                                    <p:animEffect transition="in" filter="fade">
                                      <p:cBhvr>
                                        <p:cTn id="9" dur="1000"/>
                                        <p:tgtEl>
                                          <p:spTgt spid="52326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23268"/>
                                        </p:tgtEl>
                                        <p:attrNameLst>
                                          <p:attrName>style.visibility</p:attrName>
                                        </p:attrNameLst>
                                      </p:cBhvr>
                                      <p:to>
                                        <p:strVal val="visible"/>
                                      </p:to>
                                    </p:set>
                                    <p:anim calcmode="lin" valueType="num">
                                      <p:cBhvr>
                                        <p:cTn id="14" dur="1000" fill="hold"/>
                                        <p:tgtEl>
                                          <p:spTgt spid="523268"/>
                                        </p:tgtEl>
                                        <p:attrNameLst>
                                          <p:attrName>ppt_w</p:attrName>
                                        </p:attrNameLst>
                                      </p:cBhvr>
                                      <p:tavLst>
                                        <p:tav tm="0">
                                          <p:val>
                                            <p:strVal val="#ppt_w*0.70"/>
                                          </p:val>
                                        </p:tav>
                                        <p:tav tm="100000">
                                          <p:val>
                                            <p:strVal val="#ppt_w"/>
                                          </p:val>
                                        </p:tav>
                                      </p:tavLst>
                                    </p:anim>
                                    <p:anim calcmode="lin" valueType="num">
                                      <p:cBhvr>
                                        <p:cTn id="15" dur="1000" fill="hold"/>
                                        <p:tgtEl>
                                          <p:spTgt spid="523268"/>
                                        </p:tgtEl>
                                        <p:attrNameLst>
                                          <p:attrName>ppt_h</p:attrName>
                                        </p:attrNameLst>
                                      </p:cBhvr>
                                      <p:tavLst>
                                        <p:tav tm="0">
                                          <p:val>
                                            <p:strVal val="#ppt_h"/>
                                          </p:val>
                                        </p:tav>
                                        <p:tav tm="100000">
                                          <p:val>
                                            <p:strVal val="#ppt_h"/>
                                          </p:val>
                                        </p:tav>
                                      </p:tavLst>
                                    </p:anim>
                                    <p:animEffect transition="in" filter="fade">
                                      <p:cBhvr>
                                        <p:cTn id="16" dur="1000"/>
                                        <p:tgtEl>
                                          <p:spTgt spid="523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23270"/>
                                        </p:tgtEl>
                                        <p:attrNameLst>
                                          <p:attrName>style.visibility</p:attrName>
                                        </p:attrNameLst>
                                      </p:cBhvr>
                                      <p:to>
                                        <p:strVal val="visible"/>
                                      </p:to>
                                    </p:set>
                                    <p:anim calcmode="lin" valueType="num">
                                      <p:cBhvr>
                                        <p:cTn id="21" dur="1000" fill="hold"/>
                                        <p:tgtEl>
                                          <p:spTgt spid="523270"/>
                                        </p:tgtEl>
                                        <p:attrNameLst>
                                          <p:attrName>ppt_w</p:attrName>
                                        </p:attrNameLst>
                                      </p:cBhvr>
                                      <p:tavLst>
                                        <p:tav tm="0">
                                          <p:val>
                                            <p:strVal val="#ppt_w*0.70"/>
                                          </p:val>
                                        </p:tav>
                                        <p:tav tm="100000">
                                          <p:val>
                                            <p:strVal val="#ppt_w"/>
                                          </p:val>
                                        </p:tav>
                                      </p:tavLst>
                                    </p:anim>
                                    <p:anim calcmode="lin" valueType="num">
                                      <p:cBhvr>
                                        <p:cTn id="22" dur="1000" fill="hold"/>
                                        <p:tgtEl>
                                          <p:spTgt spid="523270"/>
                                        </p:tgtEl>
                                        <p:attrNameLst>
                                          <p:attrName>ppt_h</p:attrName>
                                        </p:attrNameLst>
                                      </p:cBhvr>
                                      <p:tavLst>
                                        <p:tav tm="0">
                                          <p:val>
                                            <p:strVal val="#ppt_h"/>
                                          </p:val>
                                        </p:tav>
                                        <p:tav tm="100000">
                                          <p:val>
                                            <p:strVal val="#ppt_h"/>
                                          </p:val>
                                        </p:tav>
                                      </p:tavLst>
                                    </p:anim>
                                    <p:animEffect transition="in" filter="fade">
                                      <p:cBhvr>
                                        <p:cTn id="23" dur="1000"/>
                                        <p:tgtEl>
                                          <p:spTgt spid="52327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23271"/>
                                        </p:tgtEl>
                                        <p:attrNameLst>
                                          <p:attrName>style.visibility</p:attrName>
                                        </p:attrNameLst>
                                      </p:cBhvr>
                                      <p:to>
                                        <p:strVal val="visible"/>
                                      </p:to>
                                    </p:set>
                                    <p:anim calcmode="lin" valueType="num">
                                      <p:cBhvr>
                                        <p:cTn id="28" dur="1000" fill="hold"/>
                                        <p:tgtEl>
                                          <p:spTgt spid="523271"/>
                                        </p:tgtEl>
                                        <p:attrNameLst>
                                          <p:attrName>ppt_w</p:attrName>
                                        </p:attrNameLst>
                                      </p:cBhvr>
                                      <p:tavLst>
                                        <p:tav tm="0">
                                          <p:val>
                                            <p:strVal val="#ppt_w*0.70"/>
                                          </p:val>
                                        </p:tav>
                                        <p:tav tm="100000">
                                          <p:val>
                                            <p:strVal val="#ppt_w"/>
                                          </p:val>
                                        </p:tav>
                                      </p:tavLst>
                                    </p:anim>
                                    <p:anim calcmode="lin" valueType="num">
                                      <p:cBhvr>
                                        <p:cTn id="29" dur="1000" fill="hold"/>
                                        <p:tgtEl>
                                          <p:spTgt spid="523271"/>
                                        </p:tgtEl>
                                        <p:attrNameLst>
                                          <p:attrName>ppt_h</p:attrName>
                                        </p:attrNameLst>
                                      </p:cBhvr>
                                      <p:tavLst>
                                        <p:tav tm="0">
                                          <p:val>
                                            <p:strVal val="#ppt_h"/>
                                          </p:val>
                                        </p:tav>
                                        <p:tav tm="100000">
                                          <p:val>
                                            <p:strVal val="#ppt_h"/>
                                          </p:val>
                                        </p:tav>
                                      </p:tavLst>
                                    </p:anim>
                                    <p:animEffect transition="in" filter="fade">
                                      <p:cBhvr>
                                        <p:cTn id="30" dur="1000"/>
                                        <p:tgtEl>
                                          <p:spTgt spid="52327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23269"/>
                                        </p:tgtEl>
                                        <p:attrNameLst>
                                          <p:attrName>style.visibility</p:attrName>
                                        </p:attrNameLst>
                                      </p:cBhvr>
                                      <p:to>
                                        <p:strVal val="visible"/>
                                      </p:to>
                                    </p:set>
                                    <p:anim calcmode="lin" valueType="num">
                                      <p:cBhvr>
                                        <p:cTn id="35" dur="1000" fill="hold"/>
                                        <p:tgtEl>
                                          <p:spTgt spid="523269"/>
                                        </p:tgtEl>
                                        <p:attrNameLst>
                                          <p:attrName>ppt_w</p:attrName>
                                        </p:attrNameLst>
                                      </p:cBhvr>
                                      <p:tavLst>
                                        <p:tav tm="0">
                                          <p:val>
                                            <p:strVal val="#ppt_w*0.70"/>
                                          </p:val>
                                        </p:tav>
                                        <p:tav tm="100000">
                                          <p:val>
                                            <p:strVal val="#ppt_w"/>
                                          </p:val>
                                        </p:tav>
                                      </p:tavLst>
                                    </p:anim>
                                    <p:anim calcmode="lin" valueType="num">
                                      <p:cBhvr>
                                        <p:cTn id="36" dur="1000" fill="hold"/>
                                        <p:tgtEl>
                                          <p:spTgt spid="523269"/>
                                        </p:tgtEl>
                                        <p:attrNameLst>
                                          <p:attrName>ppt_h</p:attrName>
                                        </p:attrNameLst>
                                      </p:cBhvr>
                                      <p:tavLst>
                                        <p:tav tm="0">
                                          <p:val>
                                            <p:strVal val="#ppt_h"/>
                                          </p:val>
                                        </p:tav>
                                        <p:tav tm="100000">
                                          <p:val>
                                            <p:strVal val="#ppt_h"/>
                                          </p:val>
                                        </p:tav>
                                      </p:tavLst>
                                    </p:anim>
                                    <p:animEffect transition="in" filter="fade">
                                      <p:cBhvr>
                                        <p:cTn id="37" dur="1000"/>
                                        <p:tgtEl>
                                          <p:spTgt spid="523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p:bldP spid="523268" grpId="0"/>
      <p:bldP spid="523269" grpId="0"/>
      <p:bldP spid="523270" grpId="0"/>
      <p:bldP spid="52327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444500" y="2497138"/>
            <a:ext cx="65532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lnSpc>
                <a:spcPct val="90000"/>
              </a:lnSpc>
            </a:pPr>
            <a:r>
              <a:rPr lang="en-AU" altLang="en-US" sz="4000" dirty="0">
                <a:solidFill>
                  <a:srgbClr val="0066CC"/>
                </a:solidFill>
                <a:latin typeface="Kristen ITC" pitchFamily="66" charset="0"/>
              </a:rPr>
              <a:t>It’s all about the questions raised, </a:t>
            </a:r>
            <a:br>
              <a:rPr lang="en-AU" altLang="en-US" sz="4000" dirty="0">
                <a:solidFill>
                  <a:srgbClr val="0066CC"/>
                </a:solidFill>
                <a:latin typeface="Kristen ITC" pitchFamily="66" charset="0"/>
              </a:rPr>
            </a:br>
            <a:r>
              <a:rPr lang="en-AU" altLang="en-US" sz="4000" dirty="0">
                <a:solidFill>
                  <a:srgbClr val="0066CC"/>
                </a:solidFill>
                <a:latin typeface="Kristen ITC" pitchFamily="66" charset="0"/>
              </a:rPr>
              <a:t>not the ES value …</a:t>
            </a:r>
            <a:r>
              <a:rPr lang="en-AU" altLang="en-US" sz="4000" dirty="0">
                <a:solidFill>
                  <a:schemeClr val="tx2"/>
                </a:solidFill>
                <a:latin typeface="Kristen ITC" pitchFamily="66" charset="0"/>
              </a:rPr>
              <a:t/>
            </a:r>
            <a:br>
              <a:rPr lang="en-AU" altLang="en-US" sz="4000" dirty="0">
                <a:solidFill>
                  <a:schemeClr val="tx2"/>
                </a:solidFill>
                <a:latin typeface="Kristen ITC" pitchFamily="66" charset="0"/>
              </a:rPr>
            </a:br>
            <a:r>
              <a:rPr lang="en-AU" altLang="en-US" sz="2400" dirty="0">
                <a:solidFill>
                  <a:schemeClr val="tx2"/>
                </a:solidFill>
                <a:latin typeface="Kristen ITC" pitchFamily="66" charset="0"/>
              </a:rPr>
              <a:t/>
            </a:r>
            <a:br>
              <a:rPr lang="en-AU" altLang="en-US" sz="2400" dirty="0">
                <a:solidFill>
                  <a:schemeClr val="tx2"/>
                </a:solidFill>
                <a:latin typeface="Kristen ITC" pitchFamily="66" charset="0"/>
              </a:rPr>
            </a:br>
            <a:r>
              <a:rPr lang="en-AU" altLang="en-US" sz="2400" dirty="0">
                <a:solidFill>
                  <a:schemeClr val="tx2"/>
                </a:solidFill>
                <a:latin typeface="Kristen ITC" pitchFamily="66" charset="0"/>
              </a:rPr>
              <a:t/>
            </a:r>
            <a:br>
              <a:rPr lang="en-AU" altLang="en-US" sz="2400" dirty="0">
                <a:solidFill>
                  <a:schemeClr val="tx2"/>
                </a:solidFill>
                <a:latin typeface="Kristen ITC" pitchFamily="66" charset="0"/>
              </a:rPr>
            </a:br>
            <a:endParaRPr lang="en-AU" altLang="en-US" sz="2400" dirty="0">
              <a:solidFill>
                <a:srgbClr val="FF9900"/>
              </a:solidFill>
            </a:endParaRPr>
          </a:p>
        </p:txBody>
      </p:sp>
      <p:sp>
        <p:nvSpPr>
          <p:cNvPr id="25603" name="Rectangle 1"/>
          <p:cNvSpPr>
            <a:spLocks noChangeArrowheads="1"/>
          </p:cNvSpPr>
          <p:nvPr/>
        </p:nvSpPr>
        <p:spPr bwMode="auto">
          <a:xfrm>
            <a:off x="158750" y="2520412"/>
            <a:ext cx="880586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Narrow" pitchFamily="34" charset="0"/>
              </a:defRPr>
            </a:lvl1pPr>
            <a:lvl2pPr marL="742950" indent="-285750" eaLnBrk="0" hangingPunct="0">
              <a:defRPr b="1">
                <a:solidFill>
                  <a:schemeClr val="tx1"/>
                </a:solidFill>
                <a:latin typeface="Arial Narrow" pitchFamily="34" charset="0"/>
              </a:defRPr>
            </a:lvl2pPr>
            <a:lvl3pPr marL="1143000" indent="-228600" eaLnBrk="0" hangingPunct="0">
              <a:defRPr b="1">
                <a:solidFill>
                  <a:schemeClr val="tx1"/>
                </a:solidFill>
                <a:latin typeface="Arial Narrow" pitchFamily="34" charset="0"/>
              </a:defRPr>
            </a:lvl3pPr>
            <a:lvl4pPr marL="1600200" indent="-228600" eaLnBrk="0" hangingPunct="0">
              <a:defRPr b="1">
                <a:solidFill>
                  <a:schemeClr val="tx1"/>
                </a:solidFill>
                <a:latin typeface="Arial Narrow" pitchFamily="34" charset="0"/>
              </a:defRPr>
            </a:lvl4pPr>
            <a:lvl5pPr marL="2057400" indent="-228600" eaLnBrk="0" hangingPunct="0">
              <a:defRPr b="1">
                <a:solidFill>
                  <a:schemeClr val="tx1"/>
                </a:solidFill>
                <a:latin typeface="Arial Narrow" pitchFamily="34" charset="0"/>
              </a:defRPr>
            </a:lvl5pPr>
            <a:lvl6pPr marL="2514600" indent="-228600" eaLnBrk="0" fontAlgn="base" hangingPunct="0">
              <a:spcBef>
                <a:spcPct val="0"/>
              </a:spcBef>
              <a:spcAft>
                <a:spcPct val="0"/>
              </a:spcAft>
              <a:defRPr b="1">
                <a:solidFill>
                  <a:schemeClr val="tx1"/>
                </a:solidFill>
                <a:latin typeface="Arial Narrow" pitchFamily="34" charset="0"/>
              </a:defRPr>
            </a:lvl6pPr>
            <a:lvl7pPr marL="2971800" indent="-228600" eaLnBrk="0" fontAlgn="base" hangingPunct="0">
              <a:spcBef>
                <a:spcPct val="0"/>
              </a:spcBef>
              <a:spcAft>
                <a:spcPct val="0"/>
              </a:spcAft>
              <a:defRPr b="1">
                <a:solidFill>
                  <a:schemeClr val="tx1"/>
                </a:solidFill>
                <a:latin typeface="Arial Narrow" pitchFamily="34" charset="0"/>
              </a:defRPr>
            </a:lvl7pPr>
            <a:lvl8pPr marL="3429000" indent="-228600" eaLnBrk="0" fontAlgn="base" hangingPunct="0">
              <a:spcBef>
                <a:spcPct val="0"/>
              </a:spcBef>
              <a:spcAft>
                <a:spcPct val="0"/>
              </a:spcAft>
              <a:defRPr b="1">
                <a:solidFill>
                  <a:schemeClr val="tx1"/>
                </a:solidFill>
                <a:latin typeface="Arial Narrow" pitchFamily="34" charset="0"/>
              </a:defRPr>
            </a:lvl8pPr>
            <a:lvl9pPr marL="3886200" indent="-228600" eaLnBrk="0" fontAlgn="base" hangingPunct="0">
              <a:spcBef>
                <a:spcPct val="0"/>
              </a:spcBef>
              <a:spcAft>
                <a:spcPct val="0"/>
              </a:spcAft>
              <a:defRPr b="1">
                <a:solidFill>
                  <a:schemeClr val="tx1"/>
                </a:solidFill>
                <a:latin typeface="Arial Narrow" pitchFamily="34" charset="0"/>
              </a:defRPr>
            </a:lvl9pPr>
          </a:lstStyle>
          <a:p>
            <a:pPr eaLnBrk="1" hangingPunct="1"/>
            <a:r>
              <a:rPr lang="en-AU" altLang="en-US" sz="2400" b="0" dirty="0" smtClean="0">
                <a:solidFill>
                  <a:srgbClr val="FF3300"/>
                </a:solidFill>
                <a:latin typeface="Arial" panose="020B0604020202020204" pitchFamily="34" charset="0"/>
                <a:cs typeface="Arial" panose="020B0604020202020204" pitchFamily="34" charset="0"/>
              </a:rPr>
              <a:t>The </a:t>
            </a:r>
            <a:r>
              <a:rPr lang="en-AU" altLang="en-US" sz="2400" b="0" dirty="0">
                <a:solidFill>
                  <a:srgbClr val="FF3300"/>
                </a:solidFill>
                <a:latin typeface="Arial" panose="020B0604020202020204" pitchFamily="34" charset="0"/>
                <a:cs typeface="Arial" panose="020B0604020202020204" pitchFamily="34" charset="0"/>
              </a:rPr>
              <a:t>most important consideration when using effect </a:t>
            </a:r>
            <a:r>
              <a:rPr lang="en-AU" altLang="en-US" sz="2400" b="0" dirty="0" smtClean="0">
                <a:solidFill>
                  <a:srgbClr val="FF3300"/>
                </a:solidFill>
                <a:latin typeface="Arial" panose="020B0604020202020204" pitchFamily="34" charset="0"/>
                <a:cs typeface="Arial" panose="020B0604020202020204" pitchFamily="34" charset="0"/>
              </a:rPr>
              <a:t>size are </a:t>
            </a:r>
            <a:r>
              <a:rPr lang="en-AU" altLang="en-US" sz="2400" b="0" dirty="0">
                <a:solidFill>
                  <a:srgbClr val="FF3300"/>
                </a:solidFill>
                <a:latin typeface="Arial" panose="020B0604020202020204" pitchFamily="34" charset="0"/>
                <a:cs typeface="Arial" panose="020B0604020202020204" pitchFamily="34" charset="0"/>
              </a:rPr>
              <a:t>the questions it raises. It invites educators to reflect on</a:t>
            </a:r>
            <a:r>
              <a:rPr lang="en-AU" altLang="en-US" sz="2400" b="0" dirty="0" smtClean="0">
                <a:solidFill>
                  <a:srgbClr val="FF3300"/>
                </a:solidFill>
                <a:latin typeface="Arial" panose="020B0604020202020204" pitchFamily="34" charset="0"/>
                <a:cs typeface="Arial" panose="020B0604020202020204" pitchFamily="34" charset="0"/>
              </a:rPr>
              <a:t>:</a:t>
            </a:r>
          </a:p>
          <a:p>
            <a:pPr eaLnBrk="1" hangingPunct="1"/>
            <a:endParaRPr lang="en-AU" altLang="en-US" sz="2400" b="0" dirty="0">
              <a:latin typeface="Arial" panose="020B0604020202020204" pitchFamily="34" charset="0"/>
              <a:cs typeface="Arial" panose="020B0604020202020204" pitchFamily="34" charset="0"/>
            </a:endParaRPr>
          </a:p>
          <a:p>
            <a:pPr eaLnBrk="1" hangingPunct="1"/>
            <a:r>
              <a:rPr lang="en-AU" altLang="en-US" sz="2400" b="0" i="1" dirty="0">
                <a:latin typeface="Arial" panose="020B0604020202020204" pitchFamily="34" charset="0"/>
                <a:cs typeface="Arial" panose="020B0604020202020204" pitchFamily="34" charset="0"/>
              </a:rPr>
              <a:t>“How well is what I am doing working for different groups of students each year and why?”</a:t>
            </a:r>
          </a:p>
          <a:p>
            <a:pPr eaLnBrk="1" hangingPunct="1"/>
            <a:endParaRPr lang="en-AU" altLang="en-US" sz="2400" b="0" i="1" dirty="0" smtClean="0">
              <a:latin typeface="Arial" panose="020B0604020202020204" pitchFamily="34" charset="0"/>
              <a:cs typeface="Arial" panose="020B0604020202020204" pitchFamily="34" charset="0"/>
            </a:endParaRPr>
          </a:p>
          <a:p>
            <a:pPr eaLnBrk="1" hangingPunct="1"/>
            <a:r>
              <a:rPr lang="en-AU" altLang="en-US" sz="2400" b="0" i="1" dirty="0" smtClean="0">
                <a:latin typeface="Arial" panose="020B0604020202020204" pitchFamily="34" charset="0"/>
                <a:cs typeface="Arial" panose="020B0604020202020204" pitchFamily="34" charset="0"/>
              </a:rPr>
              <a:t>“</a:t>
            </a:r>
            <a:r>
              <a:rPr lang="en-AU" altLang="en-US" sz="2400" b="0" i="1" dirty="0">
                <a:latin typeface="Arial" panose="020B0604020202020204" pitchFamily="34" charset="0"/>
                <a:cs typeface="Arial" panose="020B0604020202020204" pitchFamily="34" charset="0"/>
              </a:rPr>
              <a:t>What possible reasons could there be for some student or groups of students progressing more or less</a:t>
            </a:r>
            <a:r>
              <a:rPr lang="en-AU" altLang="en-US" sz="2400" b="0" i="1" dirty="0" smtClean="0">
                <a:latin typeface="Arial" panose="020B0604020202020204" pitchFamily="34" charset="0"/>
                <a:cs typeface="Arial" panose="020B0604020202020204" pitchFamily="34" charset="0"/>
              </a:rPr>
              <a:t>?”</a:t>
            </a:r>
          </a:p>
          <a:p>
            <a:pPr eaLnBrk="1" hangingPunct="1"/>
            <a:endParaRPr lang="en-AU" altLang="en-US" sz="2400" b="0" i="1" dirty="0">
              <a:latin typeface="Arial" panose="020B0604020202020204" pitchFamily="34" charset="0"/>
              <a:cs typeface="Arial" panose="020B0604020202020204" pitchFamily="34" charset="0"/>
            </a:endParaRPr>
          </a:p>
          <a:p>
            <a:pPr eaLnBrk="1" hangingPunct="1"/>
            <a:r>
              <a:rPr lang="en-AU" altLang="en-US" sz="2400" b="0" i="1" dirty="0">
                <a:latin typeface="Arial" panose="020B0604020202020204" pitchFamily="34" charset="0"/>
                <a:cs typeface="Arial" panose="020B0604020202020204" pitchFamily="34" charset="0"/>
              </a:rPr>
              <a:t>“How does student progress compare with their achievement levels”?</a:t>
            </a:r>
          </a:p>
          <a:p>
            <a:pPr eaLnBrk="1" hangingPunct="1"/>
            <a:endParaRPr lang="en-AU" altLang="en-US" sz="2000" b="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5795963" y="476250"/>
          <a:ext cx="2949577" cy="1295400"/>
        </p:xfrm>
        <a:graphic>
          <a:graphicData uri="http://schemas.openxmlformats.org/drawingml/2006/table">
            <a:tbl>
              <a:tblPr/>
              <a:tblGrid>
                <a:gridCol w="640156"/>
                <a:gridCol w="607742"/>
                <a:gridCol w="591536"/>
                <a:gridCol w="591536"/>
                <a:gridCol w="518607"/>
              </a:tblGrid>
              <a:tr h="153017">
                <a:tc>
                  <a:txBody>
                    <a:bodyPr/>
                    <a:lstStyle/>
                    <a:p>
                      <a:pPr algn="l" fontAlgn="b"/>
                      <a:endParaRPr lang="en-AU" sz="1000" b="0" i="0" u="none" strike="noStrike">
                        <a:effectLst/>
                        <a:latin typeface="Arial"/>
                      </a:endParaRPr>
                    </a:p>
                  </a:txBody>
                  <a:tcPr marL="9526" marR="9526" marT="9525" marB="0" anchor="b">
                    <a:lnL>
                      <a:noFill/>
                    </a:lnL>
                    <a:lnR>
                      <a:noFill/>
                    </a:lnR>
                    <a:lnT>
                      <a:noFill/>
                    </a:lnT>
                    <a:lnB>
                      <a:noFill/>
                    </a:lnB>
                  </a:tcPr>
                </a:tc>
                <a:tc gridSpan="3">
                  <a:txBody>
                    <a:bodyPr/>
                    <a:lstStyle/>
                    <a:p>
                      <a:pPr algn="l" fontAlgn="b"/>
                      <a:r>
                        <a:rPr lang="en-AU" sz="1000" b="1" i="0" u="none" strike="noStrike">
                          <a:effectLst/>
                          <a:latin typeface="Arial"/>
                        </a:rPr>
                        <a:t>School X Effect Sizes (1 yr)</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rgbClr val="99CC00"/>
                    </a:solidFill>
                  </a:tcPr>
                </a:tc>
                <a:tc hMerge="1">
                  <a:txBody>
                    <a:bodyPr/>
                    <a:lstStyle/>
                    <a:p>
                      <a:endParaRPr lang="en-AU"/>
                    </a:p>
                  </a:txBody>
                  <a:tcPr/>
                </a:tc>
                <a:tc hMerge="1">
                  <a:txBody>
                    <a:bodyPr/>
                    <a:lstStyle/>
                    <a:p>
                      <a:endParaRPr lang="en-AU"/>
                    </a:p>
                  </a:txBody>
                  <a:tcPr/>
                </a:tc>
                <a:tc>
                  <a:txBody>
                    <a:bodyPr/>
                    <a:lstStyle/>
                    <a:p>
                      <a:pPr algn="l" fontAlgn="b"/>
                      <a:r>
                        <a:rPr lang="en-AU" sz="1000" b="0" i="0" u="none" strike="noStrike">
                          <a:effectLst/>
                          <a:latin typeface="Arial"/>
                        </a:rPr>
                        <a:t> </a:t>
                      </a:r>
                    </a:p>
                  </a:txBody>
                  <a:tcPr marL="9526" marR="9526" marT="9525" marB="0" anchor="b">
                    <a:lnL>
                      <a:noFill/>
                    </a:lnL>
                    <a:lnR>
                      <a:noFill/>
                    </a:lnR>
                    <a:lnT>
                      <a:noFill/>
                    </a:lnT>
                    <a:lnB w="6350" cap="flat" cmpd="sng" algn="ctr">
                      <a:solidFill>
                        <a:srgbClr val="000000"/>
                      </a:solidFill>
                      <a:prstDash val="solid"/>
                      <a:round/>
                      <a:headEnd type="none" w="med" len="med"/>
                      <a:tailEnd type="none" w="med" len="med"/>
                    </a:lnB>
                    <a:solidFill>
                      <a:srgbClr val="99CC00"/>
                    </a:solidFill>
                  </a:tcPr>
                </a:tc>
              </a:tr>
              <a:tr h="153017">
                <a:tc>
                  <a:txBody>
                    <a:bodyPr/>
                    <a:lstStyle/>
                    <a:p>
                      <a:pPr algn="l" fontAlgn="b"/>
                      <a:endParaRPr lang="en-AU" sz="1000" b="0" i="0" u="none" strike="noStrike">
                        <a:effectLst/>
                        <a:latin typeface="Arial"/>
                      </a:endParaRPr>
                    </a:p>
                  </a:txBody>
                  <a:tcPr marL="9526" marR="952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1000" b="1" i="0" u="none" strike="noStrike">
                          <a:effectLst/>
                          <a:latin typeface="Arial"/>
                        </a:rPr>
                        <a:t>2008-10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2008-10</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2009-11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2009-11</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r>
              <a:tr h="153017">
                <a:tc>
                  <a:txBody>
                    <a:bodyPr/>
                    <a:lstStyle/>
                    <a:p>
                      <a:pPr algn="l" fontAlgn="b"/>
                      <a:endParaRPr lang="en-AU" sz="1000" b="0" i="0" u="none" strike="noStrike">
                        <a:effectLst/>
                        <a:latin typeface="Arial"/>
                      </a:endParaRPr>
                    </a:p>
                  </a:txBody>
                  <a:tcPr marL="9526" marR="9526"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AU" sz="1000" b="1" i="0" u="none" strike="noStrike">
                          <a:effectLst/>
                          <a:latin typeface="Arial"/>
                        </a:rPr>
                        <a:t>3-5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5-7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3-5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5-7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r>
              <a:tr h="153017">
                <a:tc>
                  <a:txBody>
                    <a:bodyPr/>
                    <a:lstStyle/>
                    <a:p>
                      <a:pPr algn="l" fontAlgn="b"/>
                      <a:endParaRPr lang="en-AU" sz="1000" b="0" i="0" u="none" strike="noStrike">
                        <a:effectLst/>
                        <a:latin typeface="Arial"/>
                      </a:endParaRPr>
                    </a:p>
                  </a:txBody>
                  <a:tcPr marL="9526" marR="9526"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AU" sz="1000" b="1" i="0" u="none" strike="noStrike">
                          <a:effectLst/>
                          <a:latin typeface="Arial"/>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r>
              <a:tr h="153017">
                <a:tc>
                  <a:txBody>
                    <a:bodyPr/>
                    <a:lstStyle/>
                    <a:p>
                      <a:pPr algn="l" fontAlgn="b"/>
                      <a:r>
                        <a:rPr lang="en-AU" sz="1000" b="1" i="0" u="none" strike="noStrike">
                          <a:effectLst/>
                          <a:latin typeface="Arial"/>
                        </a:rPr>
                        <a:t>Grammar</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000" b="1" i="0" u="none" strike="noStrike">
                          <a:effectLst/>
                          <a:latin typeface="Arial"/>
                        </a:rPr>
                        <a:t>0.8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AU" sz="1000" b="1" i="0" u="none" strike="noStrike">
                          <a:effectLst/>
                          <a:latin typeface="Arial"/>
                        </a:rPr>
                        <a:t>0.4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AU" sz="1000" b="1" i="0" u="none" strike="noStrike">
                          <a:effectLst/>
                          <a:latin typeface="Arial"/>
                        </a:rPr>
                        <a:t>0.6</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en-AU" sz="1000" b="1" i="0" u="none" strike="noStrike">
                          <a:effectLst/>
                          <a:latin typeface="Arial"/>
                        </a:rPr>
                        <a:t>0.4</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153017">
                <a:tc>
                  <a:txBody>
                    <a:bodyPr/>
                    <a:lstStyle/>
                    <a:p>
                      <a:pPr algn="l" fontAlgn="b"/>
                      <a:r>
                        <a:rPr lang="en-AU" sz="1000" b="1" i="0" u="none" strike="noStrike">
                          <a:effectLst/>
                          <a:latin typeface="Arial"/>
                        </a:rPr>
                        <a:t>Reading</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000" b="1" i="0" u="none" strike="noStrike">
                          <a:effectLst/>
                          <a:latin typeface="Arial"/>
                        </a:rPr>
                        <a:t>0.8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r" fontAlgn="b"/>
                      <a:r>
                        <a:rPr lang="en-AU" sz="1000" b="1" i="0" u="none" strike="noStrike">
                          <a:effectLst/>
                          <a:latin typeface="Arial"/>
                        </a:rPr>
                        <a:t>0.8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r" fontAlgn="b"/>
                      <a:r>
                        <a:rPr lang="en-AU" sz="1000" b="1" i="0" u="none" strike="noStrike">
                          <a:effectLst/>
                          <a:latin typeface="Arial"/>
                        </a:rPr>
                        <a:t>0.8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c>
                  <a:txBody>
                    <a:bodyPr/>
                    <a:lstStyle/>
                    <a:p>
                      <a:pPr algn="r" fontAlgn="b"/>
                      <a:r>
                        <a:rPr lang="en-AU" sz="1000" b="1" i="0" u="none" strike="noStrike">
                          <a:effectLst/>
                          <a:latin typeface="Arial"/>
                        </a:rPr>
                        <a:t>0.5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000"/>
                    </a:solidFill>
                  </a:tcPr>
                </a:tc>
              </a:tr>
              <a:tr h="153017">
                <a:tc>
                  <a:txBody>
                    <a:bodyPr/>
                    <a:lstStyle/>
                    <a:p>
                      <a:pPr algn="l" fontAlgn="b"/>
                      <a:r>
                        <a:rPr lang="en-AU" sz="1000" b="1" i="0" u="none" strike="noStrike">
                          <a:effectLst/>
                          <a:latin typeface="Arial"/>
                        </a:rPr>
                        <a:t>Spelling</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000" b="1" i="0" u="none" strike="noStrike">
                          <a:effectLst/>
                          <a:latin typeface="Arial"/>
                        </a:rPr>
                        <a:t>0.8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r" fontAlgn="b"/>
                      <a:r>
                        <a:rPr lang="en-AU" sz="1000" b="1" i="0" u="none" strike="noStrike">
                          <a:effectLst/>
                          <a:latin typeface="Arial"/>
                        </a:rPr>
                        <a:t>0.5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r" fontAlgn="b"/>
                      <a:r>
                        <a:rPr lang="en-AU" sz="1000" b="1" i="0" u="none" strike="noStrike">
                          <a:effectLst/>
                          <a:latin typeface="Arial"/>
                        </a:rPr>
                        <a:t>0.7</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r" fontAlgn="b"/>
                      <a:r>
                        <a:rPr lang="en-AU" sz="1000" b="1" i="0" u="none" strike="noStrike">
                          <a:effectLst/>
                          <a:latin typeface="Arial"/>
                        </a:rPr>
                        <a:t>0.5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r>
              <a:tr h="153017">
                <a:tc>
                  <a:txBody>
                    <a:bodyPr/>
                    <a:lstStyle/>
                    <a:p>
                      <a:pPr algn="l" fontAlgn="b"/>
                      <a:r>
                        <a:rPr lang="en-AU" sz="1000" b="1" i="0" u="none" strike="noStrike">
                          <a:effectLst/>
                          <a:latin typeface="Arial"/>
                        </a:rPr>
                        <a:t>Writing</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000" b="1" i="0" u="none" strike="noStrike">
                          <a:effectLst/>
                          <a:latin typeface="Arial"/>
                        </a:rPr>
                        <a:t>0.8</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r" fontAlgn="b"/>
                      <a:r>
                        <a:rPr lang="en-AU" sz="1000" b="1" i="0" u="none" strike="noStrike">
                          <a:effectLst/>
                          <a:latin typeface="Arial"/>
                        </a:rPr>
                        <a:t>0.5</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a:effectLst/>
                          <a:latin typeface="Arial"/>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c>
                  <a:txBody>
                    <a:bodyPr/>
                    <a:lstStyle/>
                    <a:p>
                      <a:pPr algn="l" fontAlgn="b"/>
                      <a:r>
                        <a:rPr lang="en-AU" sz="1000" b="1" i="0" u="none" strike="noStrike" dirty="0">
                          <a:effectLst/>
                          <a:latin typeface="Arial"/>
                        </a:rPr>
                        <a:t> </a:t>
                      </a:r>
                    </a:p>
                  </a:txBody>
                  <a:tcPr marL="9526" marR="9526"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00"/>
                    </a:solidFill>
                  </a:tcPr>
                </a:tc>
              </a:tr>
            </a:tbl>
          </a:graphicData>
        </a:graphic>
      </p:graphicFrame>
    </p:spTree>
    <p:extLst>
      <p:ext uri="{BB962C8B-B14F-4D97-AF65-F5344CB8AC3E}">
        <p14:creationId xmlns:p14="http://schemas.microsoft.com/office/powerpoint/2010/main" val="39242199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8041373"/>
              </p:ext>
            </p:extLst>
          </p:nvPr>
        </p:nvGraphicFramePr>
        <p:xfrm>
          <a:off x="179512" y="920576"/>
          <a:ext cx="4151036" cy="5923280"/>
        </p:xfrm>
        <a:graphic>
          <a:graphicData uri="http://schemas.openxmlformats.org/drawingml/2006/table">
            <a:tbl>
              <a:tblPr firstRow="1" bandRow="1">
                <a:tableStyleId>{5C22544A-7EE6-4342-B048-85BDC9FD1C3A}</a:tableStyleId>
              </a:tblPr>
              <a:tblGrid>
                <a:gridCol w="3214932"/>
                <a:gridCol w="936104"/>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000" dirty="0" smtClean="0"/>
                        <a:t>HIGH INFLUENCES</a:t>
                      </a:r>
                      <a:endParaRPr lang="en-A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dirty="0" smtClean="0"/>
                        <a:t>Effect Size</a:t>
                      </a:r>
                    </a:p>
                  </a:txBody>
                  <a:tcPr/>
                </a:tc>
              </a:tr>
              <a:tr h="370840">
                <a:tc>
                  <a:txBody>
                    <a:bodyPr/>
                    <a:lstStyle/>
                    <a:p>
                      <a:r>
                        <a:rPr lang="en-AU" dirty="0" smtClean="0"/>
                        <a:t>How to develop high expectations for each student</a:t>
                      </a:r>
                    </a:p>
                  </a:txBody>
                  <a:tcPr/>
                </a:tc>
                <a:tc>
                  <a:txBody>
                    <a:bodyPr/>
                    <a:lstStyle/>
                    <a:p>
                      <a:r>
                        <a:rPr lang="en-AU" dirty="0" smtClean="0"/>
                        <a:t>1.44</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Providing formative evaluation to teachers</a:t>
                      </a:r>
                    </a:p>
                  </a:txBody>
                  <a:tcPr/>
                </a:tc>
                <a:tc>
                  <a:txBody>
                    <a:bodyPr/>
                    <a:lstStyle/>
                    <a:p>
                      <a:r>
                        <a:rPr lang="en-AU" dirty="0" smtClean="0"/>
                        <a:t>0.90</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Classroom discussion</a:t>
                      </a:r>
                    </a:p>
                  </a:txBody>
                  <a:tcPr/>
                </a:tc>
                <a:tc>
                  <a:txBody>
                    <a:bodyPr/>
                    <a:lstStyle/>
                    <a:p>
                      <a:r>
                        <a:rPr lang="en-AU" dirty="0" smtClean="0"/>
                        <a:t>0.82</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How to provide better feedback</a:t>
                      </a:r>
                    </a:p>
                  </a:txBody>
                  <a:tcPr/>
                </a:tc>
                <a:tc>
                  <a:txBody>
                    <a:bodyPr/>
                    <a:lstStyle/>
                    <a:p>
                      <a:r>
                        <a:rPr lang="en-AU" dirty="0" smtClean="0"/>
                        <a:t>0.75</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Teacher- student relationships</a:t>
                      </a:r>
                    </a:p>
                  </a:txBody>
                  <a:tcPr/>
                </a:tc>
                <a:tc>
                  <a:txBody>
                    <a:bodyPr/>
                    <a:lstStyle/>
                    <a:p>
                      <a:r>
                        <a:rPr lang="en-AU" dirty="0" smtClean="0"/>
                        <a:t>0.72</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How to better teach meta- cognitive strategies</a:t>
                      </a:r>
                    </a:p>
                  </a:txBody>
                  <a:tcPr/>
                </a:tc>
                <a:tc>
                  <a:txBody>
                    <a:bodyPr/>
                    <a:lstStyle/>
                    <a:p>
                      <a:r>
                        <a:rPr lang="en-AU" dirty="0" smtClean="0"/>
                        <a:t>0.69</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Vocabulary programs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0.67</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How to accelerate learning</a:t>
                      </a:r>
                    </a:p>
                  </a:txBody>
                  <a:tcPr/>
                </a:tc>
                <a:tc>
                  <a:txBody>
                    <a:bodyPr/>
                    <a:lstStyle/>
                    <a:p>
                      <a:r>
                        <a:rPr lang="en-AU" dirty="0" smtClean="0"/>
                        <a:t>0.68</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Teaching Study Skills</a:t>
                      </a:r>
                    </a:p>
                  </a:txBody>
                  <a:tcPr/>
                </a:tc>
                <a:tc>
                  <a:txBody>
                    <a:bodyPr/>
                    <a:lstStyle/>
                    <a:p>
                      <a:r>
                        <a:rPr lang="en-AU" dirty="0" smtClean="0"/>
                        <a:t>0.63</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Teaching learning strategies</a:t>
                      </a:r>
                    </a:p>
                  </a:txBody>
                  <a:tcPr/>
                </a:tc>
                <a:tc>
                  <a:txBody>
                    <a:bodyPr/>
                    <a:lstStyle/>
                    <a:p>
                      <a:r>
                        <a:rPr lang="en-AU" dirty="0" smtClean="0"/>
                        <a:t>0.62</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Ways to stop labelling students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0.61</a:t>
                      </a:r>
                    </a:p>
                    <a:p>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Comprehension programs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0.60</a:t>
                      </a: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94725594"/>
              </p:ext>
            </p:extLst>
          </p:nvPr>
        </p:nvGraphicFramePr>
        <p:xfrm>
          <a:off x="4572000" y="1352376"/>
          <a:ext cx="4392488" cy="5460999"/>
        </p:xfrm>
        <a:graphic>
          <a:graphicData uri="http://schemas.openxmlformats.org/drawingml/2006/table">
            <a:tbl>
              <a:tblPr firstRow="1" bandRow="1">
                <a:tableStyleId>{5C22544A-7EE6-4342-B048-85BDC9FD1C3A}</a:tableStyleId>
              </a:tblPr>
              <a:tblGrid>
                <a:gridCol w="3528392"/>
                <a:gridCol w="86409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000" dirty="0" smtClean="0"/>
                        <a:t>MEDIUM INFLUENCES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100" dirty="0" smtClean="0"/>
                        <a:t>Effect Size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Direct instruction</a:t>
                      </a:r>
                    </a:p>
                  </a:txBody>
                  <a:tcPr/>
                </a:tc>
                <a:tc>
                  <a:txBody>
                    <a:bodyPr/>
                    <a:lstStyle/>
                    <a:p>
                      <a:r>
                        <a:rPr lang="en-AU" dirty="0" smtClean="0"/>
                        <a:t>0.59</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Cooperative </a:t>
                      </a:r>
                      <a:r>
                        <a:rPr lang="en-AU" dirty="0" err="1" smtClean="0"/>
                        <a:t>vs</a:t>
                      </a:r>
                      <a:r>
                        <a:rPr lang="en-AU" dirty="0" smtClean="0"/>
                        <a:t> individualistic learning</a:t>
                      </a:r>
                    </a:p>
                  </a:txBody>
                  <a:tcPr/>
                </a:tc>
                <a:tc>
                  <a:txBody>
                    <a:bodyPr/>
                    <a:lstStyle/>
                    <a:p>
                      <a:r>
                        <a:rPr lang="en-AU" dirty="0" smtClean="0"/>
                        <a:t>0.59</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Phonics instruction</a:t>
                      </a:r>
                    </a:p>
                  </a:txBody>
                  <a:tcPr/>
                </a:tc>
                <a:tc>
                  <a:txBody>
                    <a:bodyPr/>
                    <a:lstStyle/>
                    <a:p>
                      <a:r>
                        <a:rPr lang="en-AU" smtClean="0"/>
                        <a:t>0.54</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Peer influences on achievement</a:t>
                      </a:r>
                    </a:p>
                  </a:txBody>
                  <a:tcPr/>
                </a:tc>
                <a:tc>
                  <a:txBody>
                    <a:bodyPr/>
                    <a:lstStyle/>
                    <a:p>
                      <a:r>
                        <a:rPr lang="en-AU" smtClean="0"/>
                        <a:t>0.53</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Influence of home environment</a:t>
                      </a:r>
                    </a:p>
                  </a:txBody>
                  <a:tcPr/>
                </a:tc>
                <a:tc>
                  <a:txBody>
                    <a:bodyPr/>
                    <a:lstStyle/>
                    <a:p>
                      <a:r>
                        <a:rPr lang="en-AU" dirty="0" smtClean="0"/>
                        <a:t>0.52</a:t>
                      </a:r>
                      <a:endParaRPr lang="en-AU" dirty="0"/>
                    </a:p>
                  </a:txBody>
                  <a:tcPr/>
                </a:tc>
              </a:tr>
              <a:tr h="370840">
                <a:tc>
                  <a:txBody>
                    <a:bodyPr/>
                    <a:lstStyle/>
                    <a:p>
                      <a:r>
                        <a:rPr lang="en-AU" dirty="0" smtClean="0"/>
                        <a:t>Professional development on student</a:t>
                      </a:r>
                    </a:p>
                    <a:p>
                      <a:r>
                        <a:rPr lang="en-AU" dirty="0" smtClean="0"/>
                        <a:t>achievement</a:t>
                      </a:r>
                    </a:p>
                  </a:txBody>
                  <a:tcPr/>
                </a:tc>
                <a:tc>
                  <a:txBody>
                    <a:bodyPr/>
                    <a:lstStyle/>
                    <a:p>
                      <a:r>
                        <a:rPr lang="en-AU" dirty="0" smtClean="0"/>
                        <a:t>0.51</a:t>
                      </a:r>
                      <a:endParaRPr lang="en-AU"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Parental involvement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0.49</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Early intervention</a:t>
                      </a:r>
                    </a:p>
                  </a:txBody>
                  <a:tcPr/>
                </a:tc>
                <a:tc>
                  <a:txBody>
                    <a:bodyPr/>
                    <a:lstStyle/>
                    <a:p>
                      <a:r>
                        <a:rPr lang="en-AU" dirty="0" smtClean="0"/>
                        <a:t>0.47</a:t>
                      </a:r>
                      <a:endParaRPr lang="en-AU" dirty="0"/>
                    </a:p>
                  </a:txBody>
                  <a:tcPr/>
                </a:tc>
              </a:tr>
              <a:tr h="370840">
                <a:tc>
                  <a:txBody>
                    <a:bodyPr/>
                    <a:lstStyle/>
                    <a:p>
                      <a:r>
                        <a:rPr lang="en-AU" dirty="0" smtClean="0"/>
                        <a:t>How to develop high expectations for each</a:t>
                      </a:r>
                    </a:p>
                    <a:p>
                      <a:r>
                        <a:rPr lang="en-AU" dirty="0" smtClean="0"/>
                        <a:t>teacher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0.43</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Integrated curricular programs</a:t>
                      </a:r>
                    </a:p>
                  </a:txBody>
                  <a:tcPr/>
                </a:tc>
                <a:tc>
                  <a:txBody>
                    <a:bodyPr/>
                    <a:lstStyle/>
                    <a:p>
                      <a:r>
                        <a:rPr lang="en-AU" dirty="0" smtClean="0"/>
                        <a:t>0.39</a:t>
                      </a:r>
                      <a:endParaRPr lang="en-AU" dirty="0"/>
                    </a:p>
                  </a:txBody>
                  <a:tcPr/>
                </a:tc>
              </a:tr>
            </a:tbl>
          </a:graphicData>
        </a:graphic>
      </p:graphicFrame>
      <p:sp>
        <p:nvSpPr>
          <p:cNvPr id="5" name="Rectangle 4"/>
          <p:cNvSpPr/>
          <p:nvPr/>
        </p:nvSpPr>
        <p:spPr>
          <a:xfrm>
            <a:off x="29689" y="107921"/>
            <a:ext cx="9114311" cy="584775"/>
          </a:xfrm>
          <a:prstGeom prst="rect">
            <a:avLst/>
          </a:prstGeom>
        </p:spPr>
        <p:txBody>
          <a:bodyPr wrap="square">
            <a:spAutoFit/>
          </a:bodyPr>
          <a:lstStyle/>
          <a:p>
            <a:pPr algn="ctr"/>
            <a:r>
              <a:rPr lang="en-US" sz="3200" dirty="0" smtClean="0">
                <a:solidFill>
                  <a:srgbClr val="0070C0"/>
                </a:solidFill>
                <a:latin typeface="Kristen ITC" panose="03050502040202030202" pitchFamily="66" charset="0"/>
                <a:cs typeface="Arial" panose="020B0604020202020204" pitchFamily="34" charset="0"/>
              </a:rPr>
              <a:t>Effect Size Influences</a:t>
            </a:r>
          </a:p>
        </p:txBody>
      </p:sp>
    </p:spTree>
    <p:extLst>
      <p:ext uri="{BB962C8B-B14F-4D97-AF65-F5344CB8AC3E}">
        <p14:creationId xmlns:p14="http://schemas.microsoft.com/office/powerpoint/2010/main" val="26676365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9" y="107921"/>
            <a:ext cx="9114311" cy="584775"/>
          </a:xfrm>
          <a:prstGeom prst="rect">
            <a:avLst/>
          </a:prstGeom>
        </p:spPr>
        <p:txBody>
          <a:bodyPr wrap="square">
            <a:spAutoFit/>
          </a:bodyPr>
          <a:lstStyle/>
          <a:p>
            <a:pPr algn="ctr"/>
            <a:r>
              <a:rPr lang="en-US" sz="3200" dirty="0" smtClean="0">
                <a:solidFill>
                  <a:srgbClr val="0070C0"/>
                </a:solidFill>
                <a:latin typeface="Kristen ITC" panose="03050502040202030202" pitchFamily="66" charset="0"/>
                <a:cs typeface="Arial" panose="020B0604020202020204" pitchFamily="34" charset="0"/>
              </a:rPr>
              <a:t>Student Reflections</a:t>
            </a:r>
          </a:p>
        </p:txBody>
      </p:sp>
      <p:sp>
        <p:nvSpPr>
          <p:cNvPr id="3" name="Content Placeholder 1"/>
          <p:cNvSpPr txBox="1">
            <a:spLocks/>
          </p:cNvSpPr>
          <p:nvPr/>
        </p:nvSpPr>
        <p:spPr>
          <a:xfrm>
            <a:off x="251520" y="836712"/>
            <a:ext cx="8640960" cy="602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dirty="0" smtClean="0">
                <a:solidFill>
                  <a:srgbClr val="00B050"/>
                </a:solidFill>
                <a:latin typeface="Arial" panose="020B0604020202020204" pitchFamily="34" charset="0"/>
                <a:cs typeface="Arial" panose="020B0604020202020204" pitchFamily="34" charset="0"/>
              </a:rPr>
              <a:t>“I didn’t think I could do well at school, but now I try” JR</a:t>
            </a:r>
          </a:p>
          <a:p>
            <a:pPr marL="0" indent="0">
              <a:buFont typeface="Arial" panose="020B0604020202020204" pitchFamily="34" charset="0"/>
              <a:buNone/>
            </a:pPr>
            <a:r>
              <a:rPr lang="en-AU" dirty="0" smtClean="0">
                <a:solidFill>
                  <a:srgbClr val="0000FF"/>
                </a:solidFill>
                <a:latin typeface="Arial" panose="020B0604020202020204" pitchFamily="34" charset="0"/>
                <a:cs typeface="Arial" panose="020B0604020202020204" pitchFamily="34" charset="0"/>
              </a:rPr>
              <a:t>“It’s (school work) not as hard” JA</a:t>
            </a:r>
          </a:p>
          <a:p>
            <a:pPr marL="0" indent="0">
              <a:buFont typeface="Arial" panose="020B0604020202020204" pitchFamily="34" charset="0"/>
              <a:buNone/>
            </a:pPr>
            <a:r>
              <a:rPr lang="en-US" dirty="0" smtClean="0">
                <a:solidFill>
                  <a:srgbClr val="FF0000"/>
                </a:solidFill>
                <a:latin typeface="Arial" panose="020B0604020202020204" pitchFamily="34" charset="0"/>
                <a:cs typeface="Arial" panose="020B0604020202020204" pitchFamily="34" charset="0"/>
              </a:rPr>
              <a:t>“I have learnt how to set goals, know my starting point and have an end goal in mind. I can also rate my work” KB</a:t>
            </a: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solidFill>
                  <a:srgbClr val="7030A0"/>
                </a:solidFill>
                <a:latin typeface="Arial" panose="020B0604020202020204" pitchFamily="34" charset="0"/>
                <a:cs typeface="Arial" panose="020B0604020202020204" pitchFamily="34" charset="0"/>
              </a:rPr>
              <a:t>“My reading is so much better and I now like coming to school” IH</a:t>
            </a:r>
          </a:p>
          <a:p>
            <a:pPr marL="0" indent="0">
              <a:buFont typeface="Arial" panose="020B0604020202020204" pitchFamily="34" charset="0"/>
              <a:buNone/>
            </a:pPr>
            <a:r>
              <a:rPr lang="en-US" dirty="0" smtClean="0">
                <a:solidFill>
                  <a:srgbClr val="FF00FF"/>
                </a:solidFill>
                <a:latin typeface="Arial" panose="020B0604020202020204" pitchFamily="34" charset="0"/>
                <a:cs typeface="Arial" panose="020B0604020202020204" pitchFamily="34" charset="0"/>
              </a:rPr>
              <a:t>“I think about what the barriers and the solutions before I start working” ORT</a:t>
            </a:r>
          </a:p>
          <a:p>
            <a:pPr marL="0" indent="0">
              <a:buFont typeface="Arial" panose="020B0604020202020204" pitchFamily="34" charset="0"/>
              <a:buNone/>
            </a:pPr>
            <a:r>
              <a:rPr lang="en-US" dirty="0" smtClean="0">
                <a:solidFill>
                  <a:srgbClr val="FF6600"/>
                </a:solidFill>
                <a:latin typeface="Arial" panose="020B0604020202020204" pitchFamily="34" charset="0"/>
                <a:cs typeface="Arial" panose="020B0604020202020204" pitchFamily="34" charset="0"/>
              </a:rPr>
              <a:t>“I feel in control of my learning” SG</a:t>
            </a:r>
          </a:p>
        </p:txBody>
      </p:sp>
    </p:spTree>
    <p:extLst>
      <p:ext uri="{BB962C8B-B14F-4D97-AF65-F5344CB8AC3E}">
        <p14:creationId xmlns:p14="http://schemas.microsoft.com/office/powerpoint/2010/main" val="2128932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9" y="107921"/>
            <a:ext cx="9114311" cy="584775"/>
          </a:xfrm>
          <a:prstGeom prst="rect">
            <a:avLst/>
          </a:prstGeom>
        </p:spPr>
        <p:txBody>
          <a:bodyPr wrap="square">
            <a:spAutoFit/>
          </a:bodyPr>
          <a:lstStyle/>
          <a:p>
            <a:pPr algn="ctr"/>
            <a:r>
              <a:rPr lang="en-US" sz="3200" dirty="0" smtClean="0">
                <a:solidFill>
                  <a:srgbClr val="0070C0"/>
                </a:solidFill>
                <a:latin typeface="Kristen ITC" panose="03050502040202030202" pitchFamily="66" charset="0"/>
                <a:cs typeface="Arial" panose="020B0604020202020204" pitchFamily="34" charset="0"/>
              </a:rPr>
              <a:t>Student Reflections</a:t>
            </a:r>
          </a:p>
        </p:txBody>
      </p:sp>
      <p:sp>
        <p:nvSpPr>
          <p:cNvPr id="3" name="Content Placeholder 1"/>
          <p:cNvSpPr txBox="1">
            <a:spLocks/>
          </p:cNvSpPr>
          <p:nvPr/>
        </p:nvSpPr>
        <p:spPr>
          <a:xfrm>
            <a:off x="251520" y="836712"/>
            <a:ext cx="8640960" cy="602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AU" dirty="0" smtClean="0">
                <a:solidFill>
                  <a:srgbClr val="00B050"/>
                </a:solidFill>
                <a:latin typeface="Arial" panose="020B0604020202020204" pitchFamily="34" charset="0"/>
                <a:cs typeface="Arial" panose="020B0604020202020204" pitchFamily="34" charset="0"/>
              </a:rPr>
              <a:t>“I don’t get in as much trouble in class and I have friends at recess and lunch time” RC</a:t>
            </a:r>
          </a:p>
          <a:p>
            <a:pPr marL="0" indent="0">
              <a:buFont typeface="Arial" panose="020B0604020202020204" pitchFamily="34" charset="0"/>
              <a:buNone/>
            </a:pPr>
            <a:r>
              <a:rPr lang="en-AU" dirty="0" smtClean="0">
                <a:solidFill>
                  <a:srgbClr val="0000FF"/>
                </a:solidFill>
                <a:latin typeface="Arial" panose="020B0604020202020204" pitchFamily="34" charset="0"/>
                <a:cs typeface="Arial" panose="020B0604020202020204" pitchFamily="34" charset="0"/>
              </a:rPr>
              <a:t>“I am a 1 star but I aim for 3 stars, most of the time I end up on 2”. SWGG</a:t>
            </a:r>
          </a:p>
          <a:p>
            <a:pPr marL="0" indent="0">
              <a:buFont typeface="Arial" panose="020B0604020202020204" pitchFamily="34" charset="0"/>
              <a:buNone/>
            </a:pPr>
            <a:r>
              <a:rPr lang="en-US" dirty="0" smtClean="0">
                <a:solidFill>
                  <a:srgbClr val="FF0000"/>
                </a:solidFill>
                <a:latin typeface="Arial" panose="020B0604020202020204" pitchFamily="34" charset="0"/>
                <a:cs typeface="Arial" panose="020B0604020202020204" pitchFamily="34" charset="0"/>
              </a:rPr>
              <a:t>“We get to share ideas (with other students) and it’s OK to take someone else's idea which is good because I can’t always think of something”. MG</a:t>
            </a: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smtClean="0">
                <a:solidFill>
                  <a:srgbClr val="7030A0"/>
                </a:solidFill>
                <a:latin typeface="Arial" panose="020B0604020202020204" pitchFamily="34" charset="0"/>
                <a:cs typeface="Arial" panose="020B0604020202020204" pitchFamily="34" charset="0"/>
              </a:rPr>
              <a:t>“I have added 3 leaves to The Reading tree and I know heaps more sight words almost more than my cousin” WF</a:t>
            </a:r>
          </a:p>
        </p:txBody>
      </p:sp>
    </p:spTree>
    <p:extLst>
      <p:ext uri="{BB962C8B-B14F-4D97-AF65-F5344CB8AC3E}">
        <p14:creationId xmlns:p14="http://schemas.microsoft.com/office/powerpoint/2010/main" val="2715772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9" y="107921"/>
            <a:ext cx="9114311" cy="584775"/>
          </a:xfrm>
          <a:prstGeom prst="rect">
            <a:avLst/>
          </a:prstGeom>
        </p:spPr>
        <p:txBody>
          <a:bodyPr wrap="square">
            <a:spAutoFit/>
          </a:bodyPr>
          <a:lstStyle/>
          <a:p>
            <a:pPr algn="ctr"/>
            <a:r>
              <a:rPr lang="en-US" sz="3200" dirty="0" smtClean="0">
                <a:solidFill>
                  <a:srgbClr val="0070C0"/>
                </a:solidFill>
                <a:latin typeface="Kristen ITC" panose="03050502040202030202" pitchFamily="66" charset="0"/>
                <a:cs typeface="Arial" panose="020B0604020202020204" pitchFamily="34" charset="0"/>
              </a:rPr>
              <a:t>Impact</a:t>
            </a:r>
          </a:p>
        </p:txBody>
      </p:sp>
      <p:sp>
        <p:nvSpPr>
          <p:cNvPr id="3" name="Content Placeholder 1"/>
          <p:cNvSpPr txBox="1">
            <a:spLocks/>
          </p:cNvSpPr>
          <p:nvPr/>
        </p:nvSpPr>
        <p:spPr>
          <a:xfrm>
            <a:off x="251520" y="836712"/>
            <a:ext cx="8640960" cy="602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dirty="0" smtClean="0">
              <a:latin typeface="Arial" panose="020B0604020202020204" pitchFamily="34" charset="0"/>
              <a:cs typeface="Arial" panose="020B0604020202020204" pitchFamily="34" charset="0"/>
            </a:endParaRPr>
          </a:p>
        </p:txBody>
      </p:sp>
      <p:sp>
        <p:nvSpPr>
          <p:cNvPr id="4" name="Content Placeholder 1"/>
          <p:cNvSpPr txBox="1">
            <a:spLocks/>
          </p:cNvSpPr>
          <p:nvPr/>
        </p:nvSpPr>
        <p:spPr>
          <a:xfrm>
            <a:off x="403920" y="989112"/>
            <a:ext cx="8640960" cy="602128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latin typeface="Arial" panose="020B0604020202020204" pitchFamily="34" charset="0"/>
                <a:cs typeface="Arial" panose="020B0604020202020204" pitchFamily="34" charset="0"/>
              </a:rPr>
              <a:t>Whole school reading intervention program</a:t>
            </a:r>
          </a:p>
          <a:p>
            <a:r>
              <a:rPr lang="en-US" dirty="0" smtClean="0">
                <a:latin typeface="Arial" panose="020B0604020202020204" pitchFamily="34" charset="0"/>
                <a:cs typeface="Arial" panose="020B0604020202020204" pitchFamily="34" charset="0"/>
              </a:rPr>
              <a:t>Intervention programs analysed with data</a:t>
            </a:r>
          </a:p>
          <a:p>
            <a:r>
              <a:rPr lang="en-US" dirty="0" smtClean="0">
                <a:latin typeface="Arial" panose="020B0604020202020204" pitchFamily="34" charset="0"/>
                <a:cs typeface="Arial" panose="020B0604020202020204" pitchFamily="34" charset="0"/>
              </a:rPr>
              <a:t>‘Game factor’ in classrooms</a:t>
            </a:r>
          </a:p>
          <a:p>
            <a:r>
              <a:rPr lang="en-US" dirty="0" smtClean="0">
                <a:latin typeface="Arial" panose="020B0604020202020204" pitchFamily="34" charset="0"/>
                <a:cs typeface="Arial" panose="020B0604020202020204" pitchFamily="34" charset="0"/>
              </a:rPr>
              <a:t>5 weekly assessment cycle</a:t>
            </a:r>
          </a:p>
          <a:p>
            <a:r>
              <a:rPr lang="en-US" dirty="0" smtClean="0">
                <a:latin typeface="Arial" panose="020B0604020202020204" pitchFamily="34" charset="0"/>
                <a:cs typeface="Arial" panose="020B0604020202020204" pitchFamily="34" charset="0"/>
              </a:rPr>
              <a:t>Whole school focus towards literacy planning</a:t>
            </a:r>
          </a:p>
          <a:p>
            <a:r>
              <a:rPr lang="en-US" dirty="0" smtClean="0">
                <a:latin typeface="Arial" panose="020B0604020202020204" pitchFamily="34" charset="0"/>
                <a:cs typeface="Arial" panose="020B0604020202020204" pitchFamily="34" charset="0"/>
              </a:rPr>
              <a:t>Pedagogy shift towards data</a:t>
            </a:r>
          </a:p>
          <a:p>
            <a:r>
              <a:rPr lang="en-US" dirty="0">
                <a:latin typeface="Arial" panose="020B0604020202020204" pitchFamily="34" charset="0"/>
                <a:cs typeface="Arial" panose="020B0604020202020204" pitchFamily="34" charset="0"/>
              </a:rPr>
              <a:t>Reading intervention program </a:t>
            </a:r>
            <a:r>
              <a:rPr lang="en-US">
                <a:latin typeface="Arial" panose="020B0604020202020204" pitchFamily="34" charset="0"/>
                <a:cs typeface="Arial" panose="020B0604020202020204" pitchFamily="34" charset="0"/>
              </a:rPr>
              <a:t>across </a:t>
            </a:r>
            <a:r>
              <a:rPr lang="en-US" smtClean="0">
                <a:latin typeface="Arial" panose="020B0604020202020204" pitchFamily="34" charset="0"/>
                <a:cs typeface="Arial" panose="020B0604020202020204" pitchFamily="34" charset="0"/>
              </a:rPr>
              <a:t>partnership</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Agreed data cycle across partnership</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072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563433773"/>
              </p:ext>
            </p:extLst>
          </p:nvPr>
        </p:nvGraphicFramePr>
        <p:xfrm>
          <a:off x="0" y="260649"/>
          <a:ext cx="9143999" cy="6572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31368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6906032"/>
              </p:ext>
            </p:extLst>
          </p:nvPr>
        </p:nvGraphicFramePr>
        <p:xfrm>
          <a:off x="251520" y="260649"/>
          <a:ext cx="8640962" cy="5680384"/>
        </p:xfrm>
        <a:graphic>
          <a:graphicData uri="http://schemas.openxmlformats.org/drawingml/2006/table">
            <a:tbl>
              <a:tblPr/>
              <a:tblGrid>
                <a:gridCol w="785542"/>
                <a:gridCol w="785542"/>
                <a:gridCol w="785542"/>
                <a:gridCol w="785542"/>
                <a:gridCol w="785542"/>
                <a:gridCol w="785542"/>
                <a:gridCol w="785542"/>
                <a:gridCol w="785542"/>
                <a:gridCol w="785542"/>
                <a:gridCol w="785542"/>
                <a:gridCol w="785542"/>
              </a:tblGrid>
              <a:tr h="504055">
                <a:tc gridSpan="11">
                  <a:txBody>
                    <a:bodyPr/>
                    <a:lstStyle/>
                    <a:p>
                      <a:pPr algn="ctr" fontAlgn="b"/>
                      <a:r>
                        <a:rPr lang="de-DE" sz="2000" b="0" i="0" u="none" strike="noStrike" dirty="0">
                          <a:solidFill>
                            <a:srgbClr val="000000"/>
                          </a:solidFill>
                          <a:effectLst/>
                          <a:latin typeface="Comic Sans MS"/>
                        </a:rPr>
                        <a:t>PM </a:t>
                      </a:r>
                      <a:r>
                        <a:rPr lang="de-DE" sz="2000" b="0" i="0" u="none" strike="noStrike" dirty="0" smtClean="0">
                          <a:solidFill>
                            <a:srgbClr val="000000"/>
                          </a:solidFill>
                          <a:effectLst/>
                          <a:latin typeface="Comic Sans MS"/>
                        </a:rPr>
                        <a:t>Levels T1</a:t>
                      </a:r>
                      <a:endParaRPr lang="de-DE" sz="2000" b="0" i="0" u="none" strike="noStrike" dirty="0">
                        <a:solidFill>
                          <a:srgbClr val="000000"/>
                        </a:solidFill>
                        <a:effectLst/>
                        <a:latin typeface="Comic Sans M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720080">
                <a:tc>
                  <a:txBody>
                    <a:bodyPr/>
                    <a:lstStyle/>
                    <a:p>
                      <a:pPr algn="ctr" fontAlgn="ctr"/>
                      <a:r>
                        <a:rPr lang="en-AU" sz="1200" b="0" i="0" u="none" strike="noStrike" dirty="0">
                          <a:solidFill>
                            <a:srgbClr val="000000"/>
                          </a:solidFill>
                          <a:effectLst/>
                          <a:latin typeface="Comic Sans MS"/>
                        </a:rPr>
                        <a:t>PM Benchmark level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smtClean="0">
                          <a:solidFill>
                            <a:srgbClr val="000000"/>
                          </a:solidFill>
                          <a:effectLst/>
                          <a:latin typeface="Comic Sans MS"/>
                        </a:rPr>
                        <a:t> </a:t>
                      </a:r>
                      <a:r>
                        <a:rPr lang="en-AU" sz="1200" b="0" i="0" u="none" strike="noStrike" dirty="0">
                          <a:solidFill>
                            <a:srgbClr val="000000"/>
                          </a:solidFill>
                          <a:effectLst/>
                          <a:latin typeface="Comic Sans MS"/>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smtClean="0">
                          <a:solidFill>
                            <a:srgbClr val="000000"/>
                          </a:solidFill>
                          <a:effectLst/>
                          <a:latin typeface="Comic Sans MS"/>
                        </a:rPr>
                        <a:t>4-10</a:t>
                      </a:r>
                      <a:endParaRPr lang="en-AU" sz="12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smtClean="0">
                          <a:solidFill>
                            <a:srgbClr val="000000"/>
                          </a:solidFill>
                          <a:effectLst/>
                          <a:latin typeface="Comic Sans MS"/>
                        </a:rPr>
                        <a:t>11 </a:t>
                      </a:r>
                      <a:r>
                        <a:rPr lang="en-AU" sz="1200" b="0" i="0" u="none" strike="noStrike" dirty="0">
                          <a:solidFill>
                            <a:srgbClr val="000000"/>
                          </a:solidFill>
                          <a:effectLst/>
                          <a:latin typeface="Comic Sans MS"/>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17 -22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23 -25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26 -27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29 - 30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AU" sz="1200" b="0" i="0" u="none" strike="noStrike" dirty="0">
                          <a:solidFill>
                            <a:srgbClr val="000000"/>
                          </a:solidFill>
                          <a:effectLst/>
                          <a:latin typeface="Comic Sans MS"/>
                        </a:rPr>
                        <a:t>30 plus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636607">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BP</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JA</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TF</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LC</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SC</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WF</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IH</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KB</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36607">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SG</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JR</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RC</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AW</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BS</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RBG</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36607">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SWGG</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JM</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a:solidFill>
                            <a:srgbClr val="000000"/>
                          </a:solidFill>
                          <a:effectLst/>
                          <a:latin typeface="Comic Sans MS"/>
                        </a:rPr>
                        <a:t> </a:t>
                      </a:r>
                      <a:r>
                        <a:rPr lang="en-AU" sz="800" b="0" i="0" u="none" strike="noStrike" dirty="0" smtClean="0">
                          <a:solidFill>
                            <a:srgbClr val="000000"/>
                          </a:solidFill>
                          <a:effectLst/>
                          <a:latin typeface="Comic Sans MS"/>
                        </a:rPr>
                        <a:t>RB</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smtClean="0">
                          <a:solidFill>
                            <a:srgbClr val="000000"/>
                          </a:solidFill>
                          <a:effectLst/>
                          <a:latin typeface="Comic Sans MS"/>
                        </a:rPr>
                        <a:t>SW</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MG</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36607">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XM</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SWG</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36607">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D</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KR</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36607">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CS</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r h="636607">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a:solidFill>
                            <a:srgbClr val="000000"/>
                          </a:solidFill>
                          <a:effectLst/>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AU" sz="800" b="0" i="0" u="none" strike="noStrike" dirty="0" smtClean="0">
                          <a:solidFill>
                            <a:srgbClr val="000000"/>
                          </a:solidFill>
                          <a:effectLst/>
                          <a:latin typeface="Comic Sans MS"/>
                        </a:rPr>
                        <a:t>MZ</a:t>
                      </a:r>
                      <a:endParaRPr lang="en-AU" sz="800" b="0" i="0" u="none" strike="noStrike" dirty="0">
                        <a:solidFill>
                          <a:srgbClr val="000000"/>
                        </a:solidFill>
                        <a:effectLst/>
                        <a:latin typeface="Comic Sans M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r>
            </a:tbl>
          </a:graphicData>
        </a:graphic>
      </p:graphicFrame>
    </p:spTree>
    <p:extLst>
      <p:ext uri="{BB962C8B-B14F-4D97-AF65-F5344CB8AC3E}">
        <p14:creationId xmlns:p14="http://schemas.microsoft.com/office/powerpoint/2010/main" val="27005481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272660465"/>
              </p:ext>
            </p:extLst>
          </p:nvPr>
        </p:nvGraphicFramePr>
        <p:xfrm>
          <a:off x="0" y="188641"/>
          <a:ext cx="9143999" cy="6669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44090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68313" y="333375"/>
            <a:ext cx="8001000" cy="1143000"/>
          </a:xfrm>
        </p:spPr>
        <p:txBody>
          <a:bodyPr>
            <a:normAutofit/>
          </a:bodyPr>
          <a:lstStyle/>
          <a:p>
            <a:r>
              <a:rPr lang="en-AU" sz="3200" dirty="0" smtClean="0"/>
              <a:t>Data driven cycle of improvement using </a:t>
            </a:r>
            <a:r>
              <a:rPr lang="en-AU" sz="3200" dirty="0" err="1" smtClean="0"/>
              <a:t>DIAf</a:t>
            </a:r>
            <a:r>
              <a:rPr lang="en-AU" sz="3200" dirty="0" smtClean="0"/>
              <a:t> – </a:t>
            </a:r>
            <a:r>
              <a:rPr lang="en-AU" sz="3200" dirty="0">
                <a:effectLst>
                  <a:outerShdw blurRad="38100" dist="38100" dir="2700000" algn="tl">
                    <a:srgbClr val="C0C0C0"/>
                  </a:outerShdw>
                </a:effectLst>
              </a:rPr>
              <a:t/>
            </a:r>
            <a:br>
              <a:rPr lang="en-AU" sz="3200" dirty="0">
                <a:effectLst>
                  <a:outerShdw blurRad="38100" dist="38100" dir="2700000" algn="tl">
                    <a:srgbClr val="C0C0C0"/>
                  </a:outerShdw>
                </a:effectLst>
              </a:rPr>
            </a:br>
            <a:r>
              <a:rPr lang="en-AU" sz="2200" i="1" dirty="0" smtClean="0"/>
              <a:t>DECD Improvement &amp; Accountability framework </a:t>
            </a:r>
          </a:p>
        </p:txBody>
      </p:sp>
      <p:pic>
        <p:nvPicPr>
          <p:cNvPr id="8196" name="Picture 3" descr="wheel 2 ty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2396256"/>
            <a:ext cx="4176712"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8761" y="3404765"/>
            <a:ext cx="3063639" cy="21124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3B3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8" name="Rectangle 6"/>
          <p:cNvSpPr>
            <a:spLocks noChangeArrowheads="1"/>
          </p:cNvSpPr>
          <p:nvPr/>
        </p:nvSpPr>
        <p:spPr bwMode="auto">
          <a:xfrm>
            <a:off x="4499992" y="1772816"/>
            <a:ext cx="4392488" cy="104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ctr">
              <a:lnSpc>
                <a:spcPct val="90000"/>
              </a:lnSpc>
            </a:pPr>
            <a:r>
              <a:rPr lang="en-US" sz="2800" dirty="0" smtClean="0">
                <a:solidFill>
                  <a:schemeClr val="tx2"/>
                </a:solidFill>
                <a:latin typeface="Kristen ITC" pitchFamily="66" charset="0"/>
              </a:rPr>
              <a:t>What </a:t>
            </a:r>
            <a:r>
              <a:rPr lang="en-US" sz="2800" dirty="0">
                <a:solidFill>
                  <a:schemeClr val="tx2"/>
                </a:solidFill>
                <a:latin typeface="Kristen ITC" pitchFamily="66" charset="0"/>
              </a:rPr>
              <a:t>is the difference we are making</a:t>
            </a:r>
            <a:r>
              <a:rPr lang="en-US" sz="2800" dirty="0" smtClean="0">
                <a:solidFill>
                  <a:schemeClr val="tx2"/>
                </a:solidFill>
                <a:latin typeface="Kristen ITC" pitchFamily="66" charset="0"/>
              </a:rPr>
              <a:t>?</a:t>
            </a:r>
            <a:endParaRPr lang="en-US" sz="2800" dirty="0">
              <a:solidFill>
                <a:schemeClr val="tx2"/>
              </a:solidFill>
              <a:latin typeface="Kristen ITC" pitchFamily="66" charset="0"/>
            </a:endParaRPr>
          </a:p>
        </p:txBody>
      </p:sp>
      <p:sp>
        <p:nvSpPr>
          <p:cNvPr id="8199" name="AutoShape 7"/>
          <p:cNvSpPr>
            <a:spLocks/>
          </p:cNvSpPr>
          <p:nvPr/>
        </p:nvSpPr>
        <p:spPr bwMode="auto">
          <a:xfrm>
            <a:off x="4500240" y="3188419"/>
            <a:ext cx="504825" cy="2520950"/>
          </a:xfrm>
          <a:prstGeom prst="rightBrace">
            <a:avLst>
              <a:gd name="adj1" fmla="val 41614"/>
              <a:gd name="adj2" fmla="val 50000"/>
            </a:avLst>
          </a:prstGeom>
          <a:noFill/>
          <a:ln w="9525">
            <a:solidFill>
              <a:srgbClr val="99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34510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819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1026"/>
          <p:cNvSpPr>
            <a:spLocks noChangeArrowheads="1"/>
          </p:cNvSpPr>
          <p:nvPr/>
        </p:nvSpPr>
        <p:spPr bwMode="auto">
          <a:xfrm>
            <a:off x="762000" y="1990725"/>
            <a:ext cx="7239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1040"/>
          <p:cNvSpPr txBox="1">
            <a:spLocks noChangeArrowheads="1"/>
          </p:cNvSpPr>
          <p:nvPr/>
        </p:nvSpPr>
        <p:spPr>
          <a:xfrm>
            <a:off x="-2444801" y="302021"/>
            <a:ext cx="2396094" cy="1066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000" dirty="0" smtClean="0">
              <a:solidFill>
                <a:srgbClr val="0099FF"/>
              </a:solidFill>
              <a:latin typeface="Arial Narrow" pitchFamily="34" charset="0"/>
            </a:endParaRPr>
          </a:p>
        </p:txBody>
      </p:sp>
      <p:grpSp>
        <p:nvGrpSpPr>
          <p:cNvPr id="8" name="Group 1063"/>
          <p:cNvGrpSpPr>
            <a:grpSpLocks/>
          </p:cNvGrpSpPr>
          <p:nvPr/>
        </p:nvGrpSpPr>
        <p:grpSpPr bwMode="auto">
          <a:xfrm>
            <a:off x="107504" y="1694605"/>
            <a:ext cx="4578351" cy="2876550"/>
            <a:chOff x="158" y="1498"/>
            <a:chExt cx="2884" cy="1812"/>
          </a:xfrm>
        </p:grpSpPr>
        <p:sp>
          <p:nvSpPr>
            <p:cNvPr id="9" name="Oval 1035"/>
            <p:cNvSpPr>
              <a:spLocks noChangeArrowheads="1"/>
            </p:cNvSpPr>
            <p:nvPr/>
          </p:nvSpPr>
          <p:spPr bwMode="auto">
            <a:xfrm>
              <a:off x="1030" y="1498"/>
              <a:ext cx="2012" cy="1812"/>
            </a:xfrm>
            <a:prstGeom prst="ellipse">
              <a:avLst/>
            </a:prstGeom>
            <a:noFill/>
            <a:ln w="57150">
              <a:solidFill>
                <a:srgbClr val="FF3399"/>
              </a:solidFill>
              <a:miter lim="800000"/>
              <a:headEnd/>
              <a:tailEnd/>
            </a:ln>
            <a:effectLst/>
            <a:extLst>
              <a:ext uri="{909E8E84-426E-40dd-AFC4-6F175D3DCCD1}">
                <a14:hiddenFill xmlns:a14="http://schemas.microsoft.com/office/drawing/2010/main">
                  <a:gradFill rotWithShape="1">
                    <a:gsLst>
                      <a:gs pos="0">
                        <a:srgbClr val="FF3399">
                          <a:alpha val="29999"/>
                        </a:srgbClr>
                      </a:gs>
                      <a:gs pos="100000">
                        <a:srgbClr val="761847">
                          <a:alpha val="29999"/>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chemeClr val="hlink"/>
                </a:solidFill>
              </a:endParaRPr>
            </a:p>
          </p:txBody>
        </p:sp>
        <p:sp>
          <p:nvSpPr>
            <p:cNvPr id="10" name="Text Box 1036"/>
            <p:cNvSpPr txBox="1">
              <a:spLocks noChangeArrowheads="1"/>
            </p:cNvSpPr>
            <p:nvPr/>
          </p:nvSpPr>
          <p:spPr bwMode="auto">
            <a:xfrm>
              <a:off x="158" y="2137"/>
              <a:ext cx="81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AU" sz="2000" b="1" dirty="0">
                  <a:solidFill>
                    <a:srgbClr val="FF3399"/>
                  </a:solidFill>
                  <a:latin typeface="Kristen ITC" pitchFamily="66" charset="0"/>
                </a:rPr>
                <a:t>Process</a:t>
              </a:r>
            </a:p>
            <a:p>
              <a:pPr>
                <a:defRPr/>
              </a:pPr>
              <a:r>
                <a:rPr lang="en-AU" sz="2000" b="1" dirty="0">
                  <a:solidFill>
                    <a:srgbClr val="FF3399"/>
                  </a:solidFill>
                  <a:latin typeface="Kristen ITC" pitchFamily="66" charset="0"/>
                </a:rPr>
                <a:t>Data</a:t>
              </a:r>
            </a:p>
          </p:txBody>
        </p:sp>
      </p:grpSp>
      <p:grpSp>
        <p:nvGrpSpPr>
          <p:cNvPr id="11" name="Group 1069"/>
          <p:cNvGrpSpPr>
            <a:grpSpLocks/>
          </p:cNvGrpSpPr>
          <p:nvPr/>
        </p:nvGrpSpPr>
        <p:grpSpPr bwMode="auto">
          <a:xfrm>
            <a:off x="3039616" y="116632"/>
            <a:ext cx="3692526" cy="3476626"/>
            <a:chOff x="2005" y="504"/>
            <a:chExt cx="2326" cy="2190"/>
          </a:xfrm>
        </p:grpSpPr>
        <p:sp>
          <p:nvSpPr>
            <p:cNvPr id="12" name="Oval 1038"/>
            <p:cNvSpPr>
              <a:spLocks noChangeArrowheads="1"/>
            </p:cNvSpPr>
            <p:nvPr/>
          </p:nvSpPr>
          <p:spPr bwMode="auto">
            <a:xfrm>
              <a:off x="2005" y="808"/>
              <a:ext cx="1876" cy="1886"/>
            </a:xfrm>
            <a:prstGeom prst="ellipse">
              <a:avLst/>
            </a:prstGeom>
            <a:noFill/>
            <a:ln w="57150">
              <a:solidFill>
                <a:srgbClr val="9900FF"/>
              </a:solidFill>
              <a:miter lim="800000"/>
              <a:headEnd/>
              <a:tailEnd/>
            </a:ln>
            <a:effectLst/>
            <a:extLst>
              <a:ext uri="{909E8E84-426E-40dd-AFC4-6F175D3DCCD1}">
                <a14:hiddenFill xmlns:a14="http://schemas.microsoft.com/office/drawing/2010/main">
                  <a:gradFill rotWithShape="1">
                    <a:gsLst>
                      <a:gs pos="0">
                        <a:srgbClr val="9900FF">
                          <a:alpha val="29999"/>
                        </a:srgbClr>
                      </a:gs>
                      <a:gs pos="100000">
                        <a:srgbClr val="470076">
                          <a:alpha val="29999"/>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chemeClr val="hlink"/>
                </a:solidFill>
              </a:endParaRPr>
            </a:p>
          </p:txBody>
        </p:sp>
        <p:sp>
          <p:nvSpPr>
            <p:cNvPr id="13" name="Text Box 1039"/>
            <p:cNvSpPr txBox="1">
              <a:spLocks noChangeArrowheads="1"/>
            </p:cNvSpPr>
            <p:nvPr/>
          </p:nvSpPr>
          <p:spPr bwMode="auto">
            <a:xfrm>
              <a:off x="2063" y="504"/>
              <a:ext cx="22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AU" sz="2000" b="1" dirty="0">
                  <a:solidFill>
                    <a:srgbClr val="9900FF"/>
                  </a:solidFill>
                  <a:latin typeface="Kristen ITC" pitchFamily="66" charset="0"/>
                </a:rPr>
                <a:t>Demographic Data</a:t>
              </a:r>
            </a:p>
          </p:txBody>
        </p:sp>
      </p:grpSp>
      <p:sp>
        <p:nvSpPr>
          <p:cNvPr id="15" name="Oval 1029"/>
          <p:cNvSpPr>
            <a:spLocks noChangeArrowheads="1"/>
          </p:cNvSpPr>
          <p:nvPr/>
        </p:nvSpPr>
        <p:spPr bwMode="auto">
          <a:xfrm>
            <a:off x="4428677" y="1521568"/>
            <a:ext cx="2952751" cy="2951162"/>
          </a:xfrm>
          <a:prstGeom prst="ellipse">
            <a:avLst/>
          </a:prstGeom>
          <a:noFill/>
          <a:ln w="57150">
            <a:solidFill>
              <a:srgbClr val="0099FF"/>
            </a:solidFill>
            <a:miter lim="800000"/>
            <a:headEnd/>
            <a:tailEnd/>
          </a:ln>
          <a:effectLst/>
          <a:extLst>
            <a:ext uri="{909E8E84-426E-40dd-AFC4-6F175D3DCCD1}">
              <a14:hiddenFill xmlns:a14="http://schemas.microsoft.com/office/drawing/2010/main">
                <a:gradFill rotWithShape="1">
                  <a:gsLst>
                    <a:gs pos="0">
                      <a:srgbClr val="0000FF">
                        <a:alpha val="29999"/>
                      </a:srgbClr>
                    </a:gs>
                    <a:gs pos="100000">
                      <a:srgbClr val="000076">
                        <a:alpha val="29999"/>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rgbClr val="3333CC"/>
              </a:solidFill>
            </a:endParaRPr>
          </a:p>
        </p:txBody>
      </p:sp>
      <p:grpSp>
        <p:nvGrpSpPr>
          <p:cNvPr id="17" name="Group 1061"/>
          <p:cNvGrpSpPr>
            <a:grpSpLocks/>
          </p:cNvGrpSpPr>
          <p:nvPr/>
        </p:nvGrpSpPr>
        <p:grpSpPr bwMode="auto">
          <a:xfrm>
            <a:off x="2628452" y="2889995"/>
            <a:ext cx="4897437" cy="3563939"/>
            <a:chOff x="1746" y="2214"/>
            <a:chExt cx="3085" cy="2245"/>
          </a:xfrm>
        </p:grpSpPr>
        <p:sp>
          <p:nvSpPr>
            <p:cNvPr id="18" name="Oval 1032"/>
            <p:cNvSpPr>
              <a:spLocks noChangeArrowheads="1"/>
            </p:cNvSpPr>
            <p:nvPr/>
          </p:nvSpPr>
          <p:spPr bwMode="auto">
            <a:xfrm>
              <a:off x="2042" y="2214"/>
              <a:ext cx="1972" cy="1905"/>
            </a:xfrm>
            <a:prstGeom prst="ellipse">
              <a:avLst/>
            </a:prstGeom>
            <a:noFill/>
            <a:ln w="57150">
              <a:solidFill>
                <a:schemeClr val="accent1"/>
              </a:solidFill>
              <a:miter lim="800000"/>
              <a:headEnd/>
              <a:tailEnd/>
            </a:ln>
            <a:effectLst/>
            <a:extLst>
              <a:ext uri="{909E8E84-426E-40dd-AFC4-6F175D3DCCD1}">
                <a14:hiddenFill xmlns:a14="http://schemas.microsoft.com/office/drawing/2010/main">
                  <a:gradFill rotWithShape="1">
                    <a:gsLst>
                      <a:gs pos="0">
                        <a:schemeClr val="accent1">
                          <a:alpha val="29999"/>
                        </a:schemeClr>
                      </a:gs>
                      <a:gs pos="100000">
                        <a:srgbClr val="185E5E">
                          <a:alpha val="29999"/>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b="0">
                <a:solidFill>
                  <a:schemeClr val="hlink"/>
                </a:solidFill>
              </a:endParaRPr>
            </a:p>
          </p:txBody>
        </p:sp>
        <p:sp>
          <p:nvSpPr>
            <p:cNvPr id="19" name="Text Box 1033"/>
            <p:cNvSpPr txBox="1">
              <a:spLocks noChangeArrowheads="1"/>
            </p:cNvSpPr>
            <p:nvPr/>
          </p:nvSpPr>
          <p:spPr bwMode="auto">
            <a:xfrm>
              <a:off x="1746" y="4209"/>
              <a:ext cx="30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AU" sz="2000" b="1" dirty="0">
                  <a:solidFill>
                    <a:schemeClr val="tx2"/>
                  </a:solidFill>
                  <a:latin typeface="Kristen ITC" pitchFamily="66" charset="0"/>
                </a:rPr>
                <a:t>Learner Achievement Data</a:t>
              </a:r>
            </a:p>
          </p:txBody>
        </p:sp>
      </p:grpSp>
      <p:sp>
        <p:nvSpPr>
          <p:cNvPr id="20" name="Text Box 1048"/>
          <p:cNvSpPr txBox="1">
            <a:spLocks noChangeArrowheads="1"/>
          </p:cNvSpPr>
          <p:nvPr/>
        </p:nvSpPr>
        <p:spPr bwMode="auto">
          <a:xfrm>
            <a:off x="3636937" y="4185690"/>
            <a:ext cx="2447925"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AU" sz="1400" dirty="0">
                <a:latin typeface="Arial Narrow" pitchFamily="34" charset="0"/>
              </a:rPr>
              <a:t>e.g. Results from EYLF, </a:t>
            </a:r>
            <a:br>
              <a:rPr lang="en-AU" sz="1400" dirty="0">
                <a:latin typeface="Arial Narrow" pitchFamily="34" charset="0"/>
              </a:rPr>
            </a:br>
            <a:r>
              <a:rPr lang="en-AU" sz="1400" dirty="0">
                <a:latin typeface="Arial Narrow" pitchFamily="34" charset="0"/>
              </a:rPr>
              <a:t>Running Records, NAPLAN, RRR, Standardised Tests (e.g. PAT-R/</a:t>
            </a:r>
            <a:r>
              <a:rPr lang="en-AU" sz="1400" dirty="0" err="1">
                <a:latin typeface="Arial Narrow" pitchFamily="34" charset="0"/>
              </a:rPr>
              <a:t>Waddingtons</a:t>
            </a:r>
            <a:r>
              <a:rPr lang="en-AU" sz="1400" dirty="0">
                <a:latin typeface="Arial Narrow" pitchFamily="34" charset="0"/>
              </a:rPr>
              <a:t>/ Westwood), Teacher Assessments, SACE/TER, A-E, Portfolios, </a:t>
            </a:r>
            <a:r>
              <a:rPr lang="en-AU" sz="1400" dirty="0" err="1">
                <a:latin typeface="Arial Narrow" pitchFamily="34" charset="0"/>
              </a:rPr>
              <a:t>Uni</a:t>
            </a:r>
            <a:r>
              <a:rPr lang="en-AU" sz="1400" dirty="0">
                <a:latin typeface="Arial Narrow" pitchFamily="34" charset="0"/>
              </a:rPr>
              <a:t>/Employment </a:t>
            </a:r>
            <a:br>
              <a:rPr lang="en-AU" sz="1400" dirty="0">
                <a:latin typeface="Arial Narrow" pitchFamily="34" charset="0"/>
              </a:rPr>
            </a:br>
            <a:endParaRPr lang="en-AU" sz="1400" b="0" dirty="0">
              <a:latin typeface="Arial Narrow" pitchFamily="34" charset="0"/>
            </a:endParaRPr>
          </a:p>
        </p:txBody>
      </p:sp>
      <p:sp>
        <p:nvSpPr>
          <p:cNvPr id="21" name="Text Box 1047"/>
          <p:cNvSpPr txBox="1">
            <a:spLocks noChangeArrowheads="1"/>
          </p:cNvSpPr>
          <p:nvPr/>
        </p:nvSpPr>
        <p:spPr bwMode="auto">
          <a:xfrm>
            <a:off x="1188318" y="1737468"/>
            <a:ext cx="23749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AU" sz="1400" dirty="0">
                <a:latin typeface="Arial Narrow" pitchFamily="34" charset="0"/>
              </a:rPr>
              <a:t>e.g. </a:t>
            </a:r>
            <a:br>
              <a:rPr lang="en-AU" sz="1400" dirty="0">
                <a:latin typeface="Arial Narrow" pitchFamily="34" charset="0"/>
              </a:rPr>
            </a:br>
            <a:r>
              <a:rPr lang="en-AU" sz="1400" dirty="0">
                <a:latin typeface="Arial Narrow" pitchFamily="34" charset="0"/>
              </a:rPr>
              <a:t>Rubrics, </a:t>
            </a:r>
            <a:br>
              <a:rPr lang="en-AU" sz="1400" dirty="0">
                <a:latin typeface="Arial Narrow" pitchFamily="34" charset="0"/>
              </a:rPr>
            </a:br>
            <a:r>
              <a:rPr lang="en-AU" sz="1400" dirty="0">
                <a:latin typeface="Arial Narrow" pitchFamily="34" charset="0"/>
              </a:rPr>
              <a:t>Meeting Minutes, </a:t>
            </a:r>
            <a:br>
              <a:rPr lang="en-AU" sz="1400" dirty="0">
                <a:latin typeface="Arial Narrow" pitchFamily="34" charset="0"/>
              </a:rPr>
            </a:br>
            <a:r>
              <a:rPr lang="en-AU" sz="1400" dirty="0">
                <a:latin typeface="Arial Narrow" pitchFamily="34" charset="0"/>
              </a:rPr>
              <a:t>Flowcharts, </a:t>
            </a:r>
            <a:br>
              <a:rPr lang="en-AU" sz="1400" dirty="0">
                <a:latin typeface="Arial Narrow" pitchFamily="34" charset="0"/>
              </a:rPr>
            </a:br>
            <a:r>
              <a:rPr lang="en-AU" sz="1400" dirty="0">
                <a:latin typeface="Arial Narrow" pitchFamily="34" charset="0"/>
              </a:rPr>
              <a:t>PD &amp; Programs, </a:t>
            </a:r>
            <a:br>
              <a:rPr lang="en-AU" sz="1400" dirty="0">
                <a:latin typeface="Arial Narrow" pitchFamily="34" charset="0"/>
              </a:rPr>
            </a:br>
            <a:r>
              <a:rPr lang="en-AU" sz="1400" dirty="0">
                <a:latin typeface="Arial Narrow" pitchFamily="34" charset="0"/>
              </a:rPr>
              <a:t>Site Improvement Plans, Instructional Strategies, </a:t>
            </a:r>
            <a:br>
              <a:rPr lang="en-AU" sz="1400" dirty="0">
                <a:latin typeface="Arial Narrow" pitchFamily="34" charset="0"/>
              </a:rPr>
            </a:br>
            <a:r>
              <a:rPr lang="en-AU" sz="1400" dirty="0">
                <a:latin typeface="Arial Narrow" pitchFamily="34" charset="0"/>
              </a:rPr>
              <a:t>Documentation (e.g. Whole School Agreements),</a:t>
            </a:r>
            <a:br>
              <a:rPr lang="en-AU" sz="1400" dirty="0">
                <a:latin typeface="Arial Narrow" pitchFamily="34" charset="0"/>
              </a:rPr>
            </a:br>
            <a:r>
              <a:rPr lang="en-AU" sz="1400" dirty="0">
                <a:latin typeface="Arial Narrow" pitchFamily="34" charset="0"/>
              </a:rPr>
              <a:t>Reports (Diagnostic Reviews),</a:t>
            </a:r>
            <a:br>
              <a:rPr lang="en-AU" sz="1400" dirty="0">
                <a:latin typeface="Arial Narrow" pitchFamily="34" charset="0"/>
              </a:rPr>
            </a:br>
            <a:r>
              <a:rPr lang="en-AU" sz="1400" dirty="0">
                <a:latin typeface="Arial Narrow" pitchFamily="34" charset="0"/>
              </a:rPr>
              <a:t>Observation Tools, Portfolios </a:t>
            </a:r>
            <a:br>
              <a:rPr lang="en-AU" sz="1400" dirty="0">
                <a:latin typeface="Arial Narrow" pitchFamily="34" charset="0"/>
              </a:rPr>
            </a:br>
            <a:endParaRPr lang="en-AU" sz="1400" dirty="0">
              <a:latin typeface="Arial Narrow" pitchFamily="34" charset="0"/>
            </a:endParaRPr>
          </a:p>
        </p:txBody>
      </p:sp>
      <p:sp>
        <p:nvSpPr>
          <p:cNvPr id="22" name="Text Box 1045"/>
          <p:cNvSpPr txBox="1">
            <a:spLocks noChangeArrowheads="1"/>
          </p:cNvSpPr>
          <p:nvPr/>
        </p:nvSpPr>
        <p:spPr bwMode="auto">
          <a:xfrm>
            <a:off x="3564929" y="653726"/>
            <a:ext cx="244792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AU" sz="1400" dirty="0">
                <a:latin typeface="Arial Narrow" pitchFamily="34" charset="0"/>
              </a:rPr>
              <a:t>e.g. </a:t>
            </a:r>
            <a:r>
              <a:rPr lang="en-AU" sz="1400" dirty="0" err="1">
                <a:latin typeface="Arial Narrow" pitchFamily="34" charset="0"/>
              </a:rPr>
              <a:t>No.s</a:t>
            </a:r>
            <a:r>
              <a:rPr lang="en-AU" sz="1400" dirty="0">
                <a:latin typeface="Arial Narrow" pitchFamily="34" charset="0"/>
              </a:rPr>
              <a:t> &amp; %’s of </a:t>
            </a:r>
            <a:br>
              <a:rPr lang="en-AU" sz="1400" dirty="0">
                <a:latin typeface="Arial Narrow" pitchFamily="34" charset="0"/>
              </a:rPr>
            </a:br>
            <a:r>
              <a:rPr lang="en-AU" sz="1400" dirty="0">
                <a:latin typeface="Arial Narrow" pitchFamily="34" charset="0"/>
              </a:rPr>
              <a:t>Enrolments, Attendance, ATSI/SWD/ESL, Staff/Community Profile &amp; Services, Resources ($)</a:t>
            </a:r>
          </a:p>
        </p:txBody>
      </p:sp>
      <p:sp>
        <p:nvSpPr>
          <p:cNvPr id="23" name="Text Box 1046"/>
          <p:cNvSpPr txBox="1">
            <a:spLocks noChangeArrowheads="1"/>
          </p:cNvSpPr>
          <p:nvPr/>
        </p:nvSpPr>
        <p:spPr bwMode="auto">
          <a:xfrm>
            <a:off x="5940846" y="1809426"/>
            <a:ext cx="172749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algn="ctr" eaLnBrk="0" fontAlgn="base" hangingPunct="0">
              <a:spcBef>
                <a:spcPct val="0"/>
              </a:spcBef>
              <a:spcAft>
                <a:spcPct val="0"/>
              </a:spcAft>
              <a:defRPr sz="2400" b="1">
                <a:solidFill>
                  <a:schemeClr val="tx1"/>
                </a:solidFill>
                <a:latin typeface="Times New Roman" pitchFamily="18" charset="0"/>
              </a:defRPr>
            </a:lvl6pPr>
            <a:lvl7pPr marL="2971800" indent="-228600" algn="ctr" eaLnBrk="0" fontAlgn="base" hangingPunct="0">
              <a:spcBef>
                <a:spcPct val="0"/>
              </a:spcBef>
              <a:spcAft>
                <a:spcPct val="0"/>
              </a:spcAft>
              <a:defRPr sz="2400" b="1">
                <a:solidFill>
                  <a:schemeClr val="tx1"/>
                </a:solidFill>
                <a:latin typeface="Times New Roman" pitchFamily="18" charset="0"/>
              </a:defRPr>
            </a:lvl7pPr>
            <a:lvl8pPr marL="3429000" indent="-228600" algn="ctr" eaLnBrk="0" fontAlgn="base" hangingPunct="0">
              <a:spcBef>
                <a:spcPct val="0"/>
              </a:spcBef>
              <a:spcAft>
                <a:spcPct val="0"/>
              </a:spcAft>
              <a:defRPr sz="2400" b="1">
                <a:solidFill>
                  <a:schemeClr val="tx1"/>
                </a:solidFill>
                <a:latin typeface="Times New Roman" pitchFamily="18" charset="0"/>
              </a:defRPr>
            </a:lvl8pPr>
            <a:lvl9pPr marL="3886200" indent="-228600" algn="ctr" eaLnBrk="0" fontAlgn="base" hangingPunct="0">
              <a:spcBef>
                <a:spcPct val="0"/>
              </a:spcBef>
              <a:spcAft>
                <a:spcPct val="0"/>
              </a:spcAft>
              <a:defRPr sz="2400" b="1">
                <a:solidFill>
                  <a:schemeClr val="tx1"/>
                </a:solidFill>
                <a:latin typeface="Times New Roman" pitchFamily="18" charset="0"/>
              </a:defRPr>
            </a:lvl9pPr>
          </a:lstStyle>
          <a:p>
            <a:pPr eaLnBrk="1" hangingPunct="1">
              <a:spcBef>
                <a:spcPct val="50000"/>
              </a:spcBef>
            </a:pPr>
            <a:r>
              <a:rPr lang="en-AU" sz="1400" dirty="0">
                <a:latin typeface="Arial Narrow" pitchFamily="34" charset="0"/>
              </a:rPr>
              <a:t>e.g. Feelings, opinions, about the learning </a:t>
            </a:r>
            <a:r>
              <a:rPr lang="en-AU" sz="1400" dirty="0" smtClean="0">
                <a:latin typeface="Arial Narrow" pitchFamily="34" charset="0"/>
              </a:rPr>
              <a:t>environment </a:t>
            </a:r>
            <a:r>
              <a:rPr lang="en-AU" sz="1400" dirty="0">
                <a:latin typeface="Arial Narrow" pitchFamily="34" charset="0"/>
              </a:rPr>
              <a:t>(e.g. challenge, safety, real learning, what works best) via  </a:t>
            </a:r>
            <a:br>
              <a:rPr lang="en-AU" sz="1400" dirty="0">
                <a:latin typeface="Arial Narrow" pitchFamily="34" charset="0"/>
              </a:rPr>
            </a:br>
            <a:r>
              <a:rPr lang="en-AU" sz="1400" dirty="0">
                <a:latin typeface="Arial Narrow" pitchFamily="34" charset="0"/>
              </a:rPr>
              <a:t>Parent, Staff, Student Surveys, focus groups</a:t>
            </a:r>
            <a:endParaRPr lang="en-AU" dirty="0"/>
          </a:p>
        </p:txBody>
      </p:sp>
      <p:sp>
        <p:nvSpPr>
          <p:cNvPr id="24" name="TextBox 23"/>
          <p:cNvSpPr txBox="1"/>
          <p:nvPr/>
        </p:nvSpPr>
        <p:spPr>
          <a:xfrm>
            <a:off x="7381428" y="3356992"/>
            <a:ext cx="1654620" cy="707886"/>
          </a:xfrm>
          <a:prstGeom prst="rect">
            <a:avLst/>
          </a:prstGeom>
          <a:noFill/>
        </p:spPr>
        <p:txBody>
          <a:bodyPr wrap="none" rtlCol="0">
            <a:spAutoFit/>
          </a:bodyPr>
          <a:lstStyle/>
          <a:p>
            <a:r>
              <a:rPr lang="en-US" sz="2000" b="1" dirty="0" smtClean="0">
                <a:solidFill>
                  <a:srgbClr val="00B0F0"/>
                </a:solidFill>
                <a:latin typeface="Kristen ITC" panose="03050502040202030202" pitchFamily="66" charset="0"/>
              </a:rPr>
              <a:t>Perception </a:t>
            </a:r>
          </a:p>
          <a:p>
            <a:r>
              <a:rPr lang="en-US" sz="2000" b="1" dirty="0" smtClean="0">
                <a:solidFill>
                  <a:srgbClr val="00B0F0"/>
                </a:solidFill>
                <a:latin typeface="Kristen ITC" panose="03050502040202030202" pitchFamily="66" charset="0"/>
              </a:rPr>
              <a:t>Data</a:t>
            </a:r>
            <a:endParaRPr lang="en-AU" sz="2000" b="1" dirty="0">
              <a:solidFill>
                <a:srgbClr val="00B0F0"/>
              </a:solidFill>
              <a:latin typeface="Kristen ITC" panose="03050502040202030202" pitchFamily="66" charset="0"/>
            </a:endParaRPr>
          </a:p>
        </p:txBody>
      </p:sp>
    </p:spTree>
    <p:extLst>
      <p:ext uri="{BB962C8B-B14F-4D97-AF65-F5344CB8AC3E}">
        <p14:creationId xmlns:p14="http://schemas.microsoft.com/office/powerpoint/2010/main" val="3342547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dissolv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par>
                                <p:cTn id="28" presetID="9"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Slide Number Placeholder 4"/>
          <p:cNvSpPr>
            <a:spLocks noGrp="1"/>
          </p:cNvSpPr>
          <p:nvPr>
            <p:ph type="sldNum" sz="quarter" idx="12"/>
          </p:nvPr>
        </p:nvSpPr>
        <p:spPr/>
        <p:txBody>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396FC61B-CFAF-5545-8F80-998E29EA6BD1}" type="slidenum">
              <a:rPr lang="en-AU" sz="2600">
                <a:solidFill>
                  <a:schemeClr val="bg1"/>
                </a:solidFill>
                <a:latin typeface="Arial" charset="0"/>
              </a:rPr>
              <a:pPr eaLnBrk="1" hangingPunct="1"/>
              <a:t>7</a:t>
            </a:fld>
            <a:endParaRPr lang="en-AU" sz="2600">
              <a:solidFill>
                <a:schemeClr val="bg1"/>
              </a:solidFill>
              <a:latin typeface="Arial" charset="0"/>
            </a:endParaRPr>
          </a:p>
        </p:txBody>
      </p:sp>
      <p:sp>
        <p:nvSpPr>
          <p:cNvPr id="10244" name="Text Box 3"/>
          <p:cNvSpPr txBox="1">
            <a:spLocks noChangeArrowheads="1"/>
          </p:cNvSpPr>
          <p:nvPr/>
        </p:nvSpPr>
        <p:spPr bwMode="auto">
          <a:xfrm>
            <a:off x="5651501" y="5960268"/>
            <a:ext cx="3354388" cy="8175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endParaRPr lang="en-US" sz="1200" b="0">
              <a:latin typeface="Arial" charset="0"/>
            </a:endParaRPr>
          </a:p>
        </p:txBody>
      </p:sp>
      <p:sp>
        <p:nvSpPr>
          <p:cNvPr id="10258" name="Oval 41"/>
          <p:cNvSpPr>
            <a:spLocks noChangeArrowheads="1"/>
          </p:cNvSpPr>
          <p:nvPr/>
        </p:nvSpPr>
        <p:spPr bwMode="auto">
          <a:xfrm>
            <a:off x="284780" y="1025498"/>
            <a:ext cx="4143204" cy="4005860"/>
          </a:xfrm>
          <a:prstGeom prst="ellipse">
            <a:avLst/>
          </a:prstGeom>
          <a:noFill/>
          <a:ln w="57150">
            <a:solidFill>
              <a:srgbClr val="FF3399"/>
            </a:solidFill>
            <a:miter lim="800000"/>
            <a:headEnd/>
            <a:tailEnd/>
          </a:ln>
          <a:effectLst/>
          <a:extLst>
            <a:ext uri="{909E8E84-426E-40dd-AFC4-6F175D3DCCD1}">
              <a14:hiddenFill xmlns:a14="http://schemas.microsoft.com/office/drawing/2010/main">
                <a:gradFill rotWithShape="1">
                  <a:gsLst>
                    <a:gs pos="0">
                      <a:srgbClr val="FF3399">
                        <a:alpha val="29999"/>
                      </a:srgbClr>
                    </a:gs>
                    <a:gs pos="100000">
                      <a:srgbClr val="761847">
                        <a:alpha val="29999"/>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chemeClr val="hlink"/>
              </a:solidFill>
            </a:endParaRPr>
          </a:p>
        </p:txBody>
      </p:sp>
      <p:sp>
        <p:nvSpPr>
          <p:cNvPr id="175146" name="Text Box 42"/>
          <p:cNvSpPr txBox="1">
            <a:spLocks noChangeArrowheads="1"/>
          </p:cNvSpPr>
          <p:nvPr/>
        </p:nvSpPr>
        <p:spPr bwMode="auto">
          <a:xfrm>
            <a:off x="400486" y="548680"/>
            <a:ext cx="2372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dirty="0" smtClean="0">
                <a:solidFill>
                  <a:srgbClr val="FF3399"/>
                </a:solidFill>
                <a:latin typeface="Kristen ITC" charset="0"/>
              </a:rPr>
              <a:t>Process Data</a:t>
            </a:r>
            <a:endParaRPr lang="en-AU" dirty="0">
              <a:solidFill>
                <a:srgbClr val="FF3399"/>
              </a:solidFill>
              <a:latin typeface="Kristen ITC" charset="0"/>
            </a:endParaRPr>
          </a:p>
        </p:txBody>
      </p:sp>
      <p:sp>
        <p:nvSpPr>
          <p:cNvPr id="10256" name="Oval 46"/>
          <p:cNvSpPr>
            <a:spLocks noChangeArrowheads="1"/>
          </p:cNvSpPr>
          <p:nvPr/>
        </p:nvSpPr>
        <p:spPr bwMode="auto">
          <a:xfrm>
            <a:off x="4654588" y="2145523"/>
            <a:ext cx="4065832" cy="3891406"/>
          </a:xfrm>
          <a:prstGeom prst="ellipse">
            <a:avLst/>
          </a:prstGeom>
          <a:noFill/>
          <a:ln w="57150">
            <a:solidFill>
              <a:schemeClr val="accent1"/>
            </a:solidFill>
            <a:miter lim="800000"/>
            <a:headEnd/>
            <a:tailEnd/>
          </a:ln>
          <a:effectLst/>
          <a:extLst>
            <a:ext uri="{909E8E84-426E-40dd-AFC4-6F175D3DCCD1}">
              <a14:hiddenFill xmlns:a14="http://schemas.microsoft.com/office/drawing/2010/main">
                <a:gradFill rotWithShape="1">
                  <a:gsLst>
                    <a:gs pos="0">
                      <a:schemeClr val="accent1">
                        <a:alpha val="29999"/>
                      </a:schemeClr>
                    </a:gs>
                    <a:gs pos="100000">
                      <a:srgbClr val="185E5E">
                        <a:alpha val="29999"/>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chemeClr val="hlink"/>
              </a:solidFill>
            </a:endParaRPr>
          </a:p>
        </p:txBody>
      </p:sp>
      <p:sp>
        <p:nvSpPr>
          <p:cNvPr id="175151" name="Text Box 47"/>
          <p:cNvSpPr txBox="1">
            <a:spLocks noChangeArrowheads="1"/>
          </p:cNvSpPr>
          <p:nvPr/>
        </p:nvSpPr>
        <p:spPr bwMode="auto">
          <a:xfrm>
            <a:off x="4578948" y="6063679"/>
            <a:ext cx="44045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r>
              <a:rPr lang="en-AU" dirty="0">
                <a:solidFill>
                  <a:schemeClr val="tx2"/>
                </a:solidFill>
                <a:latin typeface="Kristen ITC" charset="0"/>
              </a:rPr>
              <a:t>Learner Achievement Data</a:t>
            </a:r>
          </a:p>
        </p:txBody>
      </p:sp>
      <p:sp>
        <p:nvSpPr>
          <p:cNvPr id="10255" name="Text Box 48"/>
          <p:cNvSpPr txBox="1">
            <a:spLocks noChangeArrowheads="1"/>
          </p:cNvSpPr>
          <p:nvPr/>
        </p:nvSpPr>
        <p:spPr bwMode="auto">
          <a:xfrm>
            <a:off x="5801614" y="5628111"/>
            <a:ext cx="2711623" cy="60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endParaRPr lang="en-US" b="0">
              <a:latin typeface="Arial Narrow" charset="0"/>
            </a:endParaRPr>
          </a:p>
        </p:txBody>
      </p:sp>
      <p:sp>
        <p:nvSpPr>
          <p:cNvPr id="2" name="TextBox 1"/>
          <p:cNvSpPr txBox="1"/>
          <p:nvPr/>
        </p:nvSpPr>
        <p:spPr>
          <a:xfrm>
            <a:off x="988230" y="1506473"/>
            <a:ext cx="2736304" cy="3046988"/>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What programs are operating in the school in relation to reading?</a:t>
            </a:r>
            <a:endParaRPr lang="en-AU" sz="3200" dirty="0">
              <a:latin typeface="Arial" panose="020B0604020202020204" pitchFamily="34" charset="0"/>
              <a:cs typeface="Arial" panose="020B0604020202020204" pitchFamily="34" charset="0"/>
            </a:endParaRPr>
          </a:p>
        </p:txBody>
      </p:sp>
      <p:sp>
        <p:nvSpPr>
          <p:cNvPr id="37" name="TextBox 36"/>
          <p:cNvSpPr txBox="1"/>
          <p:nvPr/>
        </p:nvSpPr>
        <p:spPr>
          <a:xfrm>
            <a:off x="5319352" y="2567732"/>
            <a:ext cx="2736304" cy="255454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How did my students score on tests? E.g. RRL / PAT-R</a:t>
            </a:r>
            <a:endParaRPr lang="en-AU" sz="3200" dirty="0">
              <a:latin typeface="Arial" panose="020B0604020202020204" pitchFamily="34" charset="0"/>
              <a:cs typeface="Arial" panose="020B0604020202020204" pitchFamily="34" charset="0"/>
            </a:endParaRPr>
          </a:p>
        </p:txBody>
      </p:sp>
      <p:sp>
        <p:nvSpPr>
          <p:cNvPr id="38" name="Rectangle 28"/>
          <p:cNvSpPr>
            <a:spLocks noGrp="1" noChangeArrowheads="1"/>
          </p:cNvSpPr>
          <p:nvPr>
            <p:ph type="title"/>
          </p:nvPr>
        </p:nvSpPr>
        <p:spPr>
          <a:xfrm>
            <a:off x="6012160" y="188913"/>
            <a:ext cx="2449091" cy="639762"/>
          </a:xfrm>
        </p:spPr>
        <p:txBody>
          <a:bodyPr>
            <a:normAutofit fontScale="90000"/>
          </a:bodyPr>
          <a:lstStyle/>
          <a:p>
            <a:pPr algn="r" eaLnBrk="1" hangingPunct="1"/>
            <a:r>
              <a:rPr lang="en-US" sz="4000" dirty="0" smtClean="0">
                <a:solidFill>
                  <a:srgbClr val="FC0000"/>
                </a:solidFill>
                <a:latin typeface="Kristen ITC" charset="0"/>
              </a:rPr>
              <a:t>One </a:t>
            </a:r>
            <a:r>
              <a:rPr lang="en-US" sz="4000" dirty="0">
                <a:solidFill>
                  <a:srgbClr val="FC0000"/>
                </a:solidFill>
                <a:latin typeface="Kristen ITC" charset="0"/>
              </a:rPr>
              <a:t>way</a:t>
            </a:r>
          </a:p>
        </p:txBody>
      </p:sp>
    </p:spTree>
    <p:extLst>
      <p:ext uri="{BB962C8B-B14F-4D97-AF65-F5344CB8AC3E}">
        <p14:creationId xmlns:p14="http://schemas.microsoft.com/office/powerpoint/2010/main" val="1031594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9" name="Rectangle 28"/>
          <p:cNvSpPr>
            <a:spLocks noGrp="1" noChangeArrowheads="1"/>
          </p:cNvSpPr>
          <p:nvPr>
            <p:ph type="title"/>
          </p:nvPr>
        </p:nvSpPr>
        <p:spPr>
          <a:xfrm>
            <a:off x="539750" y="188913"/>
            <a:ext cx="8137525" cy="639762"/>
          </a:xfrm>
        </p:spPr>
        <p:txBody>
          <a:bodyPr>
            <a:normAutofit fontScale="90000"/>
          </a:bodyPr>
          <a:lstStyle/>
          <a:p>
            <a:pPr algn="ctr" eaLnBrk="1" hangingPunct="1"/>
            <a:r>
              <a:rPr lang="en-US" sz="4000" dirty="0">
                <a:solidFill>
                  <a:srgbClr val="0099FF"/>
                </a:solidFill>
                <a:latin typeface="Kristen ITC" charset="0"/>
              </a:rPr>
              <a:t>Intersections of data - </a:t>
            </a:r>
            <a:r>
              <a:rPr lang="en-US" sz="4000" dirty="0">
                <a:solidFill>
                  <a:srgbClr val="FC0000"/>
                </a:solidFill>
                <a:latin typeface="Kristen ITC" charset="0"/>
              </a:rPr>
              <a:t>Two way</a:t>
            </a:r>
          </a:p>
        </p:txBody>
      </p:sp>
      <p:sp>
        <p:nvSpPr>
          <p:cNvPr id="36" name="Slide Number Placeholder 4"/>
          <p:cNvSpPr>
            <a:spLocks noGrp="1"/>
          </p:cNvSpPr>
          <p:nvPr>
            <p:ph type="sldNum" sz="quarter" idx="12"/>
          </p:nvPr>
        </p:nvSpPr>
        <p:spPr/>
        <p:txBody>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fld id="{396FC61B-CFAF-5545-8F80-998E29EA6BD1}" type="slidenum">
              <a:rPr lang="en-AU" sz="2600">
                <a:solidFill>
                  <a:schemeClr val="bg1"/>
                </a:solidFill>
                <a:latin typeface="Arial" charset="0"/>
              </a:rPr>
              <a:pPr eaLnBrk="1" hangingPunct="1"/>
              <a:t>8</a:t>
            </a:fld>
            <a:endParaRPr lang="en-AU" sz="2600">
              <a:solidFill>
                <a:schemeClr val="bg1"/>
              </a:solidFill>
              <a:latin typeface="Arial" charset="0"/>
            </a:endParaRPr>
          </a:p>
        </p:txBody>
      </p:sp>
      <p:sp>
        <p:nvSpPr>
          <p:cNvPr id="10243" name="Rectangle 2"/>
          <p:cNvSpPr>
            <a:spLocks noChangeArrowheads="1"/>
          </p:cNvSpPr>
          <p:nvPr/>
        </p:nvSpPr>
        <p:spPr bwMode="auto">
          <a:xfrm>
            <a:off x="755650" y="1844675"/>
            <a:ext cx="6911975" cy="576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Text Box 3"/>
          <p:cNvSpPr txBox="1">
            <a:spLocks noChangeArrowheads="1"/>
          </p:cNvSpPr>
          <p:nvPr/>
        </p:nvSpPr>
        <p:spPr bwMode="auto">
          <a:xfrm>
            <a:off x="3048000" y="6019800"/>
            <a:ext cx="3354388" cy="8175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a:endParaRPr lang="en-US" sz="1200" b="0">
              <a:latin typeface="Arial" charset="0"/>
            </a:endParaRPr>
          </a:p>
        </p:txBody>
      </p:sp>
      <p:grpSp>
        <p:nvGrpSpPr>
          <p:cNvPr id="175120" name="Group 16"/>
          <p:cNvGrpSpPr>
            <a:grpSpLocks/>
          </p:cNvGrpSpPr>
          <p:nvPr/>
        </p:nvGrpSpPr>
        <p:grpSpPr bwMode="auto">
          <a:xfrm>
            <a:off x="5580063" y="1125538"/>
            <a:ext cx="3563937" cy="1836737"/>
            <a:chOff x="3515" y="709"/>
            <a:chExt cx="2245" cy="1157"/>
          </a:xfrm>
        </p:grpSpPr>
        <p:sp>
          <p:nvSpPr>
            <p:cNvPr id="10274" name="Text Box 17"/>
            <p:cNvSpPr txBox="1">
              <a:spLocks noChangeArrowheads="1"/>
            </p:cNvSpPr>
            <p:nvPr/>
          </p:nvSpPr>
          <p:spPr bwMode="auto">
            <a:xfrm>
              <a:off x="3991" y="709"/>
              <a:ext cx="1769"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r>
                <a:rPr lang="en-AU" sz="1800" i="1">
                  <a:solidFill>
                    <a:srgbClr val="000000"/>
                  </a:solidFill>
                  <a:latin typeface="Arial" charset="0"/>
                </a:rPr>
                <a:t>Tells Us</a:t>
              </a:r>
              <a:r>
                <a:rPr lang="en-AU" sz="1800">
                  <a:solidFill>
                    <a:srgbClr val="000000"/>
                  </a:solidFill>
                  <a:latin typeface="Arial" charset="0"/>
                </a:rPr>
                <a:t>: </a:t>
              </a:r>
              <a:r>
                <a:rPr lang="en-AU" sz="1800" i="1">
                  <a:solidFill>
                    <a:srgbClr val="000000"/>
                  </a:solidFill>
                  <a:latin typeface="Arial" charset="0"/>
                </a:rPr>
                <a:t>If groups of students are </a:t>
              </a:r>
              <a:r>
                <a:rPr lang="ja-JP" altLang="en-AU" sz="1800" i="1">
                  <a:solidFill>
                    <a:srgbClr val="000000"/>
                  </a:solidFill>
                  <a:latin typeface="Arial" charset="0"/>
                </a:rPr>
                <a:t>“</a:t>
              </a:r>
              <a:r>
                <a:rPr lang="en-AU" sz="1800" i="1">
                  <a:solidFill>
                    <a:srgbClr val="000000"/>
                  </a:solidFill>
                  <a:latin typeface="Arial" charset="0"/>
                </a:rPr>
                <a:t>experiencing</a:t>
              </a:r>
              <a:r>
                <a:rPr lang="ja-JP" altLang="en-AU" sz="1800" b="0" i="1">
                  <a:solidFill>
                    <a:srgbClr val="000000"/>
                  </a:solidFill>
                  <a:latin typeface="Arial" charset="0"/>
                </a:rPr>
                <a:t>”</a:t>
              </a:r>
              <a:r>
                <a:rPr lang="en-AU" sz="1800" b="0" i="1">
                  <a:solidFill>
                    <a:srgbClr val="000000"/>
                  </a:solidFill>
                  <a:latin typeface="Arial" charset="0"/>
                </a:rPr>
                <a:t> </a:t>
              </a:r>
              <a:r>
                <a:rPr lang="en-AU" sz="1800" i="1">
                  <a:solidFill>
                    <a:srgbClr val="000000"/>
                  </a:solidFill>
                  <a:latin typeface="Arial" charset="0"/>
                </a:rPr>
                <a:t>school differently?</a:t>
              </a:r>
            </a:p>
          </p:txBody>
        </p:sp>
        <p:sp>
          <p:nvSpPr>
            <p:cNvPr id="10275" name="Line 18"/>
            <p:cNvSpPr>
              <a:spLocks noChangeShapeType="1"/>
            </p:cNvSpPr>
            <p:nvPr/>
          </p:nvSpPr>
          <p:spPr bwMode="auto">
            <a:xfrm flipH="1">
              <a:off x="3515" y="1344"/>
              <a:ext cx="726" cy="522"/>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175123" name="Group 19"/>
          <p:cNvGrpSpPr>
            <a:grpSpLocks/>
          </p:cNvGrpSpPr>
          <p:nvPr/>
        </p:nvGrpSpPr>
        <p:grpSpPr bwMode="auto">
          <a:xfrm>
            <a:off x="5486400" y="4572000"/>
            <a:ext cx="3657600" cy="2109788"/>
            <a:chOff x="3456" y="2880"/>
            <a:chExt cx="2304" cy="1329"/>
          </a:xfrm>
        </p:grpSpPr>
        <p:sp>
          <p:nvSpPr>
            <p:cNvPr id="10272" name="Text Box 20"/>
            <p:cNvSpPr txBox="1">
              <a:spLocks noChangeArrowheads="1"/>
            </p:cNvSpPr>
            <p:nvPr/>
          </p:nvSpPr>
          <p:spPr bwMode="auto">
            <a:xfrm>
              <a:off x="4105" y="3113"/>
              <a:ext cx="1655"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spcBef>
                  <a:spcPct val="50000"/>
                </a:spcBef>
              </a:pPr>
              <a:r>
                <a:rPr lang="en-AU" sz="1800" i="1" dirty="0">
                  <a:solidFill>
                    <a:srgbClr val="000000"/>
                  </a:solidFill>
                  <a:latin typeface="Arial" charset="0"/>
                </a:rPr>
                <a:t>Tells Us</a:t>
              </a:r>
              <a:r>
                <a:rPr lang="en-AU" sz="1800" dirty="0">
                  <a:solidFill>
                    <a:srgbClr val="000000"/>
                  </a:solidFill>
                  <a:latin typeface="Arial" charset="0"/>
                </a:rPr>
                <a:t>: </a:t>
              </a:r>
              <a:r>
                <a:rPr lang="en-AU" sz="1800" i="1" dirty="0">
                  <a:solidFill>
                    <a:srgbClr val="000000"/>
                  </a:solidFill>
                  <a:latin typeface="Arial" charset="0"/>
                </a:rPr>
                <a:t>The impact of learner </a:t>
              </a:r>
              <a:r>
                <a:rPr lang="en-AU" sz="1800" i="1" dirty="0" smtClean="0">
                  <a:solidFill>
                    <a:srgbClr val="000000"/>
                  </a:solidFill>
                  <a:latin typeface="Arial" charset="0"/>
                </a:rPr>
                <a:t>perceptions of </a:t>
              </a:r>
              <a:r>
                <a:rPr lang="en-AU" sz="1800" i="1" dirty="0">
                  <a:solidFill>
                    <a:srgbClr val="000000"/>
                  </a:solidFill>
                  <a:latin typeface="Arial" charset="0"/>
                </a:rPr>
                <a:t>the learning environment on achievement</a:t>
              </a:r>
            </a:p>
          </p:txBody>
        </p:sp>
        <p:sp>
          <p:nvSpPr>
            <p:cNvPr id="10273" name="Line 21"/>
            <p:cNvSpPr>
              <a:spLocks noChangeShapeType="1"/>
            </p:cNvSpPr>
            <p:nvPr/>
          </p:nvSpPr>
          <p:spPr bwMode="auto">
            <a:xfrm flipH="1" flipV="1">
              <a:off x="3456" y="2880"/>
              <a:ext cx="785" cy="55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175126" name="Group 22"/>
          <p:cNvGrpSpPr>
            <a:grpSpLocks/>
          </p:cNvGrpSpPr>
          <p:nvPr/>
        </p:nvGrpSpPr>
        <p:grpSpPr bwMode="auto">
          <a:xfrm>
            <a:off x="684213" y="1077913"/>
            <a:ext cx="2973387" cy="2063750"/>
            <a:chOff x="431" y="572"/>
            <a:chExt cx="1873" cy="1300"/>
          </a:xfrm>
        </p:grpSpPr>
        <p:sp>
          <p:nvSpPr>
            <p:cNvPr id="10270" name="Line 23"/>
            <p:cNvSpPr>
              <a:spLocks noChangeShapeType="1"/>
            </p:cNvSpPr>
            <p:nvPr/>
          </p:nvSpPr>
          <p:spPr bwMode="auto">
            <a:xfrm>
              <a:off x="1565" y="1207"/>
              <a:ext cx="739" cy="665"/>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10271" name="Text Box 24"/>
            <p:cNvSpPr txBox="1">
              <a:spLocks noChangeArrowheads="1"/>
            </p:cNvSpPr>
            <p:nvPr/>
          </p:nvSpPr>
          <p:spPr bwMode="auto">
            <a:xfrm>
              <a:off x="431" y="572"/>
              <a:ext cx="1585"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spcBef>
                  <a:spcPct val="50000"/>
                </a:spcBef>
              </a:pPr>
              <a:r>
                <a:rPr lang="en-AU" sz="1800" i="1">
                  <a:solidFill>
                    <a:srgbClr val="000000"/>
                  </a:solidFill>
                  <a:latin typeface="Arial" charset="0"/>
                </a:rPr>
                <a:t>Tells Us: Student subgroup participation in different programs &amp; processes</a:t>
              </a:r>
            </a:p>
          </p:txBody>
        </p:sp>
      </p:grpSp>
      <p:grpSp>
        <p:nvGrpSpPr>
          <p:cNvPr id="175129" name="Group 25"/>
          <p:cNvGrpSpPr>
            <a:grpSpLocks/>
          </p:cNvGrpSpPr>
          <p:nvPr/>
        </p:nvGrpSpPr>
        <p:grpSpPr bwMode="auto">
          <a:xfrm>
            <a:off x="684213" y="4619625"/>
            <a:ext cx="3278187" cy="2047875"/>
            <a:chOff x="431" y="2910"/>
            <a:chExt cx="2065" cy="1290"/>
          </a:xfrm>
        </p:grpSpPr>
        <p:sp>
          <p:nvSpPr>
            <p:cNvPr id="10268" name="Text Box 26"/>
            <p:cNvSpPr txBox="1">
              <a:spLocks noChangeArrowheads="1"/>
            </p:cNvSpPr>
            <p:nvPr/>
          </p:nvSpPr>
          <p:spPr bwMode="auto">
            <a:xfrm>
              <a:off x="431" y="2931"/>
              <a:ext cx="1360" cy="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spcBef>
                  <a:spcPct val="50000"/>
                </a:spcBef>
              </a:pPr>
              <a:r>
                <a:rPr lang="en-AU" sz="1800" i="1">
                  <a:solidFill>
                    <a:srgbClr val="000000"/>
                  </a:solidFill>
                  <a:latin typeface="Arial" charset="0"/>
                </a:rPr>
                <a:t>Tells Us</a:t>
              </a:r>
              <a:r>
                <a:rPr lang="en-AU" sz="1800">
                  <a:solidFill>
                    <a:srgbClr val="000000"/>
                  </a:solidFill>
                  <a:latin typeface="Arial" charset="0"/>
                </a:rPr>
                <a:t>: </a:t>
              </a:r>
              <a:r>
                <a:rPr lang="en-AU" sz="1800" i="1">
                  <a:solidFill>
                    <a:srgbClr val="000000"/>
                  </a:solidFill>
                  <a:latin typeface="Arial" charset="0"/>
                </a:rPr>
                <a:t>If a program is making a difference in learner achievement results</a:t>
              </a:r>
            </a:p>
          </p:txBody>
        </p:sp>
        <p:sp>
          <p:nvSpPr>
            <p:cNvPr id="10269" name="Line 27"/>
            <p:cNvSpPr>
              <a:spLocks noChangeShapeType="1"/>
            </p:cNvSpPr>
            <p:nvPr/>
          </p:nvSpPr>
          <p:spPr bwMode="auto">
            <a:xfrm flipV="1">
              <a:off x="1565" y="2910"/>
              <a:ext cx="931" cy="565"/>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10250" name="Group 29"/>
          <p:cNvGrpSpPr>
            <a:grpSpLocks/>
          </p:cNvGrpSpPr>
          <p:nvPr/>
        </p:nvGrpSpPr>
        <p:grpSpPr bwMode="auto">
          <a:xfrm>
            <a:off x="2971800" y="1066800"/>
            <a:ext cx="3276600" cy="3124200"/>
            <a:chOff x="1872" y="672"/>
            <a:chExt cx="2064" cy="1968"/>
          </a:xfrm>
        </p:grpSpPr>
        <p:grpSp>
          <p:nvGrpSpPr>
            <p:cNvPr id="10264" name="Group 30"/>
            <p:cNvGrpSpPr>
              <a:grpSpLocks/>
            </p:cNvGrpSpPr>
            <p:nvPr/>
          </p:nvGrpSpPr>
          <p:grpSpPr bwMode="auto">
            <a:xfrm>
              <a:off x="1872" y="672"/>
              <a:ext cx="2064" cy="1968"/>
              <a:chOff x="1872" y="672"/>
              <a:chExt cx="2064" cy="1968"/>
            </a:xfrm>
          </p:grpSpPr>
          <p:sp>
            <p:nvSpPr>
              <p:cNvPr id="10266" name="Oval 31"/>
              <p:cNvSpPr>
                <a:spLocks noChangeArrowheads="1"/>
              </p:cNvSpPr>
              <p:nvPr/>
            </p:nvSpPr>
            <p:spPr bwMode="auto">
              <a:xfrm>
                <a:off x="2064" y="1008"/>
                <a:ext cx="1680" cy="1632"/>
              </a:xfrm>
              <a:prstGeom prst="ellipse">
                <a:avLst/>
              </a:prstGeom>
              <a:noFill/>
              <a:ln w="57150">
                <a:solidFill>
                  <a:srgbClr val="9900FF"/>
                </a:solidFill>
                <a:miter lim="800000"/>
                <a:headEnd/>
                <a:tailEnd/>
              </a:ln>
              <a:effectLst/>
              <a:extLst>
                <a:ext uri="{909E8E84-426E-40dd-AFC4-6F175D3DCCD1}">
                  <a14:hiddenFill xmlns:a14="http://schemas.microsoft.com/office/drawing/2010/main">
                    <a:gradFill rotWithShape="1">
                      <a:gsLst>
                        <a:gs pos="0">
                          <a:srgbClr val="9900FF">
                            <a:alpha val="29999"/>
                          </a:srgbClr>
                        </a:gs>
                        <a:gs pos="100000">
                          <a:srgbClr val="470076">
                            <a:alpha val="29999"/>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chemeClr val="hlink"/>
                  </a:solidFill>
                </a:endParaRPr>
              </a:p>
            </p:txBody>
          </p:sp>
          <p:sp>
            <p:nvSpPr>
              <p:cNvPr id="175136" name="Text Box 32"/>
              <p:cNvSpPr txBox="1">
                <a:spLocks noChangeArrowheads="1"/>
              </p:cNvSpPr>
              <p:nvPr/>
            </p:nvSpPr>
            <p:spPr bwMode="auto">
              <a:xfrm>
                <a:off x="1872" y="672"/>
                <a:ext cx="20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r>
                  <a:rPr lang="en-AU" dirty="0">
                    <a:solidFill>
                      <a:srgbClr val="9900FF"/>
                    </a:solidFill>
                    <a:latin typeface="Kristen ITC" charset="0"/>
                  </a:rPr>
                  <a:t>Demographic Data</a:t>
                </a:r>
              </a:p>
            </p:txBody>
          </p:sp>
        </p:grpSp>
        <p:sp>
          <p:nvSpPr>
            <p:cNvPr id="10265" name="Text Box 33"/>
            <p:cNvSpPr txBox="1">
              <a:spLocks noChangeArrowheads="1"/>
            </p:cNvSpPr>
            <p:nvPr/>
          </p:nvSpPr>
          <p:spPr bwMode="auto">
            <a:xfrm>
              <a:off x="2245" y="1129"/>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endParaRPr lang="en-US">
                <a:latin typeface="Arial Narrow" charset="0"/>
              </a:endParaRPr>
            </a:p>
          </p:txBody>
        </p:sp>
      </p:grpSp>
      <p:grpSp>
        <p:nvGrpSpPr>
          <p:cNvPr id="10251" name="Group 34"/>
          <p:cNvGrpSpPr>
            <a:grpSpLocks/>
          </p:cNvGrpSpPr>
          <p:nvPr/>
        </p:nvGrpSpPr>
        <p:grpSpPr bwMode="auto">
          <a:xfrm>
            <a:off x="4495801" y="2559050"/>
            <a:ext cx="2697163" cy="2590800"/>
            <a:chOff x="2832" y="1612"/>
            <a:chExt cx="1699" cy="1632"/>
          </a:xfrm>
        </p:grpSpPr>
        <p:sp>
          <p:nvSpPr>
            <p:cNvPr id="10262" name="Oval 36"/>
            <p:cNvSpPr>
              <a:spLocks noChangeArrowheads="1"/>
            </p:cNvSpPr>
            <p:nvPr/>
          </p:nvSpPr>
          <p:spPr bwMode="auto">
            <a:xfrm>
              <a:off x="2832" y="1612"/>
              <a:ext cx="1680" cy="1632"/>
            </a:xfrm>
            <a:prstGeom prst="ellipse">
              <a:avLst/>
            </a:prstGeom>
            <a:noFill/>
            <a:ln w="57150">
              <a:solidFill>
                <a:srgbClr val="0099FF"/>
              </a:solidFill>
              <a:miter lim="800000"/>
              <a:headEnd/>
              <a:tailEnd/>
            </a:ln>
            <a:effectLst/>
            <a:extLst>
              <a:ext uri="{909E8E84-426E-40dd-AFC4-6F175D3DCCD1}">
                <a14:hiddenFill xmlns:a14="http://schemas.microsoft.com/office/drawing/2010/main">
                  <a:gradFill rotWithShape="1">
                    <a:gsLst>
                      <a:gs pos="0">
                        <a:srgbClr val="0000FF">
                          <a:alpha val="29999"/>
                        </a:srgbClr>
                      </a:gs>
                      <a:gs pos="100000">
                        <a:srgbClr val="000076">
                          <a:alpha val="29999"/>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rgbClr val="0099FF"/>
                </a:solidFill>
              </a:endParaRPr>
            </a:p>
          </p:txBody>
        </p:sp>
        <p:sp>
          <p:nvSpPr>
            <p:cNvPr id="10261" name="Text Box 38"/>
            <p:cNvSpPr txBox="1">
              <a:spLocks noChangeArrowheads="1"/>
            </p:cNvSpPr>
            <p:nvPr/>
          </p:nvSpPr>
          <p:spPr bwMode="auto">
            <a:xfrm>
              <a:off x="3578" y="2121"/>
              <a:ext cx="9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F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endParaRPr lang="en-US">
                <a:solidFill>
                  <a:srgbClr val="0099FF"/>
                </a:solidFill>
                <a:latin typeface="Arial Narrow" charset="0"/>
              </a:endParaRPr>
            </a:p>
          </p:txBody>
        </p:sp>
      </p:grpSp>
      <p:grpSp>
        <p:nvGrpSpPr>
          <p:cNvPr id="10252" name="Group 40"/>
          <p:cNvGrpSpPr>
            <a:grpSpLocks/>
          </p:cNvGrpSpPr>
          <p:nvPr/>
        </p:nvGrpSpPr>
        <p:grpSpPr bwMode="auto">
          <a:xfrm>
            <a:off x="228600" y="2559050"/>
            <a:ext cx="4800600" cy="2667000"/>
            <a:chOff x="144" y="1612"/>
            <a:chExt cx="3024" cy="1680"/>
          </a:xfrm>
        </p:grpSpPr>
        <p:sp>
          <p:nvSpPr>
            <p:cNvPr id="10258" name="Oval 41"/>
            <p:cNvSpPr>
              <a:spLocks noChangeArrowheads="1"/>
            </p:cNvSpPr>
            <p:nvPr/>
          </p:nvSpPr>
          <p:spPr bwMode="auto">
            <a:xfrm>
              <a:off x="1440" y="1612"/>
              <a:ext cx="1728" cy="1680"/>
            </a:xfrm>
            <a:prstGeom prst="ellipse">
              <a:avLst/>
            </a:prstGeom>
            <a:noFill/>
            <a:ln w="57150">
              <a:solidFill>
                <a:srgbClr val="FF3399"/>
              </a:solidFill>
              <a:miter lim="800000"/>
              <a:headEnd/>
              <a:tailEnd/>
            </a:ln>
            <a:effectLst/>
            <a:extLst>
              <a:ext uri="{909E8E84-426E-40dd-AFC4-6F175D3DCCD1}">
                <a14:hiddenFill xmlns:a14="http://schemas.microsoft.com/office/drawing/2010/main">
                  <a:gradFill rotWithShape="1">
                    <a:gsLst>
                      <a:gs pos="0">
                        <a:srgbClr val="FF3399">
                          <a:alpha val="29999"/>
                        </a:srgbClr>
                      </a:gs>
                      <a:gs pos="100000">
                        <a:srgbClr val="761847">
                          <a:alpha val="29999"/>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chemeClr val="hlink"/>
                </a:solidFill>
              </a:endParaRPr>
            </a:p>
          </p:txBody>
        </p:sp>
        <p:sp>
          <p:nvSpPr>
            <p:cNvPr id="175146" name="Text Box 42"/>
            <p:cNvSpPr txBox="1">
              <a:spLocks noChangeArrowheads="1"/>
            </p:cNvSpPr>
            <p:nvPr/>
          </p:nvSpPr>
          <p:spPr bwMode="auto">
            <a:xfrm>
              <a:off x="144" y="2092"/>
              <a:ext cx="1728"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dirty="0">
                  <a:solidFill>
                    <a:srgbClr val="FF3399"/>
                  </a:solidFill>
                  <a:latin typeface="Kristen ITC" charset="0"/>
                </a:rPr>
                <a:t>Process</a:t>
              </a:r>
            </a:p>
            <a:p>
              <a:pPr eaLnBrk="1" hangingPunct="1"/>
              <a:r>
                <a:rPr lang="en-AU" dirty="0">
                  <a:solidFill>
                    <a:srgbClr val="FF3399"/>
                  </a:solidFill>
                  <a:latin typeface="Kristen ITC" charset="0"/>
                </a:rPr>
                <a:t>Data</a:t>
              </a:r>
            </a:p>
          </p:txBody>
        </p:sp>
      </p:grpSp>
      <p:grpSp>
        <p:nvGrpSpPr>
          <p:cNvPr id="10253" name="Group 44"/>
          <p:cNvGrpSpPr>
            <a:grpSpLocks/>
          </p:cNvGrpSpPr>
          <p:nvPr/>
        </p:nvGrpSpPr>
        <p:grpSpPr bwMode="auto">
          <a:xfrm>
            <a:off x="2667000" y="3549650"/>
            <a:ext cx="4495800" cy="3048000"/>
            <a:chOff x="1680" y="2236"/>
            <a:chExt cx="2832" cy="1920"/>
          </a:xfrm>
        </p:grpSpPr>
        <p:grpSp>
          <p:nvGrpSpPr>
            <p:cNvPr id="10254" name="Group 45"/>
            <p:cNvGrpSpPr>
              <a:grpSpLocks/>
            </p:cNvGrpSpPr>
            <p:nvPr/>
          </p:nvGrpSpPr>
          <p:grpSpPr bwMode="auto">
            <a:xfrm>
              <a:off x="1680" y="2236"/>
              <a:ext cx="2832" cy="1920"/>
              <a:chOff x="1680" y="2236"/>
              <a:chExt cx="2832" cy="1920"/>
            </a:xfrm>
          </p:grpSpPr>
          <p:sp>
            <p:nvSpPr>
              <p:cNvPr id="10256" name="Oval 46"/>
              <p:cNvSpPr>
                <a:spLocks noChangeArrowheads="1"/>
              </p:cNvSpPr>
              <p:nvPr/>
            </p:nvSpPr>
            <p:spPr bwMode="auto">
              <a:xfrm>
                <a:off x="2160" y="2236"/>
                <a:ext cx="1680" cy="1632"/>
              </a:xfrm>
              <a:prstGeom prst="ellipse">
                <a:avLst/>
              </a:prstGeom>
              <a:noFill/>
              <a:ln w="57150">
                <a:solidFill>
                  <a:schemeClr val="accent1"/>
                </a:solidFill>
                <a:miter lim="800000"/>
                <a:headEnd/>
                <a:tailEnd/>
              </a:ln>
              <a:effectLst/>
              <a:extLst>
                <a:ext uri="{909E8E84-426E-40dd-AFC4-6F175D3DCCD1}">
                  <a14:hiddenFill xmlns:a14="http://schemas.microsoft.com/office/drawing/2010/main">
                    <a:gradFill rotWithShape="1">
                      <a:gsLst>
                        <a:gs pos="0">
                          <a:schemeClr val="accent1">
                            <a:alpha val="29999"/>
                          </a:schemeClr>
                        </a:gs>
                        <a:gs pos="100000">
                          <a:srgbClr val="185E5E">
                            <a:alpha val="29999"/>
                          </a:srgbClr>
                        </a:gs>
                      </a:gsLst>
                      <a:lin ang="5400000" scaled="1"/>
                    </a:gra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chemeClr val="hlink"/>
                  </a:solidFill>
                </a:endParaRPr>
              </a:p>
            </p:txBody>
          </p:sp>
          <p:sp>
            <p:nvSpPr>
              <p:cNvPr id="175151" name="Text Box 47"/>
              <p:cNvSpPr txBox="1">
                <a:spLocks noChangeArrowheads="1"/>
              </p:cNvSpPr>
              <p:nvPr/>
            </p:nvSpPr>
            <p:spPr bwMode="auto">
              <a:xfrm>
                <a:off x="1680" y="3868"/>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r>
                  <a:rPr lang="en-AU" dirty="0">
                    <a:solidFill>
                      <a:schemeClr val="tx2"/>
                    </a:solidFill>
                    <a:latin typeface="Kristen ITC" charset="0"/>
                  </a:rPr>
                  <a:t>Learner Achievement Data</a:t>
                </a:r>
              </a:p>
            </p:txBody>
          </p:sp>
        </p:grpSp>
        <p:sp>
          <p:nvSpPr>
            <p:cNvPr id="10255" name="Text Box 48"/>
            <p:cNvSpPr txBox="1">
              <a:spLocks noChangeArrowheads="1"/>
            </p:cNvSpPr>
            <p:nvPr/>
          </p:nvSpPr>
          <p:spPr bwMode="auto">
            <a:xfrm>
              <a:off x="2381" y="3249"/>
              <a:ext cx="131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spcBef>
                  <a:spcPct val="50000"/>
                </a:spcBef>
              </a:pPr>
              <a:endParaRPr lang="en-US" b="0">
                <a:latin typeface="Arial Narrow" charset="0"/>
              </a:endParaRPr>
            </a:p>
          </p:txBody>
        </p:sp>
      </p:grpSp>
      <p:sp>
        <p:nvSpPr>
          <p:cNvPr id="37" name="TextBox 36"/>
          <p:cNvSpPr txBox="1"/>
          <p:nvPr/>
        </p:nvSpPr>
        <p:spPr>
          <a:xfrm>
            <a:off x="7237860" y="3369186"/>
            <a:ext cx="1654620" cy="707886"/>
          </a:xfrm>
          <a:prstGeom prst="rect">
            <a:avLst/>
          </a:prstGeom>
          <a:noFill/>
        </p:spPr>
        <p:txBody>
          <a:bodyPr wrap="none" rtlCol="0">
            <a:spAutoFit/>
          </a:bodyPr>
          <a:lstStyle/>
          <a:p>
            <a:r>
              <a:rPr lang="en-US" sz="2000" b="1" dirty="0" smtClean="0">
                <a:solidFill>
                  <a:srgbClr val="00B0F0"/>
                </a:solidFill>
                <a:latin typeface="Kristen ITC" panose="03050502040202030202" pitchFamily="66" charset="0"/>
              </a:rPr>
              <a:t>Perception </a:t>
            </a:r>
          </a:p>
          <a:p>
            <a:r>
              <a:rPr lang="en-US" sz="2000" b="1" dirty="0" smtClean="0">
                <a:solidFill>
                  <a:srgbClr val="00B0F0"/>
                </a:solidFill>
                <a:latin typeface="Kristen ITC" panose="03050502040202030202" pitchFamily="66" charset="0"/>
              </a:rPr>
              <a:t>Data</a:t>
            </a:r>
            <a:endParaRPr lang="en-AU" sz="2000" b="1" dirty="0">
              <a:solidFill>
                <a:srgbClr val="00B0F0"/>
              </a:solidFill>
              <a:latin typeface="Kristen ITC" panose="03050502040202030202" pitchFamily="66" charset="0"/>
            </a:endParaRPr>
          </a:p>
        </p:txBody>
      </p:sp>
    </p:spTree>
    <p:extLst>
      <p:ext uri="{BB962C8B-B14F-4D97-AF65-F5344CB8AC3E}">
        <p14:creationId xmlns:p14="http://schemas.microsoft.com/office/powerpoint/2010/main" val="1678189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75120"/>
                                        </p:tgtEl>
                                        <p:attrNameLst>
                                          <p:attrName>style.visibility</p:attrName>
                                        </p:attrNameLst>
                                      </p:cBhvr>
                                      <p:to>
                                        <p:strVal val="visible"/>
                                      </p:to>
                                    </p:set>
                                    <p:anim calcmode="lin" valueType="num">
                                      <p:cBhvr additive="base">
                                        <p:cTn id="7" dur="1000" fill="hold"/>
                                        <p:tgtEl>
                                          <p:spTgt spid="175120"/>
                                        </p:tgtEl>
                                        <p:attrNameLst>
                                          <p:attrName>ppt_x</p:attrName>
                                        </p:attrNameLst>
                                      </p:cBhvr>
                                      <p:tavLst>
                                        <p:tav tm="0">
                                          <p:val>
                                            <p:strVal val="1+#ppt_w/2"/>
                                          </p:val>
                                        </p:tav>
                                        <p:tav tm="100000">
                                          <p:val>
                                            <p:strVal val="#ppt_x"/>
                                          </p:val>
                                        </p:tav>
                                      </p:tavLst>
                                    </p:anim>
                                    <p:anim calcmode="lin" valueType="num">
                                      <p:cBhvr additive="base">
                                        <p:cTn id="8" dur="1000" fill="hold"/>
                                        <p:tgtEl>
                                          <p:spTgt spid="17512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75123"/>
                                        </p:tgtEl>
                                        <p:attrNameLst>
                                          <p:attrName>style.visibility</p:attrName>
                                        </p:attrNameLst>
                                      </p:cBhvr>
                                      <p:to>
                                        <p:strVal val="visible"/>
                                      </p:to>
                                    </p:set>
                                    <p:anim calcmode="lin" valueType="num">
                                      <p:cBhvr additive="base">
                                        <p:cTn id="13" dur="1000" fill="hold"/>
                                        <p:tgtEl>
                                          <p:spTgt spid="175123"/>
                                        </p:tgtEl>
                                        <p:attrNameLst>
                                          <p:attrName>ppt_x</p:attrName>
                                        </p:attrNameLst>
                                      </p:cBhvr>
                                      <p:tavLst>
                                        <p:tav tm="0">
                                          <p:val>
                                            <p:strVal val="1+#ppt_w/2"/>
                                          </p:val>
                                        </p:tav>
                                        <p:tav tm="100000">
                                          <p:val>
                                            <p:strVal val="#ppt_x"/>
                                          </p:val>
                                        </p:tav>
                                      </p:tavLst>
                                    </p:anim>
                                    <p:anim calcmode="lin" valueType="num">
                                      <p:cBhvr additive="base">
                                        <p:cTn id="14" dur="1000" fill="hold"/>
                                        <p:tgtEl>
                                          <p:spTgt spid="1751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75129"/>
                                        </p:tgtEl>
                                        <p:attrNameLst>
                                          <p:attrName>style.visibility</p:attrName>
                                        </p:attrNameLst>
                                      </p:cBhvr>
                                      <p:to>
                                        <p:strVal val="visible"/>
                                      </p:to>
                                    </p:set>
                                    <p:anim calcmode="lin" valueType="num">
                                      <p:cBhvr additive="base">
                                        <p:cTn id="19" dur="1000" fill="hold"/>
                                        <p:tgtEl>
                                          <p:spTgt spid="175129"/>
                                        </p:tgtEl>
                                        <p:attrNameLst>
                                          <p:attrName>ppt_x</p:attrName>
                                        </p:attrNameLst>
                                      </p:cBhvr>
                                      <p:tavLst>
                                        <p:tav tm="0">
                                          <p:val>
                                            <p:strVal val="0-#ppt_w/2"/>
                                          </p:val>
                                        </p:tav>
                                        <p:tav tm="100000">
                                          <p:val>
                                            <p:strVal val="#ppt_x"/>
                                          </p:val>
                                        </p:tav>
                                      </p:tavLst>
                                    </p:anim>
                                    <p:anim calcmode="lin" valueType="num">
                                      <p:cBhvr additive="base">
                                        <p:cTn id="20" dur="1000" fill="hold"/>
                                        <p:tgtEl>
                                          <p:spTgt spid="17512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nodeType="clickEffect">
                                  <p:stCondLst>
                                    <p:cond delay="0"/>
                                  </p:stCondLst>
                                  <p:childTnLst>
                                    <p:set>
                                      <p:cBhvr>
                                        <p:cTn id="24" dur="1" fill="hold">
                                          <p:stCondLst>
                                            <p:cond delay="0"/>
                                          </p:stCondLst>
                                        </p:cTn>
                                        <p:tgtEl>
                                          <p:spTgt spid="175126"/>
                                        </p:tgtEl>
                                        <p:attrNameLst>
                                          <p:attrName>style.visibility</p:attrName>
                                        </p:attrNameLst>
                                      </p:cBhvr>
                                      <p:to>
                                        <p:strVal val="visible"/>
                                      </p:to>
                                    </p:set>
                                    <p:anim calcmode="lin" valueType="num">
                                      <p:cBhvr additive="base">
                                        <p:cTn id="25" dur="1000" fill="hold"/>
                                        <p:tgtEl>
                                          <p:spTgt spid="175126"/>
                                        </p:tgtEl>
                                        <p:attrNameLst>
                                          <p:attrName>ppt_x</p:attrName>
                                        </p:attrNameLst>
                                      </p:cBhvr>
                                      <p:tavLst>
                                        <p:tav tm="0">
                                          <p:val>
                                            <p:strVal val="0-#ppt_w/2"/>
                                          </p:val>
                                        </p:tav>
                                        <p:tav tm="100000">
                                          <p:val>
                                            <p:strVal val="#ppt_x"/>
                                          </p:val>
                                        </p:tav>
                                      </p:tavLst>
                                    </p:anim>
                                    <p:anim calcmode="lin" valueType="num">
                                      <p:cBhvr additive="base">
                                        <p:cTn id="26" dur="1000" fill="hold"/>
                                        <p:tgtEl>
                                          <p:spTgt spid="1751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11188" y="260350"/>
            <a:ext cx="8001000" cy="568325"/>
          </a:xfrm>
        </p:spPr>
        <p:txBody>
          <a:bodyPr>
            <a:normAutofit fontScale="90000"/>
          </a:bodyPr>
          <a:lstStyle/>
          <a:p>
            <a:pPr eaLnBrk="1" hangingPunct="1"/>
            <a:r>
              <a:rPr lang="en-AU" sz="3200" dirty="0" smtClean="0">
                <a:solidFill>
                  <a:srgbClr val="0099FF"/>
                </a:solidFill>
                <a:latin typeface="Kristen ITC" charset="0"/>
              </a:rPr>
              <a:t>Example </a:t>
            </a:r>
            <a:r>
              <a:rPr lang="en-AU" sz="3200" dirty="0">
                <a:solidFill>
                  <a:srgbClr val="0099FF"/>
                </a:solidFill>
                <a:latin typeface="Kristen ITC" charset="0"/>
              </a:rPr>
              <a:t>of </a:t>
            </a:r>
            <a:r>
              <a:rPr lang="en-AU" sz="3200" dirty="0">
                <a:solidFill>
                  <a:srgbClr val="FF0000"/>
                </a:solidFill>
                <a:latin typeface="Kristen ITC" charset="0"/>
              </a:rPr>
              <a:t>Two Way </a:t>
            </a:r>
            <a:r>
              <a:rPr lang="en-AU" sz="3200" dirty="0" smtClean="0">
                <a:solidFill>
                  <a:srgbClr val="0099FF"/>
                </a:solidFill>
                <a:latin typeface="Kristen ITC" charset="0"/>
              </a:rPr>
              <a:t>intersection</a:t>
            </a:r>
            <a:endParaRPr lang="en-AU" sz="3200" dirty="0">
              <a:solidFill>
                <a:srgbClr val="0099FF"/>
              </a:solidFill>
              <a:latin typeface="Kristen ITC" charset="0"/>
            </a:endParaRPr>
          </a:p>
        </p:txBody>
      </p:sp>
      <p:sp>
        <p:nvSpPr>
          <p:cNvPr id="15" name="Slide Number Placeholder 5"/>
          <p:cNvSpPr>
            <a:spLocks noGrp="1"/>
          </p:cNvSpPr>
          <p:nvPr>
            <p:ph type="sldNum" sz="quarter" idx="12"/>
          </p:nvPr>
        </p:nvSpPr>
        <p:spPr>
          <a:xfrm>
            <a:off x="3563888" y="6356350"/>
            <a:ext cx="5122912" cy="385018"/>
          </a:xfrm>
        </p:spPr>
        <p:txBody>
          <a:bodyPr/>
          <a:lstStyle>
            <a:lvl1pPr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hangingPunct="1"/>
            <a:r>
              <a:rPr lang="en-AU" sz="2000" dirty="0">
                <a:solidFill>
                  <a:schemeClr val="tx2"/>
                </a:solidFill>
                <a:latin typeface="Kristen ITC" charset="0"/>
              </a:rPr>
              <a:t>Learner Achievement Data</a:t>
            </a:r>
          </a:p>
          <a:p>
            <a:pPr eaLnBrk="1" hangingPunct="1"/>
            <a:endParaRPr lang="en-AU" sz="2600" dirty="0">
              <a:solidFill>
                <a:schemeClr val="bg1"/>
              </a:solidFill>
              <a:latin typeface="Arial" charset="0"/>
            </a:endParaRPr>
          </a:p>
        </p:txBody>
      </p:sp>
      <p:grpSp>
        <p:nvGrpSpPr>
          <p:cNvPr id="419855" name="Group 15"/>
          <p:cNvGrpSpPr>
            <a:grpSpLocks/>
          </p:cNvGrpSpPr>
          <p:nvPr/>
        </p:nvGrpSpPr>
        <p:grpSpPr bwMode="auto">
          <a:xfrm>
            <a:off x="3708400" y="2060848"/>
            <a:ext cx="4032250" cy="4537077"/>
            <a:chOff x="2381" y="1595"/>
            <a:chExt cx="2540" cy="2858"/>
          </a:xfrm>
        </p:grpSpPr>
        <p:sp>
          <p:nvSpPr>
            <p:cNvPr id="13322" name="Oval 8"/>
            <p:cNvSpPr>
              <a:spLocks noChangeArrowheads="1"/>
            </p:cNvSpPr>
            <p:nvPr/>
          </p:nvSpPr>
          <p:spPr bwMode="auto">
            <a:xfrm>
              <a:off x="2381" y="1595"/>
              <a:ext cx="2540" cy="2540"/>
            </a:xfrm>
            <a:prstGeom prst="ellipse">
              <a:avLst/>
            </a:prstGeom>
            <a:noFill/>
            <a:ln w="476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b="0">
                <a:solidFill>
                  <a:srgbClr val="0000FF"/>
                </a:solidFill>
              </a:endParaRPr>
            </a:p>
          </p:txBody>
        </p:sp>
        <p:sp>
          <p:nvSpPr>
            <p:cNvPr id="13323" name="Text Box 10"/>
            <p:cNvSpPr txBox="1">
              <a:spLocks noChangeArrowheads="1"/>
            </p:cNvSpPr>
            <p:nvPr/>
          </p:nvSpPr>
          <p:spPr bwMode="auto">
            <a:xfrm>
              <a:off x="2925" y="2214"/>
              <a:ext cx="1860" cy="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spcBef>
                  <a:spcPct val="50000"/>
                </a:spcBef>
                <a:buFontTx/>
                <a:buChar char="•"/>
              </a:pPr>
              <a:r>
                <a:rPr lang="en-AU" sz="1800" i="1" dirty="0">
                  <a:solidFill>
                    <a:schemeClr val="tx2"/>
                  </a:solidFill>
                  <a:latin typeface="Arial Narrow" charset="0"/>
                </a:rPr>
                <a:t>Running Records</a:t>
              </a:r>
            </a:p>
            <a:p>
              <a:pPr eaLnBrk="1" hangingPunct="1">
                <a:spcBef>
                  <a:spcPct val="50000"/>
                </a:spcBef>
                <a:buFontTx/>
                <a:buChar char="•"/>
              </a:pPr>
              <a:r>
                <a:rPr lang="en-AU" sz="1800" i="1" dirty="0">
                  <a:solidFill>
                    <a:schemeClr val="tx2"/>
                  </a:solidFill>
                  <a:latin typeface="Arial Narrow" charset="0"/>
                </a:rPr>
                <a:t>PAT-R (Comprehension)</a:t>
              </a:r>
            </a:p>
            <a:p>
              <a:pPr algn="l" eaLnBrk="1" hangingPunct="1">
                <a:spcBef>
                  <a:spcPct val="50000"/>
                </a:spcBef>
                <a:buFontTx/>
                <a:buChar char="•"/>
              </a:pPr>
              <a:r>
                <a:rPr lang="en-AU" sz="1800" i="1" dirty="0" smtClean="0">
                  <a:solidFill>
                    <a:schemeClr val="tx2"/>
                  </a:solidFill>
                  <a:latin typeface="Arial Narrow" charset="0"/>
                </a:rPr>
                <a:t>ESL </a:t>
              </a:r>
              <a:r>
                <a:rPr lang="en-AU" sz="1800" i="1" dirty="0">
                  <a:solidFill>
                    <a:schemeClr val="tx2"/>
                  </a:solidFill>
                  <a:latin typeface="Arial Narrow" charset="0"/>
                </a:rPr>
                <a:t>Scope and Scales</a:t>
              </a:r>
            </a:p>
            <a:p>
              <a:pPr algn="l" eaLnBrk="1" hangingPunct="1">
                <a:spcBef>
                  <a:spcPct val="50000"/>
                </a:spcBef>
                <a:buFontTx/>
                <a:buChar char="•"/>
              </a:pPr>
              <a:r>
                <a:rPr lang="en-AU" sz="1800" i="1" dirty="0" smtClean="0">
                  <a:solidFill>
                    <a:schemeClr val="tx2"/>
                  </a:solidFill>
                  <a:latin typeface="Arial Narrow" charset="0"/>
                </a:rPr>
                <a:t>English Teacher </a:t>
              </a:r>
              <a:r>
                <a:rPr lang="en-AU" sz="1800" i="1" dirty="0">
                  <a:solidFill>
                    <a:schemeClr val="tx2"/>
                  </a:solidFill>
                  <a:latin typeface="Arial Narrow" charset="0"/>
                </a:rPr>
                <a:t>Assessment</a:t>
              </a:r>
            </a:p>
            <a:p>
              <a:pPr algn="l" eaLnBrk="1" hangingPunct="1">
                <a:spcBef>
                  <a:spcPct val="50000"/>
                </a:spcBef>
                <a:buFontTx/>
                <a:buChar char="•"/>
              </a:pPr>
              <a:endParaRPr lang="en-AU" sz="1800" i="1" dirty="0">
                <a:solidFill>
                  <a:schemeClr val="tx2"/>
                </a:solidFill>
                <a:latin typeface="Arial Narrow" charset="0"/>
              </a:endParaRPr>
            </a:p>
            <a:p>
              <a:pPr algn="l" eaLnBrk="1" hangingPunct="1">
                <a:spcBef>
                  <a:spcPct val="50000"/>
                </a:spcBef>
                <a:buFontTx/>
                <a:buChar char="•"/>
              </a:pPr>
              <a:endParaRPr lang="en-AU" sz="1800" i="1" dirty="0">
                <a:solidFill>
                  <a:schemeClr val="tx2"/>
                </a:solidFill>
                <a:latin typeface="Arial Narrow" charset="0"/>
              </a:endParaRPr>
            </a:p>
            <a:p>
              <a:pPr algn="l" eaLnBrk="1" hangingPunct="1">
                <a:spcBef>
                  <a:spcPct val="50000"/>
                </a:spcBef>
                <a:buFontTx/>
                <a:buChar char="•"/>
              </a:pPr>
              <a:endParaRPr lang="en-AU" sz="1800" i="1" dirty="0">
                <a:solidFill>
                  <a:schemeClr val="tx2"/>
                </a:solidFill>
                <a:latin typeface="Arial Narrow" charset="0"/>
              </a:endParaRPr>
            </a:p>
            <a:p>
              <a:pPr algn="l" eaLnBrk="1" hangingPunct="1">
                <a:spcBef>
                  <a:spcPct val="50000"/>
                </a:spcBef>
                <a:buFontTx/>
                <a:buChar char="•"/>
              </a:pPr>
              <a:endParaRPr lang="en-AU" sz="1800" i="1" dirty="0">
                <a:solidFill>
                  <a:srgbClr val="000000"/>
                </a:solidFill>
                <a:latin typeface="Arial" charset="0"/>
              </a:endParaRPr>
            </a:p>
          </p:txBody>
        </p:sp>
      </p:grpSp>
      <p:sp>
        <p:nvSpPr>
          <p:cNvPr id="12293" name="Text Box 12"/>
          <p:cNvSpPr txBox="1">
            <a:spLocks noChangeArrowheads="1"/>
          </p:cNvSpPr>
          <p:nvPr/>
        </p:nvSpPr>
        <p:spPr bwMode="auto">
          <a:xfrm>
            <a:off x="467866" y="1052736"/>
            <a:ext cx="813658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spcBef>
                <a:spcPct val="50000"/>
              </a:spcBef>
            </a:pPr>
            <a:r>
              <a:rPr lang="en-AU" sz="2000" i="1" dirty="0">
                <a:solidFill>
                  <a:srgbClr val="000000"/>
                </a:solidFill>
                <a:latin typeface="Jokerman" charset="0"/>
              </a:rPr>
              <a:t>Q:</a:t>
            </a:r>
            <a:r>
              <a:rPr lang="en-AU" sz="2000" i="1" dirty="0">
                <a:solidFill>
                  <a:srgbClr val="000000"/>
                </a:solidFill>
                <a:latin typeface="Lucida Handwriting" charset="0"/>
              </a:rPr>
              <a:t> </a:t>
            </a:r>
            <a:r>
              <a:rPr lang="en-AU" sz="2000" i="1" dirty="0">
                <a:solidFill>
                  <a:srgbClr val="000000"/>
                </a:solidFill>
                <a:latin typeface="Arial Narrow" charset="0"/>
              </a:rPr>
              <a:t> Has the </a:t>
            </a:r>
            <a:r>
              <a:rPr lang="en-AU" sz="2000" i="1" dirty="0" smtClean="0">
                <a:solidFill>
                  <a:srgbClr val="000000"/>
                </a:solidFill>
                <a:latin typeface="Arial Narrow" charset="0"/>
              </a:rPr>
              <a:t>change in </a:t>
            </a:r>
            <a:r>
              <a:rPr lang="en-AU" sz="2000" i="1" dirty="0" smtClean="0">
                <a:solidFill>
                  <a:srgbClr val="FF33CC"/>
                </a:solidFill>
                <a:latin typeface="Arial Narrow" charset="0"/>
              </a:rPr>
              <a:t>teacher pedagogy </a:t>
            </a:r>
            <a:r>
              <a:rPr lang="en-AU" sz="2000" i="1" dirty="0" smtClean="0">
                <a:solidFill>
                  <a:srgbClr val="000000"/>
                </a:solidFill>
                <a:latin typeface="Arial Narrow" charset="0"/>
              </a:rPr>
              <a:t>towards reading resulted </a:t>
            </a:r>
            <a:r>
              <a:rPr lang="en-AU" sz="2000" i="1" dirty="0">
                <a:solidFill>
                  <a:srgbClr val="000000"/>
                </a:solidFill>
                <a:latin typeface="Arial Narrow" charset="0"/>
              </a:rPr>
              <a:t>in </a:t>
            </a:r>
            <a:r>
              <a:rPr lang="en-AU" sz="2000" i="1" dirty="0" smtClean="0">
                <a:solidFill>
                  <a:srgbClr val="000000"/>
                </a:solidFill>
                <a:latin typeface="Arial Narrow" charset="0"/>
              </a:rPr>
              <a:t>improved </a:t>
            </a:r>
            <a:r>
              <a:rPr lang="en-AU" sz="2000" i="1" dirty="0">
                <a:solidFill>
                  <a:schemeClr val="tx2"/>
                </a:solidFill>
                <a:latin typeface="Arial Narrow" charset="0"/>
              </a:rPr>
              <a:t>student growth in reading results</a:t>
            </a:r>
            <a:r>
              <a:rPr lang="en-AU" sz="2000" i="1" dirty="0">
                <a:solidFill>
                  <a:srgbClr val="000000"/>
                </a:solidFill>
                <a:latin typeface="Arial Narrow" charset="0"/>
              </a:rPr>
              <a:t>? </a:t>
            </a:r>
          </a:p>
        </p:txBody>
      </p:sp>
      <p:sp>
        <p:nvSpPr>
          <p:cNvPr id="12294" name="Line 13"/>
          <p:cNvSpPr>
            <a:spLocks noChangeShapeType="1"/>
          </p:cNvSpPr>
          <p:nvPr/>
        </p:nvSpPr>
        <p:spPr bwMode="auto">
          <a:xfrm>
            <a:off x="3705491" y="1988840"/>
            <a:ext cx="362453" cy="1951161"/>
          </a:xfrm>
          <a:prstGeom prst="line">
            <a:avLst/>
          </a:prstGeom>
          <a:noFill/>
          <a:ln w="12700">
            <a:solidFill>
              <a:schemeClr val="tx1"/>
            </a:solidFill>
            <a:miter lim="800000"/>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nvGrpSpPr>
          <p:cNvPr id="13319" name="Group 25"/>
          <p:cNvGrpSpPr>
            <a:grpSpLocks/>
          </p:cNvGrpSpPr>
          <p:nvPr/>
        </p:nvGrpSpPr>
        <p:grpSpPr bwMode="auto">
          <a:xfrm>
            <a:off x="468313" y="2204864"/>
            <a:ext cx="4035425" cy="4032250"/>
            <a:chOff x="295" y="1570"/>
            <a:chExt cx="2542" cy="2540"/>
          </a:xfrm>
        </p:grpSpPr>
        <p:sp>
          <p:nvSpPr>
            <p:cNvPr id="13320" name="Oval 22"/>
            <p:cNvSpPr>
              <a:spLocks noChangeArrowheads="1"/>
            </p:cNvSpPr>
            <p:nvPr/>
          </p:nvSpPr>
          <p:spPr bwMode="auto">
            <a:xfrm>
              <a:off x="295" y="1570"/>
              <a:ext cx="2542" cy="2540"/>
            </a:xfrm>
            <a:prstGeom prst="ellipse">
              <a:avLst/>
            </a:prstGeom>
            <a:noFill/>
            <a:ln w="47625">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21" name="Text Box 23"/>
            <p:cNvSpPr txBox="1">
              <a:spLocks noChangeArrowheads="1"/>
            </p:cNvSpPr>
            <p:nvPr/>
          </p:nvSpPr>
          <p:spPr bwMode="auto">
            <a:xfrm>
              <a:off x="582" y="1914"/>
              <a:ext cx="1905"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eaLnBrk="0" hangingPunct="0">
                <a:defRPr sz="2400" b="1">
                  <a:solidFill>
                    <a:schemeClr val="tx1"/>
                  </a:solidFill>
                  <a:latin typeface="Times New Roman" charset="0"/>
                  <a:ea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l" eaLnBrk="1" hangingPunct="1">
                <a:spcBef>
                  <a:spcPct val="25000"/>
                </a:spcBef>
                <a:buFontTx/>
                <a:buChar char="•"/>
              </a:pPr>
              <a:endParaRPr lang="en-AU" sz="1800" i="1" dirty="0">
                <a:solidFill>
                  <a:srgbClr val="FF3399"/>
                </a:solidFill>
                <a:latin typeface="Arial Narrow" charset="0"/>
              </a:endParaRPr>
            </a:p>
            <a:p>
              <a:pPr algn="l" eaLnBrk="1" hangingPunct="1">
                <a:spcBef>
                  <a:spcPct val="25000"/>
                </a:spcBef>
                <a:buFontTx/>
                <a:buChar char="•"/>
              </a:pPr>
              <a:r>
                <a:rPr lang="en-AU" sz="1800" i="1" dirty="0">
                  <a:solidFill>
                    <a:srgbClr val="FF3399"/>
                  </a:solidFill>
                  <a:latin typeface="Arial Narrow" charset="0"/>
                </a:rPr>
                <a:t>Reading Program – Whole school </a:t>
              </a:r>
              <a:r>
                <a:rPr lang="en-AU" sz="1800" i="1" dirty="0" smtClean="0">
                  <a:solidFill>
                    <a:srgbClr val="FF3399"/>
                  </a:solidFill>
                  <a:latin typeface="Arial Narrow" charset="0"/>
                </a:rPr>
                <a:t>agreement</a:t>
              </a:r>
              <a:endParaRPr lang="en-AU" sz="1800" i="1" dirty="0">
                <a:solidFill>
                  <a:srgbClr val="FF3399"/>
                </a:solidFill>
                <a:latin typeface="Arial Narrow" charset="0"/>
              </a:endParaRPr>
            </a:p>
            <a:p>
              <a:pPr algn="l" eaLnBrk="1" hangingPunct="1">
                <a:spcBef>
                  <a:spcPct val="25000"/>
                </a:spcBef>
                <a:buFontTx/>
                <a:buChar char="•"/>
              </a:pPr>
              <a:r>
                <a:rPr lang="en-AU" sz="1800" i="1" dirty="0" smtClean="0">
                  <a:solidFill>
                    <a:srgbClr val="FF3399"/>
                  </a:solidFill>
                  <a:latin typeface="Arial Narrow" charset="0"/>
                </a:rPr>
                <a:t>Teacher Pedagogy</a:t>
              </a:r>
              <a:endParaRPr lang="en-AU" sz="1800" i="1" dirty="0">
                <a:solidFill>
                  <a:srgbClr val="FF3399"/>
                </a:solidFill>
                <a:latin typeface="Arial Narrow" charset="0"/>
              </a:endParaRPr>
            </a:p>
            <a:p>
              <a:pPr algn="l" eaLnBrk="1" hangingPunct="1">
                <a:spcBef>
                  <a:spcPct val="25000"/>
                </a:spcBef>
                <a:buFontTx/>
                <a:buChar char="•"/>
              </a:pPr>
              <a:r>
                <a:rPr lang="en-AU" sz="1800" i="1" dirty="0" smtClean="0">
                  <a:solidFill>
                    <a:srgbClr val="FF3399"/>
                  </a:solidFill>
                  <a:latin typeface="Arial Narrow" charset="0"/>
                </a:rPr>
                <a:t>Learning </a:t>
              </a:r>
              <a:r>
                <a:rPr lang="en-AU" sz="1800" i="1" dirty="0">
                  <a:solidFill>
                    <a:srgbClr val="FF3399"/>
                  </a:solidFill>
                  <a:latin typeface="Arial Narrow" charset="0"/>
                </a:rPr>
                <a:t>Teams</a:t>
              </a:r>
            </a:p>
            <a:p>
              <a:pPr algn="l" eaLnBrk="1" hangingPunct="1">
                <a:spcBef>
                  <a:spcPct val="50000"/>
                </a:spcBef>
                <a:buFontTx/>
                <a:buChar char="•"/>
              </a:pPr>
              <a:endParaRPr lang="en-AU" sz="1800" i="1" dirty="0">
                <a:solidFill>
                  <a:srgbClr val="FF3399"/>
                </a:solidFill>
                <a:latin typeface="Arial Narrow" charset="0"/>
              </a:endParaRPr>
            </a:p>
          </p:txBody>
        </p:sp>
      </p:grpSp>
      <p:sp>
        <p:nvSpPr>
          <p:cNvPr id="2" name="Rectangle 1"/>
          <p:cNvSpPr/>
          <p:nvPr/>
        </p:nvSpPr>
        <p:spPr>
          <a:xfrm>
            <a:off x="179512" y="6165304"/>
            <a:ext cx="1967707" cy="400110"/>
          </a:xfrm>
          <a:prstGeom prst="rect">
            <a:avLst/>
          </a:prstGeom>
        </p:spPr>
        <p:txBody>
          <a:bodyPr wrap="square">
            <a:spAutoFit/>
          </a:bodyPr>
          <a:lstStyle/>
          <a:p>
            <a:r>
              <a:rPr lang="en-AU" sz="2000" b="1" dirty="0" smtClean="0">
                <a:solidFill>
                  <a:srgbClr val="FF3399"/>
                </a:solidFill>
                <a:latin typeface="Kristen ITC" charset="0"/>
              </a:rPr>
              <a:t>Process Data</a:t>
            </a:r>
            <a:endParaRPr lang="en-AU" sz="2000" b="1" dirty="0">
              <a:solidFill>
                <a:srgbClr val="FF3399"/>
              </a:solidFill>
              <a:latin typeface="Kristen ITC" charset="0"/>
            </a:endParaRPr>
          </a:p>
        </p:txBody>
      </p:sp>
    </p:spTree>
    <p:extLst>
      <p:ext uri="{BB962C8B-B14F-4D97-AF65-F5344CB8AC3E}">
        <p14:creationId xmlns:p14="http://schemas.microsoft.com/office/powerpoint/2010/main" val="2846117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500"/>
                                        <p:tgtEl>
                                          <p:spTgt spid="1229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9" presetClass="entr" presetSubtype="0" fill="hold" nodeType="withEffect">
                                  <p:stCondLst>
                                    <p:cond delay="0"/>
                                  </p:stCondLst>
                                  <p:childTnLst>
                                    <p:set>
                                      <p:cBhvr>
                                        <p:cTn id="14" dur="1" fill="hold">
                                          <p:stCondLst>
                                            <p:cond delay="0"/>
                                          </p:stCondLst>
                                        </p:cTn>
                                        <p:tgtEl>
                                          <p:spTgt spid="13319"/>
                                        </p:tgtEl>
                                        <p:attrNameLst>
                                          <p:attrName>style.visibility</p:attrName>
                                        </p:attrNameLst>
                                      </p:cBhvr>
                                      <p:to>
                                        <p:strVal val="visible"/>
                                      </p:to>
                                    </p:set>
                                    <p:animEffect transition="in" filter="dissolve">
                                      <p:cBhvr>
                                        <p:cTn id="15" dur="500"/>
                                        <p:tgtEl>
                                          <p:spTgt spid="133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9855"/>
                                        </p:tgtEl>
                                        <p:attrNameLst>
                                          <p:attrName>style.visibility</p:attrName>
                                        </p:attrNameLst>
                                      </p:cBhvr>
                                      <p:to>
                                        <p:strVal val="visible"/>
                                      </p:to>
                                    </p:set>
                                    <p:animEffect transition="in" filter="dissolve">
                                      <p:cBhvr>
                                        <p:cTn id="20" dur="500"/>
                                        <p:tgtEl>
                                          <p:spTgt spid="41985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293" grpId="0"/>
      <p:bldP spid="12294"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4781</TotalTime>
  <Words>3951</Words>
  <Application>Microsoft Macintosh PowerPoint</Application>
  <PresentationFormat>On-screen Show (4:3)</PresentationFormat>
  <Paragraphs>658</Paragraphs>
  <Slides>40</Slides>
  <Notes>38</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Worksheet</vt:lpstr>
      <vt:lpstr>Document</vt:lpstr>
      <vt:lpstr>PowerPoint Presentation</vt:lpstr>
      <vt:lpstr>PowerPoint Presentation</vt:lpstr>
      <vt:lpstr>PowerPoint Presentation</vt:lpstr>
      <vt:lpstr>PowerPoint Presentation</vt:lpstr>
      <vt:lpstr>Data driven cycle of improvement using DIAf –  DECD Improvement &amp; Accountability framework </vt:lpstr>
      <vt:lpstr>PowerPoint Presentation</vt:lpstr>
      <vt:lpstr>One way</vt:lpstr>
      <vt:lpstr>Intersections of data - Two way</vt:lpstr>
      <vt:lpstr>Example of Two Way intersection</vt:lpstr>
      <vt:lpstr>Intersections of data - Three way</vt:lpstr>
      <vt:lpstr>PowerPoint Presentation</vt:lpstr>
      <vt:lpstr>Perception data … Student Feedback</vt:lpstr>
      <vt:lpstr>Process data …   Rubrics / Observation Research Tools</vt:lpstr>
      <vt:lpstr>Making Learning Visible</vt:lpstr>
      <vt:lpstr>Student high expectations</vt:lpstr>
      <vt:lpstr>PowerPoint Presentation</vt:lpstr>
      <vt:lpstr>Recording Sheet – Cycle 1</vt:lpstr>
      <vt:lpstr>PowerPoint Presentation</vt:lpstr>
      <vt:lpstr>PowerPoint Presentation</vt:lpstr>
      <vt:lpstr>PowerPoint Presentation</vt:lpstr>
      <vt:lpstr>PowerPoint Presentation</vt:lpstr>
      <vt:lpstr>2 &amp; 3 star rating</vt:lpstr>
      <vt:lpstr>Q: When did this story take place?</vt:lpstr>
      <vt:lpstr>PowerPoint Presentation</vt:lpstr>
      <vt:lpstr>1 - 3 star rating rubric</vt:lpstr>
      <vt:lpstr>PowerPoint Presentation</vt:lpstr>
      <vt:lpstr>1 - 3 star rating  Retrieving explicit information</vt:lpstr>
      <vt:lpstr>PowerPoint Presentation</vt:lpstr>
      <vt:lpstr>PowerPoint Presentation</vt:lpstr>
      <vt:lpstr>1 - 3 star rating rubric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Predicts Performance</dc:title>
  <dc:creator>Linda Cooney</dc:creator>
  <cp:lastModifiedBy>Josh Koch</cp:lastModifiedBy>
  <cp:revision>232</cp:revision>
  <dcterms:created xsi:type="dcterms:W3CDTF">2014-05-22T03:03:22Z</dcterms:created>
  <dcterms:modified xsi:type="dcterms:W3CDTF">2015-06-02T01:58:15Z</dcterms:modified>
</cp:coreProperties>
</file>