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notesMasterIdLst>
    <p:notesMasterId r:id="rId31"/>
  </p:notesMasterIdLst>
  <p:handoutMasterIdLst>
    <p:handoutMasterId r:id="rId32"/>
  </p:handoutMasterIdLst>
  <p:sldIdLst>
    <p:sldId id="328" r:id="rId3"/>
    <p:sldId id="430" r:id="rId4"/>
    <p:sldId id="431" r:id="rId5"/>
    <p:sldId id="432" r:id="rId6"/>
    <p:sldId id="433" r:id="rId7"/>
    <p:sldId id="434" r:id="rId8"/>
    <p:sldId id="435" r:id="rId9"/>
    <p:sldId id="436" r:id="rId10"/>
    <p:sldId id="437" r:id="rId11"/>
    <p:sldId id="438" r:id="rId12"/>
    <p:sldId id="439" r:id="rId13"/>
    <p:sldId id="440" r:id="rId14"/>
    <p:sldId id="456" r:id="rId15"/>
    <p:sldId id="441" r:id="rId16"/>
    <p:sldId id="463" r:id="rId17"/>
    <p:sldId id="467" r:id="rId18"/>
    <p:sldId id="457" r:id="rId19"/>
    <p:sldId id="468" r:id="rId20"/>
    <p:sldId id="469" r:id="rId21"/>
    <p:sldId id="470" r:id="rId22"/>
    <p:sldId id="471" r:id="rId23"/>
    <p:sldId id="465" r:id="rId24"/>
    <p:sldId id="474" r:id="rId25"/>
    <p:sldId id="453" r:id="rId26"/>
    <p:sldId id="472" r:id="rId27"/>
    <p:sldId id="455" r:id="rId28"/>
    <p:sldId id="473" r:id="rId29"/>
    <p:sldId id="475" r:id="rId30"/>
  </p:sldIdLst>
  <p:sldSz cx="9144000" cy="6858000" type="screen4x3"/>
  <p:notesSz cx="6807200" cy="99393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68876" autoAdjust="0"/>
  </p:normalViewPr>
  <p:slideViewPr>
    <p:cSldViewPr>
      <p:cViewPr varScale="1">
        <p:scale>
          <a:sx n="76" d="100"/>
          <a:sy n="76" d="100"/>
        </p:scale>
        <p:origin x="-20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85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E1624E78-9F83-470D-A50E-20BF62899CBC}" type="datetimeFigureOut">
              <a:rPr lang="en-AU" smtClean="0"/>
              <a:t>1/06/2015</a:t>
            </a:fld>
            <a:endParaRPr lang="en-AU" dirty="0"/>
          </a:p>
        </p:txBody>
      </p:sp>
      <p:sp>
        <p:nvSpPr>
          <p:cNvPr id="4" name="Footer Placeholder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C8CD0354-84CF-4F4B-884B-4714A1052418}" type="slidenum">
              <a:rPr lang="en-AU" smtClean="0"/>
              <a:t>‹#›</a:t>
            </a:fld>
            <a:endParaRPr lang="en-AU" dirty="0"/>
          </a:p>
        </p:txBody>
      </p:sp>
    </p:spTree>
    <p:extLst>
      <p:ext uri="{BB962C8B-B14F-4D97-AF65-F5344CB8AC3E}">
        <p14:creationId xmlns:p14="http://schemas.microsoft.com/office/powerpoint/2010/main" val="208354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D7A172F-5D9D-4848-A1D5-1AF102964125}" type="datetimeFigureOut">
              <a:rPr lang="en-AU" smtClean="0"/>
              <a:t>1/06/2015</a:t>
            </a:fld>
            <a:endParaRPr lang="en-AU"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C243E018-EAD2-4CFE-B2DA-CB35A90B5671}" type="slidenum">
              <a:rPr lang="en-AU" smtClean="0"/>
              <a:t>‹#›</a:t>
            </a:fld>
            <a:endParaRPr lang="en-AU" dirty="0"/>
          </a:p>
        </p:txBody>
      </p:sp>
    </p:spTree>
    <p:extLst>
      <p:ext uri="{BB962C8B-B14F-4D97-AF65-F5344CB8AC3E}">
        <p14:creationId xmlns:p14="http://schemas.microsoft.com/office/powerpoint/2010/main" val="404341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243E018-EAD2-4CFE-B2DA-CB35A90B5671}" type="slidenum">
              <a:rPr lang="en-AU" smtClean="0"/>
              <a:t>1</a:t>
            </a:fld>
            <a:endParaRPr lang="en-AU" dirty="0"/>
          </a:p>
        </p:txBody>
      </p:sp>
    </p:spTree>
    <p:extLst>
      <p:ext uri="{BB962C8B-B14F-4D97-AF65-F5344CB8AC3E}">
        <p14:creationId xmlns:p14="http://schemas.microsoft.com/office/powerpoint/2010/main" val="179520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Alexia </a:t>
            </a:r>
            <a:r>
              <a:rPr lang="en-AU" dirty="0" err="1" smtClean="0"/>
              <a:t>Giannesini</a:t>
            </a:r>
            <a:endParaRPr lang="en-AU" dirty="0"/>
          </a:p>
        </p:txBody>
      </p:sp>
      <p:sp>
        <p:nvSpPr>
          <p:cNvPr id="4" name="Slide Number Placeholder 3"/>
          <p:cNvSpPr>
            <a:spLocks noGrp="1"/>
          </p:cNvSpPr>
          <p:nvPr>
            <p:ph type="sldNum" sz="quarter" idx="10"/>
          </p:nvPr>
        </p:nvSpPr>
        <p:spPr/>
        <p:txBody>
          <a:bodyPr/>
          <a:lstStyle/>
          <a:p>
            <a:fld id="{D5301FBA-CBF7-480C-9C1D-D6DFE7A68218}" type="slidenum">
              <a:rPr lang="en-AU" smtClean="0"/>
              <a:t>22</a:t>
            </a:fld>
            <a:endParaRPr lang="en-AU"/>
          </a:p>
        </p:txBody>
      </p:sp>
    </p:spTree>
    <p:extLst>
      <p:ext uri="{BB962C8B-B14F-4D97-AF65-F5344CB8AC3E}">
        <p14:creationId xmlns:p14="http://schemas.microsoft.com/office/powerpoint/2010/main" val="23434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About linking creativity with 21</a:t>
            </a:r>
            <a:r>
              <a:rPr lang="en-AU" baseline="30000" dirty="0" smtClean="0"/>
              <a:t>st</a:t>
            </a:r>
            <a:r>
              <a:rPr lang="en-AU" dirty="0" smtClean="0"/>
              <a:t> Century leadership skills – the 7 Habits and our Leader in</a:t>
            </a:r>
            <a:r>
              <a:rPr lang="en-AU" baseline="0" dirty="0" smtClean="0"/>
              <a:t> Me program</a:t>
            </a:r>
            <a:endParaRPr lang="en-AU" dirty="0"/>
          </a:p>
        </p:txBody>
      </p:sp>
      <p:sp>
        <p:nvSpPr>
          <p:cNvPr id="4" name="Slide Number Placeholder 3"/>
          <p:cNvSpPr>
            <a:spLocks noGrp="1"/>
          </p:cNvSpPr>
          <p:nvPr>
            <p:ph type="sldNum" sz="quarter" idx="10"/>
          </p:nvPr>
        </p:nvSpPr>
        <p:spPr/>
        <p:txBody>
          <a:bodyPr/>
          <a:lstStyle/>
          <a:p>
            <a:fld id="{D5301FBA-CBF7-480C-9C1D-D6DFE7A68218}" type="slidenum">
              <a:rPr lang="en-AU" smtClean="0"/>
              <a:t>23</a:t>
            </a:fld>
            <a:endParaRPr lang="en-AU"/>
          </a:p>
        </p:txBody>
      </p:sp>
    </p:spTree>
    <p:extLst>
      <p:ext uri="{BB962C8B-B14F-4D97-AF65-F5344CB8AC3E}">
        <p14:creationId xmlns:p14="http://schemas.microsoft.com/office/powerpoint/2010/main" val="200955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range from Leadership and Student Wellbeing</a:t>
            </a:r>
            <a:r>
              <a:rPr lang="en-AU" baseline="0" dirty="0" smtClean="0"/>
              <a:t> programs, to Science and Environmental projects.</a:t>
            </a:r>
          </a:p>
          <a:p>
            <a:r>
              <a:rPr lang="en-AU" baseline="0" dirty="0" smtClean="0"/>
              <a:t>Students met in K-6 cross stage groups on a weekly basis to co-design, co-facilitate and co-manage each project.</a:t>
            </a:r>
          </a:p>
          <a:p>
            <a:pPr marL="171450" indent="-171450">
              <a:buFont typeface="Arial" panose="020B0604020202020204" pitchFamily="34" charset="0"/>
              <a:buChar char="•"/>
            </a:pPr>
            <a:r>
              <a:rPr lang="en-AU" dirty="0" smtClean="0"/>
              <a:t>Cross K-6 student collaboration</a:t>
            </a:r>
          </a:p>
          <a:p>
            <a:pPr marL="171450" indent="-171450">
              <a:buFont typeface="Arial" panose="020B0604020202020204" pitchFamily="34" charset="0"/>
              <a:buChar char="•"/>
            </a:pPr>
            <a:r>
              <a:rPr lang="en-AU" dirty="0" smtClean="0"/>
              <a:t>Developing entrepreneurial leadership skills</a:t>
            </a:r>
          </a:p>
          <a:p>
            <a:pPr marL="171450" indent="-171450">
              <a:buFont typeface="Arial" panose="020B0604020202020204" pitchFamily="34" charset="0"/>
              <a:buChar char="•"/>
            </a:pPr>
            <a:r>
              <a:rPr lang="en-AU" dirty="0" smtClean="0">
                <a:cs typeface="Trebuchet MS" pitchFamily="34" charset="0"/>
              </a:rPr>
              <a:t>A </a:t>
            </a:r>
            <a:r>
              <a:rPr lang="en-AU" dirty="0" err="1" smtClean="0">
                <a:cs typeface="Trebuchet MS" pitchFamily="34" charset="0"/>
              </a:rPr>
              <a:t>holacratic</a:t>
            </a:r>
            <a:r>
              <a:rPr lang="en-AU" dirty="0" smtClean="0">
                <a:cs typeface="Trebuchet MS" pitchFamily="34" charset="0"/>
              </a:rPr>
              <a:t> social learning approach to promote Student Authorship </a:t>
            </a:r>
          </a:p>
          <a:p>
            <a:pPr marL="171450" indent="-171450">
              <a:buFont typeface="Arial" panose="020B0604020202020204" pitchFamily="34" charset="0"/>
              <a:buChar char="•"/>
            </a:pPr>
            <a:r>
              <a:rPr lang="en-AU" dirty="0" smtClean="0">
                <a:cs typeface="Trebuchet MS" pitchFamily="34" charset="0"/>
              </a:rPr>
              <a:t>IDEA model</a:t>
            </a:r>
            <a:endParaRPr lang="en-AU" dirty="0" smtClean="0"/>
          </a:p>
          <a:p>
            <a:pPr marL="171450" indent="-171450">
              <a:buFont typeface="Arial" panose="020B0604020202020204" pitchFamily="34" charset="0"/>
              <a:buChar char="•"/>
            </a:pPr>
            <a:r>
              <a:rPr lang="en-AU" dirty="0" smtClean="0"/>
              <a:t>Introducing student leadership and project management</a:t>
            </a:r>
          </a:p>
          <a:p>
            <a:pPr marL="171450" indent="-171450">
              <a:buFont typeface="Arial" panose="020B0604020202020204" pitchFamily="34" charset="0"/>
              <a:buChar char="•"/>
            </a:pPr>
            <a:r>
              <a:rPr lang="en-AU" dirty="0" smtClean="0"/>
              <a:t>Students taking on the role of facilitators and project designer</a:t>
            </a:r>
          </a:p>
        </p:txBody>
      </p:sp>
      <p:sp>
        <p:nvSpPr>
          <p:cNvPr id="4" name="Slide Number Placeholder 3"/>
          <p:cNvSpPr>
            <a:spLocks noGrp="1"/>
          </p:cNvSpPr>
          <p:nvPr>
            <p:ph type="sldNum" sz="quarter" idx="10"/>
          </p:nvPr>
        </p:nvSpPr>
        <p:spPr/>
        <p:txBody>
          <a:bodyPr/>
          <a:lstStyle/>
          <a:p>
            <a:fld id="{D5301FBA-CBF7-480C-9C1D-D6DFE7A68218}" type="slidenum">
              <a:rPr lang="en-AU" smtClean="0"/>
              <a:t>24</a:t>
            </a:fld>
            <a:endParaRPr lang="en-AU"/>
          </a:p>
        </p:txBody>
      </p:sp>
    </p:spTree>
    <p:extLst>
      <p:ext uri="{BB962C8B-B14F-4D97-AF65-F5344CB8AC3E}">
        <p14:creationId xmlns:p14="http://schemas.microsoft.com/office/powerpoint/2010/main" val="234026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43E018-EAD2-4CFE-B2DA-CB35A90B5671}" type="slidenum">
              <a:rPr lang="en-AU" smtClean="0"/>
              <a:t>26</a:t>
            </a:fld>
            <a:endParaRPr lang="en-AU" dirty="0"/>
          </a:p>
        </p:txBody>
      </p:sp>
    </p:spTree>
    <p:extLst>
      <p:ext uri="{BB962C8B-B14F-4D97-AF65-F5344CB8AC3E}">
        <p14:creationId xmlns:p14="http://schemas.microsoft.com/office/powerpoint/2010/main" val="296973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Documents to give</a:t>
            </a:r>
            <a:r>
              <a:rPr lang="en-AU" baseline="0" dirty="0" smtClean="0"/>
              <a:t> out:</a:t>
            </a:r>
          </a:p>
          <a:p>
            <a:pPr marL="171450" indent="-171450">
              <a:buFont typeface="Arial" panose="020B0604020202020204" pitchFamily="34" charset="0"/>
              <a:buChar char="•"/>
            </a:pPr>
            <a:r>
              <a:rPr lang="en-AU" baseline="0" dirty="0" smtClean="0"/>
              <a:t>Case study</a:t>
            </a:r>
            <a:endParaRPr lang="en-AU" dirty="0" smtClean="0"/>
          </a:p>
          <a:p>
            <a:pPr marL="171450" indent="-171450">
              <a:buFont typeface="Arial" panose="020B0604020202020204" pitchFamily="34" charset="0"/>
              <a:buChar char="•"/>
            </a:pPr>
            <a:r>
              <a:rPr lang="en-AU" dirty="0" smtClean="0"/>
              <a:t>Expected Learning Outcomes document</a:t>
            </a:r>
          </a:p>
          <a:p>
            <a:pPr marL="171450" indent="-171450">
              <a:buFont typeface="Arial" panose="020B0604020202020204" pitchFamily="34" charset="0"/>
              <a:buChar char="•"/>
            </a:pPr>
            <a:r>
              <a:rPr lang="en-AU" dirty="0" smtClean="0"/>
              <a:t>Creative Thinking rubric</a:t>
            </a:r>
          </a:p>
          <a:p>
            <a:pPr marL="171450" indent="-171450">
              <a:buFont typeface="Arial" panose="020B0604020202020204" pitchFamily="34" charset="0"/>
              <a:buChar char="•"/>
            </a:pPr>
            <a:r>
              <a:rPr lang="en-AU" dirty="0" smtClean="0"/>
              <a:t>Student survey</a:t>
            </a:r>
            <a:endParaRPr lang="en-AU" dirty="0"/>
          </a:p>
        </p:txBody>
      </p:sp>
      <p:sp>
        <p:nvSpPr>
          <p:cNvPr id="4" name="Slide Number Placeholder 3"/>
          <p:cNvSpPr>
            <a:spLocks noGrp="1"/>
          </p:cNvSpPr>
          <p:nvPr>
            <p:ph type="sldNum" sz="quarter" idx="10"/>
          </p:nvPr>
        </p:nvSpPr>
        <p:spPr/>
        <p:txBody>
          <a:bodyPr/>
          <a:lstStyle/>
          <a:p>
            <a:fld id="{C243E018-EAD2-4CFE-B2DA-CB35A90B5671}" type="slidenum">
              <a:rPr lang="en-AU" smtClean="0"/>
              <a:t>27</a:t>
            </a:fld>
            <a:endParaRPr lang="en-AU" dirty="0"/>
          </a:p>
        </p:txBody>
      </p:sp>
    </p:spTree>
    <p:extLst>
      <p:ext uri="{BB962C8B-B14F-4D97-AF65-F5344CB8AC3E}">
        <p14:creationId xmlns:p14="http://schemas.microsoft.com/office/powerpoint/2010/main" val="148617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Beauty Point Public School is located in a magnificent position overlooking Middle Harbour. It is an area renowned for its natural beauty and quality lifestyle. </a:t>
            </a:r>
          </a:p>
          <a:p>
            <a:r>
              <a:rPr lang="en-AU" dirty="0" smtClean="0"/>
              <a:t>The 315 students enrolled at Beauty Point are drawn from an upper class socio-economic population base.  The school ranked the highest growth from Years 3 to 5 in NAPLAN in</a:t>
            </a:r>
            <a:r>
              <a:rPr lang="en-AU" baseline="0" dirty="0" smtClean="0"/>
              <a:t> the state – and was ranked in the top 300 schools in Australia.</a:t>
            </a:r>
            <a:endParaRPr lang="en-AU" dirty="0" smtClean="0"/>
          </a:p>
          <a:p>
            <a:r>
              <a:rPr lang="en-AU" dirty="0" smtClean="0"/>
              <a:t>The school’s population includes a number of overseas students where the family has been relocated due to business. Beauty Point is well known for its high level of student achievement and the educational opportunities provided for the children. </a:t>
            </a:r>
          </a:p>
          <a:p>
            <a:r>
              <a:rPr lang="en-US" dirty="0" smtClean="0"/>
              <a:t>Our school is very fortunate to have a wonderful community of students, with 27% of our students coming from Language Backgrounds Other than English. We have over 22 nationalities represented at our school, with French being our highest language group – followed by the key language groups of Japanese, Cantonese, Dutch, Italian and Spanish.</a:t>
            </a:r>
            <a:endParaRPr lang="en-AU" dirty="0" smtClean="0"/>
          </a:p>
          <a:p>
            <a:endParaRPr lang="en-AU" dirty="0"/>
          </a:p>
        </p:txBody>
      </p:sp>
      <p:sp>
        <p:nvSpPr>
          <p:cNvPr id="4" name="Slide Number Placeholder 3"/>
          <p:cNvSpPr>
            <a:spLocks noGrp="1"/>
          </p:cNvSpPr>
          <p:nvPr>
            <p:ph type="sldNum" sz="quarter" idx="10"/>
          </p:nvPr>
        </p:nvSpPr>
        <p:spPr/>
        <p:txBody>
          <a:bodyPr/>
          <a:lstStyle/>
          <a:p>
            <a:fld id="{C243E018-EAD2-4CFE-B2DA-CB35A90B5671}" type="slidenum">
              <a:rPr lang="en-AU" smtClean="0"/>
              <a:t>12</a:t>
            </a:fld>
            <a:endParaRPr lang="en-AU" dirty="0"/>
          </a:p>
        </p:txBody>
      </p:sp>
    </p:spTree>
    <p:extLst>
      <p:ext uri="{BB962C8B-B14F-4D97-AF65-F5344CB8AC3E}">
        <p14:creationId xmlns:p14="http://schemas.microsoft.com/office/powerpoint/2010/main" val="384027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Define </a:t>
            </a:r>
            <a:r>
              <a:rPr lang="en-AU" dirty="0" err="1" smtClean="0"/>
              <a:t>holacratic</a:t>
            </a:r>
            <a:r>
              <a:rPr lang="en-AU" dirty="0" smtClean="0"/>
              <a:t> learning</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E871E458-A312-4B34-BF35-57DA7D10303F}" type="slidenum">
              <a:rPr lang="en-AU" smtClean="0">
                <a:solidFill>
                  <a:srgbClr val="000000"/>
                </a:solidFill>
                <a:latin typeface="Calibri" pitchFamily="34" charset="0"/>
              </a:rPr>
              <a:pPr eaLnBrk="1" hangingPunct="1">
                <a:defRPr/>
              </a:pPr>
              <a:t>14</a:t>
            </a:fld>
            <a:endParaRPr lang="en-AU" dirty="0" smtClean="0">
              <a:solidFill>
                <a:srgbClr val="000000"/>
              </a:solidFill>
              <a:latin typeface="Calibri" pitchFamily="34" charset="0"/>
            </a:endParaRPr>
          </a:p>
        </p:txBody>
      </p:sp>
    </p:spTree>
    <p:extLst>
      <p:ext uri="{BB962C8B-B14F-4D97-AF65-F5344CB8AC3E}">
        <p14:creationId xmlns:p14="http://schemas.microsoft.com/office/powerpoint/2010/main" val="428214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7</a:t>
            </a:r>
            <a:r>
              <a:rPr lang="en-AU" baseline="0" dirty="0" smtClean="0"/>
              <a:t> Habits Olympics – project overview</a:t>
            </a:r>
          </a:p>
          <a:p>
            <a:r>
              <a:rPr lang="en-AU" baseline="0" dirty="0" smtClean="0"/>
              <a:t>The development of the project – taking a step down and letting students decide what they see as important. </a:t>
            </a:r>
          </a:p>
          <a:p>
            <a:r>
              <a:rPr lang="en-AU" baseline="0" dirty="0" smtClean="0"/>
              <a:t>Teachers originally had possible ideas however, the need to step back and let students take the lead was important. </a:t>
            </a:r>
          </a:p>
          <a:p>
            <a:r>
              <a:rPr lang="en-AU" baseline="0" dirty="0" smtClean="0"/>
              <a:t>Vision day allowed students direct the project from the beginning.</a:t>
            </a:r>
          </a:p>
          <a:p>
            <a:endParaRPr lang="en-AU" baseline="0" dirty="0" smtClean="0"/>
          </a:p>
          <a:p>
            <a:r>
              <a:rPr lang="en-AU" dirty="0"/>
              <a:t>Student authorship</a:t>
            </a:r>
          </a:p>
          <a:p>
            <a:r>
              <a:rPr lang="en-AU" dirty="0"/>
              <a:t>Student leadership</a:t>
            </a:r>
          </a:p>
          <a:p>
            <a:r>
              <a:rPr lang="en-AU" dirty="0"/>
              <a:t>Student design</a:t>
            </a:r>
          </a:p>
          <a:p>
            <a:endParaRPr lang="en-AU" dirty="0"/>
          </a:p>
        </p:txBody>
      </p:sp>
      <p:sp>
        <p:nvSpPr>
          <p:cNvPr id="4" name="Slide Number Placeholder 3"/>
          <p:cNvSpPr>
            <a:spLocks noGrp="1"/>
          </p:cNvSpPr>
          <p:nvPr>
            <p:ph type="sldNum" sz="quarter" idx="10"/>
          </p:nvPr>
        </p:nvSpPr>
        <p:spPr/>
        <p:txBody>
          <a:bodyPr/>
          <a:lstStyle/>
          <a:p>
            <a:fld id="{D5301FBA-CBF7-480C-9C1D-D6DFE7A68218}" type="slidenum">
              <a:rPr lang="en-AU" smtClean="0"/>
              <a:t>15</a:t>
            </a:fld>
            <a:endParaRPr lang="en-AU"/>
          </a:p>
        </p:txBody>
      </p:sp>
    </p:spTree>
    <p:extLst>
      <p:ext uri="{BB962C8B-B14F-4D97-AF65-F5344CB8AC3E}">
        <p14:creationId xmlns:p14="http://schemas.microsoft.com/office/powerpoint/2010/main" val="346247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7952905-9A59-4A26-9D54-DBEDC24C7085}" type="slidenum">
              <a:rPr lang="en-AU" smtClean="0"/>
              <a:pPr>
                <a:defRPr/>
              </a:pPr>
              <a:t>17</a:t>
            </a:fld>
            <a:endParaRPr lang="en-AU"/>
          </a:p>
        </p:txBody>
      </p:sp>
    </p:spTree>
    <p:extLst>
      <p:ext uri="{BB962C8B-B14F-4D97-AF65-F5344CB8AC3E}">
        <p14:creationId xmlns:p14="http://schemas.microsoft.com/office/powerpoint/2010/main" val="195247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IMAGINE a better day, a better way a better world.</a:t>
            </a:r>
          </a:p>
          <a:p>
            <a:pPr eaLnBrk="1" hangingPunct="1">
              <a:spcBef>
                <a:spcPct val="0"/>
              </a:spcBef>
            </a:pPr>
            <a:r>
              <a:rPr lang="en-AU" smtClean="0"/>
              <a:t>Ask ‘WHAT IF?’ and ‘WHY NOT?’</a:t>
            </a:r>
          </a:p>
          <a:p>
            <a:pPr eaLnBrk="1" hangingPunct="1">
              <a:spcBef>
                <a:spcPct val="0"/>
              </a:spcBef>
            </a:pPr>
            <a:r>
              <a:rPr lang="en-AU" smtClean="0"/>
              <a:t>Talk to people who can think further and deeper and wider than the rest of us and ask them about their 500 year plan.</a:t>
            </a:r>
          </a:p>
          <a:p>
            <a:pPr eaLnBrk="1" hangingPunct="1">
              <a:spcBef>
                <a:spcPct val="0"/>
              </a:spcBef>
            </a:pPr>
            <a:r>
              <a:rPr lang="en-AU" smtClean="0"/>
              <a:t>You may want to buy them a drink.</a:t>
            </a:r>
          </a:p>
        </p:txBody>
      </p:sp>
      <p:sp>
        <p:nvSpPr>
          <p:cNvPr id="75780" name="Slide Number Placeholder 3"/>
          <p:cNvSpPr txBox="1">
            <a:spLocks noGrp="1"/>
          </p:cNvSpPr>
          <p:nvPr/>
        </p:nvSpPr>
        <p:spPr bwMode="auto">
          <a:xfrm>
            <a:off x="3855349" y="9440864"/>
            <a:ext cx="29502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412AF02-F2A8-48D4-9B1A-1F349395C8E0}" type="slidenum">
              <a:rPr lang="en-US" sz="1200"/>
              <a:pPr algn="r" eaLnBrk="1" hangingPunct="1"/>
              <a:t>18</a:t>
            </a:fld>
            <a:endParaRPr lang="en-US" sz="1200"/>
          </a:p>
        </p:txBody>
      </p:sp>
    </p:spTree>
    <p:extLst>
      <p:ext uri="{BB962C8B-B14F-4D97-AF65-F5344CB8AC3E}">
        <p14:creationId xmlns:p14="http://schemas.microsoft.com/office/powerpoint/2010/main" val="322761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DEVELOP the wild ideas you’ve gathered by sharing them with people who are designers by nature.</a:t>
            </a:r>
          </a:p>
          <a:p>
            <a:pPr eaLnBrk="1" hangingPunct="1">
              <a:spcBef>
                <a:spcPct val="0"/>
              </a:spcBef>
            </a:pPr>
            <a:r>
              <a:rPr lang="en-AU" smtClean="0"/>
              <a:t>You probably know them already: they don’t seem ‘wildly’ creative, but slightly more focussed and disciplined.</a:t>
            </a:r>
          </a:p>
          <a:p>
            <a:pPr eaLnBrk="1" hangingPunct="1">
              <a:spcBef>
                <a:spcPct val="0"/>
              </a:spcBef>
            </a:pPr>
            <a:endParaRPr lang="en-AU" smtClean="0"/>
          </a:p>
          <a:p>
            <a:pPr eaLnBrk="1" hangingPunct="1">
              <a:spcBef>
                <a:spcPct val="0"/>
              </a:spcBef>
            </a:pPr>
            <a:r>
              <a:rPr lang="en-AU" smtClean="0"/>
              <a:t>The minds that develop and design tend to be synthesisers; they compare, connect and conceptualise. </a:t>
            </a:r>
          </a:p>
          <a:p>
            <a:pPr eaLnBrk="1" hangingPunct="1">
              <a:spcBef>
                <a:spcPct val="0"/>
              </a:spcBef>
            </a:pPr>
            <a:r>
              <a:rPr lang="en-AU" smtClean="0"/>
              <a:t>They treat ideas as raw ingredients, assembling them into tasty creations.</a:t>
            </a:r>
          </a:p>
          <a:p>
            <a:pPr eaLnBrk="1" hangingPunct="1">
              <a:spcBef>
                <a:spcPct val="0"/>
              </a:spcBef>
            </a:pPr>
            <a:endParaRPr lang="en-AU" smtClean="0"/>
          </a:p>
          <a:p>
            <a:pPr eaLnBrk="1" hangingPunct="1">
              <a:spcBef>
                <a:spcPct val="0"/>
              </a:spcBef>
            </a:pPr>
            <a:r>
              <a:rPr lang="en-AU" smtClean="0"/>
              <a:t>They can only build within clear and set parameters: limits of time and resources, levels of quality and quantity, measures of results and outcomes.</a:t>
            </a:r>
          </a:p>
        </p:txBody>
      </p:sp>
      <p:sp>
        <p:nvSpPr>
          <p:cNvPr id="76804" name="Slide Number Placeholder 3"/>
          <p:cNvSpPr txBox="1">
            <a:spLocks noGrp="1"/>
          </p:cNvSpPr>
          <p:nvPr/>
        </p:nvSpPr>
        <p:spPr bwMode="auto">
          <a:xfrm>
            <a:off x="3855349" y="9440864"/>
            <a:ext cx="29502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BF27782-7397-4D88-A15D-653603AB3BC7}" type="slidenum">
              <a:rPr lang="en-US" sz="1200"/>
              <a:pPr algn="r" eaLnBrk="1" hangingPunct="1"/>
              <a:t>19</a:t>
            </a:fld>
            <a:endParaRPr lang="en-US" sz="1200"/>
          </a:p>
        </p:txBody>
      </p:sp>
    </p:spTree>
    <p:extLst>
      <p:ext uri="{BB962C8B-B14F-4D97-AF65-F5344CB8AC3E}">
        <p14:creationId xmlns:p14="http://schemas.microsoft.com/office/powerpoint/2010/main" val="14307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To EVALUATE is to test designs against agreed VALUES. Which designs will give us the best possible outcome with the least possible effort?</a:t>
            </a:r>
          </a:p>
          <a:p>
            <a:pPr eaLnBrk="1" hangingPunct="1">
              <a:spcBef>
                <a:spcPct val="0"/>
              </a:spcBef>
            </a:pPr>
            <a:r>
              <a:rPr lang="en-AU" smtClean="0"/>
              <a:t>Who will pay for it and how? How will we know when its working, and what will we do if it isn’t?</a:t>
            </a:r>
          </a:p>
        </p:txBody>
      </p:sp>
      <p:sp>
        <p:nvSpPr>
          <p:cNvPr id="77828" name="Slide Number Placeholder 3"/>
          <p:cNvSpPr txBox="1">
            <a:spLocks noGrp="1"/>
          </p:cNvSpPr>
          <p:nvPr/>
        </p:nvSpPr>
        <p:spPr bwMode="auto">
          <a:xfrm>
            <a:off x="3855349" y="9440864"/>
            <a:ext cx="29502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ACACA0E-65E9-4812-8ABA-B6811A993BC6}" type="slidenum">
              <a:rPr lang="en-US" sz="1200"/>
              <a:pPr algn="r" eaLnBrk="1" hangingPunct="1"/>
              <a:t>20</a:t>
            </a:fld>
            <a:endParaRPr lang="en-US" sz="1200"/>
          </a:p>
        </p:txBody>
      </p:sp>
    </p:spTree>
    <p:extLst>
      <p:ext uri="{BB962C8B-B14F-4D97-AF65-F5344CB8AC3E}">
        <p14:creationId xmlns:p14="http://schemas.microsoft.com/office/powerpoint/2010/main" val="52237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Time to ACT.</a:t>
            </a:r>
          </a:p>
          <a:p>
            <a:pPr eaLnBrk="1" hangingPunct="1">
              <a:spcBef>
                <a:spcPct val="0"/>
              </a:spcBef>
            </a:pPr>
            <a:r>
              <a:rPr lang="en-AU" smtClean="0"/>
              <a:t>This is the mind that says ‘gimme a deadline, a budget, a list of things to do and a clear go ahead to do it.</a:t>
            </a:r>
          </a:p>
          <a:p>
            <a:pPr eaLnBrk="1" hangingPunct="1">
              <a:spcBef>
                <a:spcPct val="0"/>
              </a:spcBef>
            </a:pPr>
            <a:r>
              <a:rPr lang="en-AU" smtClean="0"/>
              <a:t>Then get out of the way and let me work.’</a:t>
            </a:r>
          </a:p>
        </p:txBody>
      </p:sp>
      <p:sp>
        <p:nvSpPr>
          <p:cNvPr id="78852" name="Slide Number Placeholder 3"/>
          <p:cNvSpPr txBox="1">
            <a:spLocks noGrp="1"/>
          </p:cNvSpPr>
          <p:nvPr/>
        </p:nvSpPr>
        <p:spPr bwMode="auto">
          <a:xfrm>
            <a:off x="3855349" y="9440864"/>
            <a:ext cx="29502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31DD4BB-1301-4995-896C-DB76B90FB8B5}" type="slidenum">
              <a:rPr lang="en-US" sz="1200"/>
              <a:pPr algn="r" eaLnBrk="1" hangingPunct="1"/>
              <a:t>21</a:t>
            </a:fld>
            <a:endParaRPr lang="en-US" sz="1200"/>
          </a:p>
        </p:txBody>
      </p:sp>
    </p:spTree>
    <p:extLst>
      <p:ext uri="{BB962C8B-B14F-4D97-AF65-F5344CB8AC3E}">
        <p14:creationId xmlns:p14="http://schemas.microsoft.com/office/powerpoint/2010/main" val="282182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40842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44757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25679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B">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5708644"/>
            <a:ext cx="8235988" cy="519355"/>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itle 9"/>
          <p:cNvSpPr>
            <a:spLocks noGrp="1"/>
          </p:cNvSpPr>
          <p:nvPr>
            <p:ph type="title"/>
          </p:nvPr>
        </p:nvSpPr>
        <p:spPr>
          <a:xfrm>
            <a:off x="467544" y="5014800"/>
            <a:ext cx="8229762" cy="792088"/>
          </a:xfrm>
          <a:prstGeom prst="rect">
            <a:avLst/>
          </a:prstGeom>
        </p:spPr>
        <p:txBody>
          <a:bodyPr anchor="b">
            <a:noAutofit/>
          </a:bodyPr>
          <a:lstStyle>
            <a:lvl1pPr>
              <a:lnSpc>
                <a:spcPts val="4200"/>
              </a:lnSpc>
              <a:defRPr sz="4400" b="1" i="0" baseline="0">
                <a:solidFill>
                  <a:schemeClr val="bg1"/>
                </a:solidFill>
              </a:defRPr>
            </a:lvl1pPr>
          </a:lstStyle>
          <a:p>
            <a:r>
              <a:rPr lang="en-US" smtClean="0"/>
              <a:t>Click to edit Master title style</a:t>
            </a:r>
            <a:endParaRPr lang="en-AU" dirty="0"/>
          </a:p>
        </p:txBody>
      </p:sp>
      <p:sp>
        <p:nvSpPr>
          <p:cNvPr id="4"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Narrow Bold" charset="0"/>
              </a:defRPr>
            </a:lvl1pPr>
          </a:lstStyle>
          <a:p>
            <a:pPr fontAlgn="base">
              <a:spcBef>
                <a:spcPct val="0"/>
              </a:spcBef>
              <a:spcAft>
                <a:spcPct val="0"/>
              </a:spcAft>
              <a:defRPr/>
            </a:pPr>
            <a:fld id="{1EB9CF99-51BB-4E6B-A02E-81E16683742D}" type="slidenum">
              <a:rPr lang="en-US">
                <a:solidFill>
                  <a:prstClr val="white"/>
                </a:solidFill>
                <a:ea typeface="MS PGothic" pitchFamily="34" charset="-128"/>
              </a:rPr>
              <a:pPr fontAlgn="base">
                <a:spcBef>
                  <a:spcPct val="0"/>
                </a:spcBef>
                <a:spcAft>
                  <a:spcPct val="0"/>
                </a:spcAft>
                <a:defRPr/>
              </a:pPr>
              <a:t>‹#›</a:t>
            </a:fld>
            <a:endParaRPr lang="en-US">
              <a:solidFill>
                <a:prstClr val="white"/>
              </a:solidFill>
              <a:ea typeface="MS PGothic" pitchFamily="34" charset="-128"/>
            </a:endParaRPr>
          </a:p>
        </p:txBody>
      </p:sp>
    </p:spTree>
    <p:extLst>
      <p:ext uri="{BB962C8B-B14F-4D97-AF65-F5344CB8AC3E}">
        <p14:creationId xmlns:p14="http://schemas.microsoft.com/office/powerpoint/2010/main" val="126908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5151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176450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427811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4771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09129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344640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84594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52B5-E2C4-44D7-ADB5-230AC735D983}" type="datetimeFigureOut">
              <a:rPr lang="en-AU" smtClean="0"/>
              <a:t>1/06/2015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FD8DD2C-CE37-4729-A3E7-80136716A3C9}" type="slidenum">
              <a:rPr lang="en-AU" smtClean="0"/>
              <a:t>‹#›</a:t>
            </a:fld>
            <a:endParaRPr lang="en-AU" dirty="0"/>
          </a:p>
        </p:txBody>
      </p:sp>
    </p:spTree>
    <p:extLst>
      <p:ext uri="{BB962C8B-B14F-4D97-AF65-F5344CB8AC3E}">
        <p14:creationId xmlns:p14="http://schemas.microsoft.com/office/powerpoint/2010/main" val="58866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952B5-E2C4-44D7-ADB5-230AC735D983}" type="datetimeFigureOut">
              <a:rPr lang="en-AU" smtClean="0"/>
              <a:t>1/06/2015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DD2C-CE37-4729-A3E7-80136716A3C9}" type="slidenum">
              <a:rPr lang="en-AU" smtClean="0"/>
              <a:t>‹#›</a:t>
            </a:fld>
            <a:endParaRPr lang="en-AU" dirty="0"/>
          </a:p>
        </p:txBody>
      </p:sp>
      <p:sp>
        <p:nvSpPr>
          <p:cNvPr id="7" name="Rectangle 6"/>
          <p:cNvSpPr/>
          <p:nvPr userDrawn="1"/>
        </p:nvSpPr>
        <p:spPr>
          <a:xfrm>
            <a:off x="0" y="6453337"/>
            <a:ext cx="9144000" cy="40466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55976" y="6452042"/>
            <a:ext cx="1120937" cy="335682"/>
          </a:xfrm>
          <a:prstGeom prst="rect">
            <a:avLst/>
          </a:prstGeom>
        </p:spPr>
      </p:pic>
    </p:spTree>
    <p:extLst>
      <p:ext uri="{BB962C8B-B14F-4D97-AF65-F5344CB8AC3E}">
        <p14:creationId xmlns:p14="http://schemas.microsoft.com/office/powerpoint/2010/main" val="20460703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23850" y="323850"/>
            <a:ext cx="8496300" cy="6011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firstRow="1">
                <a:tableStyleId>{5C22544A-7EE6-4342-B048-85BDC9FD1C3A}</a:tableStyleId>
              </a:tblPr>
              <a:tblGrid>
                <a:gridCol w="7753350"/>
                <a:gridCol w="742950"/>
              </a:tblGrid>
              <a:tr h="138113">
                <a:tc>
                  <a:txBody>
                    <a:bodyPr/>
                    <a:lstStyle/>
                    <a:p>
                      <a:r>
                        <a:rPr lang="en-US" sz="900" b="1" kern="900" spc="50" baseline="0" dirty="0" smtClean="0">
                          <a:solidFill>
                            <a:srgbClr val="FFFFFF"/>
                          </a:solidFill>
                          <a:latin typeface="Arial Narrow"/>
                          <a:cs typeface="Arial Narrow"/>
                        </a:rPr>
                        <a:t>  GREAT TEACHING, INSPIRED LEARNING</a:t>
                      </a:r>
                      <a:endParaRPr lang="en-US" sz="900" kern="900" spc="50" dirty="0">
                        <a:latin typeface="Arial Narrow"/>
                        <a:cs typeface="Arial Narrow"/>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900" spc="50" dirty="0" smtClean="0">
                          <a:solidFill>
                            <a:srgbClr val="FFFFFF"/>
                          </a:solidFill>
                          <a:latin typeface="Arial Narrow Bold" charset="0"/>
                        </a:rPr>
                        <a:t>MARCH</a:t>
                      </a:r>
                      <a:r>
                        <a:rPr lang="en-US" sz="900" b="1" kern="900" spc="50" baseline="0" dirty="0" smtClean="0">
                          <a:solidFill>
                            <a:srgbClr val="FFFFFF"/>
                          </a:solidFill>
                          <a:latin typeface="Arial Narrow Bold" charset="0"/>
                        </a:rPr>
                        <a:t> 2013</a:t>
                      </a:r>
                      <a:endParaRPr lang="en-US" sz="900" b="1" kern="900" spc="50" dirty="0" smtClean="0">
                        <a:solidFill>
                          <a:srgbClr val="FFFFFF"/>
                        </a:solidFill>
                        <a:latin typeface="Arial Narrow Bold"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pic>
        <p:nvPicPr>
          <p:cNvPr id="1030" name="Picture 1"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63563"/>
            <a:ext cx="3563938"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Waratah NSWGovt Rever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538" y="563563"/>
            <a:ext cx="8048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760603"/>
      </p:ext>
    </p:extLst>
  </p:cSld>
  <p:clrMap bg1="lt1" tx1="dk1" bg2="lt2" tx2="dk2" accent1="accent1" accent2="accent2" accent3="accent3" accent4="accent4" accent5="accent5" accent6="accent6" hlink="hlink" folHlink="folHlink"/>
  <p:sldLayoutIdLst>
    <p:sldLayoutId id="2147483734" r:id="rId1"/>
  </p:sldLayoutIdLst>
  <p:txStyles>
    <p:titleStyle>
      <a:lvl1pPr algn="l"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l"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l"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l"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920880" cy="2190105"/>
          </a:xfrm>
          <a:solidFill>
            <a:srgbClr val="FFC000"/>
          </a:solidFill>
          <a:ln>
            <a:solidFill>
              <a:schemeClr val="accent1"/>
            </a:solidFill>
          </a:ln>
        </p:spPr>
        <p:txBody>
          <a:bodyPr>
            <a:noAutofit/>
          </a:bodyPr>
          <a:lstStyle/>
          <a:p>
            <a:r>
              <a:rPr lang="en-US" sz="2800" b="1" i="1" smtClean="0">
                <a:solidFill>
                  <a:schemeClr val="bg1"/>
                </a:solidFill>
              </a:rPr>
              <a:t>Entrepreneurial </a:t>
            </a:r>
            <a:r>
              <a:rPr lang="en-US" sz="2800" b="1" i="1" dirty="0" smtClean="0">
                <a:solidFill>
                  <a:schemeClr val="bg1"/>
                </a:solidFill>
              </a:rPr>
              <a:t>learning and assessment within general capabilities in the Australian </a:t>
            </a:r>
            <a:r>
              <a:rPr lang="en-US" sz="2800" b="1" i="1" dirty="0">
                <a:solidFill>
                  <a:schemeClr val="bg1"/>
                </a:solidFill>
              </a:rPr>
              <a:t>curriculum - Innovative approach to learning and teaching for the future </a:t>
            </a:r>
            <a:endParaRPr lang="en-AU" sz="2800" b="1" i="1" dirty="0">
              <a:solidFill>
                <a:schemeClr val="bg1"/>
              </a:solidFill>
            </a:endParaRPr>
          </a:p>
        </p:txBody>
      </p:sp>
      <p:sp>
        <p:nvSpPr>
          <p:cNvPr id="5" name="Subtitle 2"/>
          <p:cNvSpPr>
            <a:spLocks noGrp="1"/>
          </p:cNvSpPr>
          <p:nvPr>
            <p:ph type="subTitle" idx="1"/>
          </p:nvPr>
        </p:nvSpPr>
        <p:spPr>
          <a:xfrm>
            <a:off x="379512" y="4437112"/>
            <a:ext cx="8748464" cy="1752600"/>
          </a:xfrm>
        </p:spPr>
        <p:txBody>
          <a:bodyPr>
            <a:normAutofit/>
          </a:bodyPr>
          <a:lstStyle/>
          <a:p>
            <a:r>
              <a:rPr lang="en-AU" sz="2400" b="1" i="1" dirty="0">
                <a:solidFill>
                  <a:schemeClr val="tx2">
                    <a:lumMod val="75000"/>
                  </a:schemeClr>
                </a:solidFill>
              </a:rPr>
              <a:t>Shantha Liyanage, </a:t>
            </a:r>
            <a:r>
              <a:rPr lang="en-AU" sz="2400" b="1" i="1" dirty="0" smtClean="0">
                <a:solidFill>
                  <a:schemeClr val="tx2">
                    <a:lumMod val="75000"/>
                  </a:schemeClr>
                </a:solidFill>
              </a:rPr>
              <a:t>Robert Stevens and Shanti Clements</a:t>
            </a:r>
          </a:p>
          <a:p>
            <a:r>
              <a:rPr lang="en-AU" sz="2400" b="1" dirty="0" smtClean="0"/>
              <a:t>Paper presented to </a:t>
            </a:r>
            <a:r>
              <a:rPr lang="en-AU" sz="2400" b="1" dirty="0"/>
              <a:t>EPPC 2015 in Sydney </a:t>
            </a:r>
            <a:endParaRPr lang="en-AU" sz="2400" b="1" dirty="0" smtClean="0"/>
          </a:p>
          <a:p>
            <a:r>
              <a:rPr lang="en-AU" sz="2400" b="1" dirty="0" smtClean="0"/>
              <a:t>21-23 May, 2015</a:t>
            </a:r>
            <a:endParaRPr lang="en-AU" sz="2400" b="1" dirty="0"/>
          </a:p>
        </p:txBody>
      </p:sp>
    </p:spTree>
    <p:extLst>
      <p:ext uri="{BB962C8B-B14F-4D97-AF65-F5344CB8AC3E}">
        <p14:creationId xmlns:p14="http://schemas.microsoft.com/office/powerpoint/2010/main" val="68524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SOLO Model</a:t>
            </a:r>
            <a:endParaRPr lang="en-AU" dirty="0"/>
          </a:p>
        </p:txBody>
      </p:sp>
      <p:sp>
        <p:nvSpPr>
          <p:cNvPr id="3" name="Content Placeholder 2"/>
          <p:cNvSpPr>
            <a:spLocks noGrp="1"/>
          </p:cNvSpPr>
          <p:nvPr>
            <p:ph idx="1"/>
          </p:nvPr>
        </p:nvSpPr>
        <p:spPr/>
        <p:txBody>
          <a:bodyPr>
            <a:normAutofit fontScale="70000" lnSpcReduction="20000"/>
          </a:bodyPr>
          <a:lstStyle/>
          <a:p>
            <a:pPr marL="0" indent="0">
              <a:buNone/>
            </a:pPr>
            <a:r>
              <a:rPr lang="en-AU" dirty="0"/>
              <a:t>The SOLO taxonomy postulates five levels of increasing complexity in growth or development of concepts or skills: </a:t>
            </a:r>
          </a:p>
          <a:p>
            <a:r>
              <a:rPr lang="en-AU" dirty="0" err="1" smtClean="0"/>
              <a:t>Prestructural:The</a:t>
            </a:r>
            <a:r>
              <a:rPr lang="en-AU" dirty="0" smtClean="0"/>
              <a:t> </a:t>
            </a:r>
            <a:r>
              <a:rPr lang="en-AU" dirty="0"/>
              <a:t>task is engaged, but the learner is distracted or misled by an </a:t>
            </a:r>
            <a:r>
              <a:rPr lang="en-AU" i="1" dirty="0"/>
              <a:t>irrelevant </a:t>
            </a:r>
            <a:r>
              <a:rPr lang="en-AU" dirty="0"/>
              <a:t>aspect belonging to a previous stage or mode</a:t>
            </a:r>
          </a:p>
          <a:p>
            <a:r>
              <a:rPr lang="en-AU" dirty="0" err="1" smtClean="0"/>
              <a:t>Unistructural:The</a:t>
            </a:r>
            <a:r>
              <a:rPr lang="en-AU" dirty="0" smtClean="0"/>
              <a:t> </a:t>
            </a:r>
            <a:r>
              <a:rPr lang="en-AU" dirty="0"/>
              <a:t>learner focuses on the </a:t>
            </a:r>
            <a:r>
              <a:rPr lang="en-AU" i="1" dirty="0"/>
              <a:t>relevant </a:t>
            </a:r>
            <a:r>
              <a:rPr lang="en-AU" dirty="0"/>
              <a:t>domain and </a:t>
            </a:r>
            <a:r>
              <a:rPr lang="en-AU" i="1" dirty="0"/>
              <a:t>picks up one aspect</a:t>
            </a:r>
            <a:r>
              <a:rPr lang="en-AU" dirty="0"/>
              <a:t> to work with</a:t>
            </a:r>
          </a:p>
          <a:p>
            <a:r>
              <a:rPr lang="en-AU" dirty="0" err="1" smtClean="0"/>
              <a:t>Multistructural</a:t>
            </a:r>
            <a:r>
              <a:rPr lang="en-AU" dirty="0" smtClean="0"/>
              <a:t>:</a:t>
            </a:r>
            <a:r>
              <a:rPr lang="en-AU" dirty="0"/>
              <a:t> </a:t>
            </a:r>
            <a:r>
              <a:rPr lang="en-AU" dirty="0" smtClean="0"/>
              <a:t>The </a:t>
            </a:r>
            <a:r>
              <a:rPr lang="en-AU" dirty="0"/>
              <a:t>learner </a:t>
            </a:r>
            <a:r>
              <a:rPr lang="en-AU" i="1" dirty="0"/>
              <a:t>picks up more and more</a:t>
            </a:r>
            <a:r>
              <a:rPr lang="en-AU" dirty="0"/>
              <a:t> relevant and correct features, but does not integrate them</a:t>
            </a:r>
          </a:p>
          <a:p>
            <a:r>
              <a:rPr lang="en-AU" dirty="0" smtClean="0"/>
              <a:t>Relational:</a:t>
            </a:r>
            <a:r>
              <a:rPr lang="en-AU" dirty="0"/>
              <a:t> </a:t>
            </a:r>
            <a:r>
              <a:rPr lang="en-AU" dirty="0" smtClean="0"/>
              <a:t>The </a:t>
            </a:r>
            <a:r>
              <a:rPr lang="en-AU" dirty="0"/>
              <a:t>learner now </a:t>
            </a:r>
            <a:r>
              <a:rPr lang="en-AU" i="1" dirty="0"/>
              <a:t>integrates</a:t>
            </a:r>
            <a:r>
              <a:rPr lang="en-AU" dirty="0"/>
              <a:t> the parts with each other, so that the whole has a coherent structure and meaning</a:t>
            </a:r>
          </a:p>
          <a:p>
            <a:r>
              <a:rPr lang="en-AU" dirty="0"/>
              <a:t>Extended </a:t>
            </a:r>
            <a:r>
              <a:rPr lang="en-AU" dirty="0" err="1" smtClean="0"/>
              <a:t>abstract:The</a:t>
            </a:r>
            <a:r>
              <a:rPr lang="en-AU" dirty="0" smtClean="0"/>
              <a:t> </a:t>
            </a:r>
            <a:r>
              <a:rPr lang="en-AU" dirty="0"/>
              <a:t>learner now </a:t>
            </a:r>
            <a:r>
              <a:rPr lang="en-AU" i="1" dirty="0"/>
              <a:t>generalises</a:t>
            </a:r>
            <a:r>
              <a:rPr lang="en-AU" dirty="0"/>
              <a:t> the structures to take in new and more abstract features, representing a new and higher mode of operation</a:t>
            </a:r>
          </a:p>
          <a:p>
            <a:pPr marL="0" indent="0">
              <a:buNone/>
            </a:pPr>
            <a:endParaRPr lang="en-AU" dirty="0"/>
          </a:p>
        </p:txBody>
      </p:sp>
    </p:spTree>
    <p:extLst>
      <p:ext uri="{BB962C8B-B14F-4D97-AF65-F5344CB8AC3E}">
        <p14:creationId xmlns:p14="http://schemas.microsoft.com/office/powerpoint/2010/main" val="281076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Imagination First Project – Beauty Point PS</a:t>
            </a:r>
            <a:endParaRPr lang="en-AU" dirty="0"/>
          </a:p>
        </p:txBody>
      </p:sp>
      <p:sp>
        <p:nvSpPr>
          <p:cNvPr id="3" name="Content Placeholder 2"/>
          <p:cNvSpPr>
            <a:spLocks noGrp="1"/>
          </p:cNvSpPr>
          <p:nvPr>
            <p:ph idx="1"/>
          </p:nvPr>
        </p:nvSpPr>
        <p:spPr/>
        <p:txBody>
          <a:bodyPr>
            <a:normAutofit lnSpcReduction="10000"/>
          </a:bodyPr>
          <a:lstStyle/>
          <a:p>
            <a:endParaRPr lang="en-AU" dirty="0" smtClean="0"/>
          </a:p>
          <a:p>
            <a:r>
              <a:rPr lang="en-AU" dirty="0" smtClean="0"/>
              <a:t>Key Considerations:</a:t>
            </a:r>
          </a:p>
          <a:p>
            <a:pPr lvl="1"/>
            <a:r>
              <a:rPr lang="en-AU" dirty="0" smtClean="0"/>
              <a:t>professional experience in teaching creativity, leadership and other general capabilities</a:t>
            </a:r>
          </a:p>
          <a:p>
            <a:pPr lvl="1"/>
            <a:r>
              <a:rPr lang="en-AU" dirty="0" smtClean="0"/>
              <a:t>evidence of primary children in transformative learning</a:t>
            </a:r>
          </a:p>
          <a:p>
            <a:pPr lvl="1"/>
            <a:r>
              <a:rPr lang="en-AU" dirty="0" smtClean="0"/>
              <a:t>potential for innovative learning for children- community </a:t>
            </a:r>
          </a:p>
          <a:p>
            <a:pPr lvl="1"/>
            <a:r>
              <a:rPr lang="en-AU" dirty="0" smtClean="0"/>
              <a:t>parent involvement- teacher professional development – towards a growth mindset</a:t>
            </a:r>
            <a:endParaRPr lang="en-AU" dirty="0"/>
          </a:p>
        </p:txBody>
      </p:sp>
    </p:spTree>
    <p:extLst>
      <p:ext uri="{BB962C8B-B14F-4D97-AF65-F5344CB8AC3E}">
        <p14:creationId xmlns:p14="http://schemas.microsoft.com/office/powerpoint/2010/main" val="425107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131" y="4667895"/>
            <a:ext cx="6317059" cy="2190105"/>
          </a:xfrm>
        </p:spPr>
        <p:txBody>
          <a:bodyPr>
            <a:noAutofit/>
          </a:bodyPr>
          <a:lstStyle/>
          <a:p>
            <a:r>
              <a:rPr lang="en-AU" sz="4000" b="1" i="1" dirty="0" smtClean="0">
                <a:solidFill>
                  <a:schemeClr val="tx2"/>
                </a:solidFill>
              </a:rPr>
              <a:t>Imagination First</a:t>
            </a:r>
            <a:br>
              <a:rPr lang="en-AU" sz="4000" b="1" i="1" dirty="0" smtClean="0">
                <a:solidFill>
                  <a:schemeClr val="tx2"/>
                </a:solidFill>
              </a:rPr>
            </a:br>
            <a:r>
              <a:rPr lang="en-AU" sz="3600" b="1" dirty="0" smtClean="0">
                <a:solidFill>
                  <a:srgbClr val="FF0000"/>
                </a:solidFill>
              </a:rPr>
              <a:t>Beauty Point Public School</a:t>
            </a:r>
            <a:r>
              <a:rPr lang="en-AU" sz="4800" b="1" dirty="0" smtClean="0">
                <a:solidFill>
                  <a:schemeClr val="tx2"/>
                </a:solidFill>
              </a:rPr>
              <a:t/>
            </a:r>
            <a:br>
              <a:rPr lang="en-AU" sz="4800" b="1" dirty="0" smtClean="0">
                <a:solidFill>
                  <a:schemeClr val="tx2"/>
                </a:solidFill>
              </a:rPr>
            </a:br>
            <a:endParaRPr lang="en-AU" sz="4800" b="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310606"/>
            <a:ext cx="3495675" cy="2371725"/>
          </a:xfrm>
          <a:prstGeom prst="rect">
            <a:avLst/>
          </a:prstGeom>
        </p:spPr>
      </p:pic>
    </p:spTree>
    <p:extLst>
      <p:ext uri="{BB962C8B-B14F-4D97-AF65-F5344CB8AC3E}">
        <p14:creationId xmlns:p14="http://schemas.microsoft.com/office/powerpoint/2010/main" val="176356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WHY?</a:t>
            </a:r>
            <a:endParaRPr lang="en-AU" dirty="0"/>
          </a:p>
        </p:txBody>
      </p:sp>
    </p:spTree>
    <p:extLst>
      <p:ext uri="{BB962C8B-B14F-4D97-AF65-F5344CB8AC3E}">
        <p14:creationId xmlns:p14="http://schemas.microsoft.com/office/powerpoint/2010/main" val="296378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extBox 1"/>
          <p:cNvSpPr txBox="1">
            <a:spLocks noChangeArrowheads="1"/>
          </p:cNvSpPr>
          <p:nvPr/>
        </p:nvSpPr>
        <p:spPr bwMode="auto">
          <a:xfrm>
            <a:off x="1762361" y="244454"/>
            <a:ext cx="6984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3200" b="1" dirty="0" smtClean="0">
                <a:solidFill>
                  <a:srgbClr val="000000"/>
                </a:solidFill>
                <a:latin typeface="Calibri" pitchFamily="34" charset="0"/>
                <a:ea typeface="MS PGothic" pitchFamily="34" charset="-128"/>
              </a:rPr>
              <a:t>Dynamic Collaborative Learning</a:t>
            </a:r>
            <a:endParaRPr lang="en-AU" dirty="0">
              <a:solidFill>
                <a:srgbClr val="000000"/>
              </a:solidFill>
              <a:ea typeface="MS PGothic" pitchFamily="34" charset="-128"/>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7760" y="1242508"/>
            <a:ext cx="1353038" cy="19338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descr="tile_blackboard_blue.jpg"/>
          <p:cNvSpPr txBox="1">
            <a:spLocks noChangeArrowheads="1"/>
          </p:cNvSpPr>
          <p:nvPr/>
        </p:nvSpPr>
        <p:spPr>
          <a:xfrm>
            <a:off x="1475464" y="1111608"/>
            <a:ext cx="7200992" cy="5207423"/>
          </a:xfrm>
          <a:prstGeom prst="rect">
            <a:avLst/>
          </a:prstGeom>
          <a:noFill/>
          <a:ln w="127000">
            <a:noFill/>
          </a:ln>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defTabSz="564783">
              <a:buNone/>
            </a:pPr>
            <a:r>
              <a:rPr lang="en-AU" sz="2400" dirty="0" smtClean="0"/>
              <a:t>	Creating a dynamic social learning environment so that students develop the General Capabilities by: </a:t>
            </a:r>
          </a:p>
          <a:p>
            <a:pPr marL="693143" defTabSz="564783">
              <a:spcBef>
                <a:spcPts val="844"/>
              </a:spcBef>
              <a:buFontTx/>
              <a:buChar char="•"/>
            </a:pPr>
            <a:r>
              <a:rPr lang="en-AU" sz="2400" dirty="0" smtClean="0"/>
              <a:t>becoming creative and productive users of technology</a:t>
            </a:r>
          </a:p>
          <a:p>
            <a:pPr marL="693143" defTabSz="564783">
              <a:spcBef>
                <a:spcPts val="844"/>
              </a:spcBef>
              <a:buFontTx/>
              <a:buChar char="•"/>
            </a:pPr>
            <a:r>
              <a:rPr lang="en-AU" sz="2400" dirty="0" smtClean="0"/>
              <a:t>thinking deeply and logically</a:t>
            </a:r>
          </a:p>
          <a:p>
            <a:pPr marL="693143" defTabSz="564783">
              <a:spcBef>
                <a:spcPts val="844"/>
              </a:spcBef>
              <a:buFontTx/>
              <a:buChar char="•"/>
            </a:pPr>
            <a:r>
              <a:rPr lang="en-AU" sz="2400" dirty="0" smtClean="0"/>
              <a:t>obtaining and evaluating evidence in a disciplined way</a:t>
            </a:r>
          </a:p>
          <a:p>
            <a:pPr marL="693143" defTabSz="564783">
              <a:spcBef>
                <a:spcPts val="844"/>
              </a:spcBef>
              <a:buFontTx/>
              <a:buChar char="•"/>
            </a:pPr>
            <a:r>
              <a:rPr lang="en-AU" sz="2400" dirty="0" smtClean="0"/>
              <a:t>having opportunities to be creative, innovative and resourceful</a:t>
            </a:r>
          </a:p>
          <a:p>
            <a:pPr marL="693143" defTabSz="564783">
              <a:spcBef>
                <a:spcPts val="844"/>
              </a:spcBef>
              <a:buFontTx/>
              <a:buChar char="•"/>
            </a:pPr>
            <a:r>
              <a:rPr lang="en-AU" sz="2400" dirty="0" smtClean="0"/>
              <a:t>planning activities independently and collaboratively by working in teams and communicating ideas</a:t>
            </a:r>
          </a:p>
          <a:p>
            <a:pPr marL="693143" defTabSz="564783">
              <a:spcBef>
                <a:spcPts val="844"/>
              </a:spcBef>
              <a:buFontTx/>
              <a:buChar char="•"/>
            </a:pPr>
            <a:r>
              <a:rPr lang="en-AU" sz="2400" dirty="0" smtClean="0"/>
              <a:t>developing project management and leadership skills to help them ‘improve’ or make sense of their world.</a:t>
            </a:r>
            <a:endParaRPr lang="en-US" sz="2400" dirty="0"/>
          </a:p>
        </p:txBody>
      </p:sp>
      <p:grpSp>
        <p:nvGrpSpPr>
          <p:cNvPr id="9" name="Group 8"/>
          <p:cNvGrpSpPr/>
          <p:nvPr/>
        </p:nvGrpSpPr>
        <p:grpSpPr>
          <a:xfrm>
            <a:off x="286197" y="3960433"/>
            <a:ext cx="1476164" cy="1476164"/>
            <a:chOff x="2519772" y="1671191"/>
            <a:chExt cx="3960440" cy="3960440"/>
          </a:xfrm>
        </p:grpSpPr>
        <p:sp>
          <p:nvSpPr>
            <p:cNvPr id="10" name="Oval 9"/>
            <p:cNvSpPr/>
            <p:nvPr/>
          </p:nvSpPr>
          <p:spPr>
            <a:xfrm>
              <a:off x="2519772" y="1671191"/>
              <a:ext cx="3960440" cy="3960440"/>
            </a:xfrm>
            <a:prstGeom prst="ellips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ircular Arrow 10"/>
            <p:cNvSpPr/>
            <p:nvPr/>
          </p:nvSpPr>
          <p:spPr>
            <a:xfrm rot="16200000">
              <a:off x="2850258" y="3206526"/>
              <a:ext cx="1944216"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ircular Arrow 11"/>
            <p:cNvSpPr/>
            <p:nvPr/>
          </p:nvSpPr>
          <p:spPr>
            <a:xfrm rot="5400000">
              <a:off x="4193061" y="2054398"/>
              <a:ext cx="1944216" cy="1669084"/>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4034158" y="2211251"/>
              <a:ext cx="1728191" cy="1238613"/>
            </a:xfrm>
            <a:prstGeom prst="rect">
              <a:avLst/>
            </a:prstGeom>
            <a:noFill/>
          </p:spPr>
          <p:txBody>
            <a:bodyPr wrap="square" rtlCol="0">
              <a:spAutoFit/>
            </a:bodyPr>
            <a:lstStyle/>
            <a:p>
              <a:pPr algn="ctr"/>
              <a:r>
                <a:rPr lang="en-AU" sz="600" dirty="0" smtClean="0">
                  <a:latin typeface="Comic Sans MS" pitchFamily="66" charset="0"/>
                </a:rPr>
                <a:t>Quality Student Learning Experiences</a:t>
              </a:r>
              <a:endParaRPr lang="en-AU" sz="600" dirty="0">
                <a:latin typeface="Comic Sans MS" pitchFamily="66" charset="0"/>
              </a:endParaRPr>
            </a:p>
          </p:txBody>
        </p:sp>
        <p:sp>
          <p:nvSpPr>
            <p:cNvPr id="14" name="TextBox 13"/>
            <p:cNvSpPr txBox="1"/>
            <p:nvPr/>
          </p:nvSpPr>
          <p:spPr>
            <a:xfrm>
              <a:off x="3250851" y="3300270"/>
              <a:ext cx="1728191" cy="1486336"/>
            </a:xfrm>
            <a:prstGeom prst="rect">
              <a:avLst/>
            </a:prstGeom>
            <a:noFill/>
          </p:spPr>
          <p:txBody>
            <a:bodyPr wrap="square" rtlCol="0">
              <a:spAutoFit/>
            </a:bodyPr>
            <a:lstStyle/>
            <a:p>
              <a:pPr algn="ctr"/>
              <a:r>
                <a:rPr lang="en-AU" sz="600" dirty="0" smtClean="0">
                  <a:latin typeface="Comic Sans MS" pitchFamily="66" charset="0"/>
                </a:rPr>
                <a:t>Staff, Schools &amp; Systems Leading for Learning</a:t>
              </a:r>
              <a:endParaRPr lang="en-AU" sz="600" dirty="0">
                <a:latin typeface="Comic Sans MS" pitchFamily="66" charset="0"/>
              </a:endParaRPr>
            </a:p>
          </p:txBody>
        </p:sp>
      </p:grpSp>
    </p:spTree>
    <p:extLst>
      <p:ext uri="{BB962C8B-B14F-4D97-AF65-F5344CB8AC3E}">
        <p14:creationId xmlns:p14="http://schemas.microsoft.com/office/powerpoint/2010/main" val="2452595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124700" cy="923925"/>
          </a:xfrm>
        </p:spPr>
        <p:txBody>
          <a:bodyPr>
            <a:normAutofit/>
          </a:bodyPr>
          <a:lstStyle/>
          <a:p>
            <a:r>
              <a:rPr lang="en-AU" dirty="0" smtClean="0">
                <a:solidFill>
                  <a:srgbClr val="FF0000"/>
                </a:solidFill>
              </a:rPr>
              <a:t>Dreaming the Future @ BPPS</a:t>
            </a:r>
            <a:endParaRPr lang="en-AU" dirty="0">
              <a:solidFill>
                <a:srgbClr val="FF0000"/>
              </a:solidFill>
            </a:endParaRPr>
          </a:p>
        </p:txBody>
      </p:sp>
      <p:sp>
        <p:nvSpPr>
          <p:cNvPr id="3" name="Content Placeholder 2"/>
          <p:cNvSpPr>
            <a:spLocks noGrp="1"/>
          </p:cNvSpPr>
          <p:nvPr>
            <p:ph idx="1"/>
          </p:nvPr>
        </p:nvSpPr>
        <p:spPr>
          <a:xfrm>
            <a:off x="971600" y="1563167"/>
            <a:ext cx="7124700" cy="5294833"/>
          </a:xfrm>
        </p:spPr>
        <p:txBody>
          <a:bodyPr>
            <a:normAutofit/>
          </a:bodyPr>
          <a:lstStyle/>
          <a:p>
            <a:pPr>
              <a:buNone/>
            </a:pPr>
            <a:r>
              <a:rPr lang="en-AU" sz="2800" u="sng" dirty="0" smtClean="0"/>
              <a:t>Mission and ethos:</a:t>
            </a:r>
          </a:p>
          <a:p>
            <a:r>
              <a:rPr lang="en-AU" sz="2800" dirty="0" smtClean="0"/>
              <a:t>“To empower the students at BPPS to ‘dream a future’ that will improve their ‘quality of life’ at the school. For our students to be proud of their contribution and legacy for the rest of their lives”</a:t>
            </a:r>
          </a:p>
          <a:p>
            <a:r>
              <a:rPr lang="en-AU" sz="2800" dirty="0" smtClean="0"/>
              <a:t>To dream it together, design it together, decide it together and </a:t>
            </a:r>
            <a:r>
              <a:rPr lang="en-AU" sz="2800" smtClean="0"/>
              <a:t>do it together</a:t>
            </a:r>
            <a:r>
              <a:rPr lang="en-AU" sz="2800" dirty="0" smtClean="0"/>
              <a:t>. To create an empowering culture together.</a:t>
            </a:r>
          </a:p>
          <a:p>
            <a:endParaRPr lang="en-AU" dirty="0"/>
          </a:p>
        </p:txBody>
      </p:sp>
    </p:spTree>
    <p:extLst>
      <p:ext uri="{BB962C8B-B14F-4D97-AF65-F5344CB8AC3E}">
        <p14:creationId xmlns:p14="http://schemas.microsoft.com/office/powerpoint/2010/main" val="249155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HOW?</a:t>
            </a:r>
            <a:endParaRPr lang="en-AU" dirty="0"/>
          </a:p>
        </p:txBody>
      </p:sp>
      <p:sp>
        <p:nvSpPr>
          <p:cNvPr id="3" name="Subtitle 2"/>
          <p:cNvSpPr>
            <a:spLocks noGrp="1"/>
          </p:cNvSpPr>
          <p:nvPr>
            <p:ph type="subTitle" idx="1"/>
          </p:nvPr>
        </p:nvSpPr>
        <p:spPr/>
        <p:txBody>
          <a:bodyPr/>
          <a:lstStyle/>
          <a:p>
            <a:r>
              <a:rPr lang="en-AU" dirty="0" smtClean="0"/>
              <a:t>Introducing the IDEA model</a:t>
            </a:r>
            <a:endParaRPr lang="en-AU" dirty="0"/>
          </a:p>
        </p:txBody>
      </p:sp>
    </p:spTree>
    <p:extLst>
      <p:ext uri="{BB962C8B-B14F-4D97-AF65-F5344CB8AC3E}">
        <p14:creationId xmlns:p14="http://schemas.microsoft.com/office/powerpoint/2010/main" val="660587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50825" y="549275"/>
            <a:ext cx="2617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80000"/>
              </a:lnSpc>
              <a:spcBef>
                <a:spcPct val="20000"/>
              </a:spcBef>
              <a:defRPr/>
            </a:pPr>
            <a:r>
              <a:rPr lang="en-GB" sz="4600" i="1" dirty="0" smtClean="0">
                <a:latin typeface="Times New Roman" pitchFamily="18" charset="0"/>
              </a:rPr>
              <a:t>clarify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need</a:t>
            </a:r>
          </a:p>
        </p:txBody>
      </p:sp>
      <p:grpSp>
        <p:nvGrpSpPr>
          <p:cNvPr id="2" name="Group 49"/>
          <p:cNvGrpSpPr>
            <a:grpSpLocks/>
          </p:cNvGrpSpPr>
          <p:nvPr/>
        </p:nvGrpSpPr>
        <p:grpSpPr bwMode="auto">
          <a:xfrm flipH="1">
            <a:off x="642910" y="3148604"/>
            <a:ext cx="375367" cy="1566280"/>
            <a:chOff x="2244" y="873"/>
            <a:chExt cx="409" cy="1906"/>
          </a:xfrm>
          <a:solidFill>
            <a:srgbClr val="FF6600"/>
          </a:solidFill>
          <a:effectLst>
            <a:outerShdw blurRad="76200" dir="13500000" sy="23000" kx="1200000" algn="br" rotWithShape="0">
              <a:prstClr val="black">
                <a:alpha val="20000"/>
              </a:prstClr>
            </a:outerShdw>
          </a:effectLst>
        </p:grpSpPr>
        <p:sp>
          <p:nvSpPr>
            <p:cNvPr id="8" name="Freeform 50"/>
            <p:cNvSpPr>
              <a:spLocks/>
            </p:cNvSpPr>
            <p:nvPr/>
          </p:nvSpPr>
          <p:spPr bwMode="auto">
            <a:xfrm>
              <a:off x="2259" y="873"/>
              <a:ext cx="394" cy="1007"/>
            </a:xfrm>
            <a:custGeom>
              <a:avLst/>
              <a:gdLst>
                <a:gd name="T0" fmla="*/ 62 w 394"/>
                <a:gd name="T1" fmla="*/ 98 h 1007"/>
                <a:gd name="T2" fmla="*/ 78 w 394"/>
                <a:gd name="T3" fmla="*/ 70 h 1007"/>
                <a:gd name="T4" fmla="*/ 146 w 394"/>
                <a:gd name="T5" fmla="*/ 10 h 1007"/>
                <a:gd name="T6" fmla="*/ 170 w 394"/>
                <a:gd name="T7" fmla="*/ 22 h 1007"/>
                <a:gd name="T8" fmla="*/ 58 w 394"/>
                <a:gd name="T9" fmla="*/ 122 h 1007"/>
                <a:gd name="T10" fmla="*/ 74 w 394"/>
                <a:gd name="T11" fmla="*/ 326 h 1007"/>
                <a:gd name="T12" fmla="*/ 78 w 394"/>
                <a:gd name="T13" fmla="*/ 418 h 1007"/>
                <a:gd name="T14" fmla="*/ 130 w 394"/>
                <a:gd name="T15" fmla="*/ 354 h 1007"/>
                <a:gd name="T16" fmla="*/ 170 w 394"/>
                <a:gd name="T17" fmla="*/ 306 h 1007"/>
                <a:gd name="T18" fmla="*/ 186 w 394"/>
                <a:gd name="T19" fmla="*/ 250 h 1007"/>
                <a:gd name="T20" fmla="*/ 222 w 394"/>
                <a:gd name="T21" fmla="*/ 190 h 1007"/>
                <a:gd name="T22" fmla="*/ 182 w 394"/>
                <a:gd name="T23" fmla="*/ 130 h 1007"/>
                <a:gd name="T24" fmla="*/ 194 w 394"/>
                <a:gd name="T25" fmla="*/ 210 h 1007"/>
                <a:gd name="T26" fmla="*/ 182 w 394"/>
                <a:gd name="T27" fmla="*/ 206 h 1007"/>
                <a:gd name="T28" fmla="*/ 146 w 394"/>
                <a:gd name="T29" fmla="*/ 74 h 1007"/>
                <a:gd name="T30" fmla="*/ 214 w 394"/>
                <a:gd name="T31" fmla="*/ 58 h 1007"/>
                <a:gd name="T32" fmla="*/ 242 w 394"/>
                <a:gd name="T33" fmla="*/ 266 h 1007"/>
                <a:gd name="T34" fmla="*/ 290 w 394"/>
                <a:gd name="T35" fmla="*/ 310 h 1007"/>
                <a:gd name="T36" fmla="*/ 350 w 394"/>
                <a:gd name="T37" fmla="*/ 374 h 1007"/>
                <a:gd name="T38" fmla="*/ 362 w 394"/>
                <a:gd name="T39" fmla="*/ 642 h 1007"/>
                <a:gd name="T40" fmla="*/ 302 w 394"/>
                <a:gd name="T41" fmla="*/ 654 h 1007"/>
                <a:gd name="T42" fmla="*/ 310 w 394"/>
                <a:gd name="T43" fmla="*/ 682 h 1007"/>
                <a:gd name="T44" fmla="*/ 334 w 394"/>
                <a:gd name="T45" fmla="*/ 830 h 1007"/>
                <a:gd name="T46" fmla="*/ 282 w 394"/>
                <a:gd name="T47" fmla="*/ 838 h 1007"/>
                <a:gd name="T48" fmla="*/ 294 w 394"/>
                <a:gd name="T49" fmla="*/ 942 h 1007"/>
                <a:gd name="T50" fmla="*/ 250 w 394"/>
                <a:gd name="T51" fmla="*/ 990 h 1007"/>
                <a:gd name="T52" fmla="*/ 238 w 394"/>
                <a:gd name="T53" fmla="*/ 978 h 1007"/>
                <a:gd name="T54" fmla="*/ 234 w 394"/>
                <a:gd name="T55" fmla="*/ 978 h 1007"/>
                <a:gd name="T56" fmla="*/ 198 w 394"/>
                <a:gd name="T57" fmla="*/ 974 h 1007"/>
                <a:gd name="T58" fmla="*/ 222 w 394"/>
                <a:gd name="T59" fmla="*/ 922 h 1007"/>
                <a:gd name="T60" fmla="*/ 262 w 394"/>
                <a:gd name="T61" fmla="*/ 870 h 1007"/>
                <a:gd name="T62" fmla="*/ 298 w 394"/>
                <a:gd name="T63" fmla="*/ 706 h 1007"/>
                <a:gd name="T64" fmla="*/ 246 w 394"/>
                <a:gd name="T65" fmla="*/ 594 h 1007"/>
                <a:gd name="T66" fmla="*/ 214 w 394"/>
                <a:gd name="T67" fmla="*/ 642 h 1007"/>
                <a:gd name="T68" fmla="*/ 234 w 394"/>
                <a:gd name="T69" fmla="*/ 674 h 1007"/>
                <a:gd name="T70" fmla="*/ 290 w 394"/>
                <a:gd name="T71" fmla="*/ 770 h 10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4"/>
                <a:gd name="T109" fmla="*/ 0 h 1007"/>
                <a:gd name="T110" fmla="*/ 394 w 394"/>
                <a:gd name="T111" fmla="*/ 1007 h 10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4" h="1007">
                  <a:moveTo>
                    <a:pt x="22" y="334"/>
                  </a:moveTo>
                  <a:cubicBezTo>
                    <a:pt x="23" y="290"/>
                    <a:pt x="0" y="139"/>
                    <a:pt x="62" y="98"/>
                  </a:cubicBezTo>
                  <a:cubicBezTo>
                    <a:pt x="68" y="90"/>
                    <a:pt x="114" y="47"/>
                    <a:pt x="82" y="58"/>
                  </a:cubicBezTo>
                  <a:cubicBezTo>
                    <a:pt x="81" y="62"/>
                    <a:pt x="82" y="70"/>
                    <a:pt x="78" y="70"/>
                  </a:cubicBezTo>
                  <a:cubicBezTo>
                    <a:pt x="73" y="70"/>
                    <a:pt x="70" y="63"/>
                    <a:pt x="70" y="58"/>
                  </a:cubicBezTo>
                  <a:cubicBezTo>
                    <a:pt x="70" y="37"/>
                    <a:pt x="130" y="18"/>
                    <a:pt x="146" y="10"/>
                  </a:cubicBezTo>
                  <a:cubicBezTo>
                    <a:pt x="150" y="13"/>
                    <a:pt x="154" y="16"/>
                    <a:pt x="158" y="18"/>
                  </a:cubicBezTo>
                  <a:cubicBezTo>
                    <a:pt x="162" y="20"/>
                    <a:pt x="171" y="18"/>
                    <a:pt x="170" y="22"/>
                  </a:cubicBezTo>
                  <a:cubicBezTo>
                    <a:pt x="170" y="25"/>
                    <a:pt x="146" y="57"/>
                    <a:pt x="142" y="62"/>
                  </a:cubicBezTo>
                  <a:cubicBezTo>
                    <a:pt x="104" y="106"/>
                    <a:pt x="112" y="104"/>
                    <a:pt x="58" y="122"/>
                  </a:cubicBezTo>
                  <a:cubicBezTo>
                    <a:pt x="31" y="162"/>
                    <a:pt x="46" y="231"/>
                    <a:pt x="86" y="258"/>
                  </a:cubicBezTo>
                  <a:cubicBezTo>
                    <a:pt x="94" y="282"/>
                    <a:pt x="103" y="316"/>
                    <a:pt x="74" y="326"/>
                  </a:cubicBezTo>
                  <a:cubicBezTo>
                    <a:pt x="58" y="373"/>
                    <a:pt x="64" y="352"/>
                    <a:pt x="74" y="454"/>
                  </a:cubicBezTo>
                  <a:cubicBezTo>
                    <a:pt x="75" y="466"/>
                    <a:pt x="76" y="430"/>
                    <a:pt x="78" y="418"/>
                  </a:cubicBezTo>
                  <a:cubicBezTo>
                    <a:pt x="81" y="402"/>
                    <a:pt x="90" y="394"/>
                    <a:pt x="102" y="386"/>
                  </a:cubicBezTo>
                  <a:cubicBezTo>
                    <a:pt x="121" y="358"/>
                    <a:pt x="110" y="367"/>
                    <a:pt x="130" y="354"/>
                  </a:cubicBezTo>
                  <a:cubicBezTo>
                    <a:pt x="156" y="315"/>
                    <a:pt x="114" y="375"/>
                    <a:pt x="154" y="330"/>
                  </a:cubicBezTo>
                  <a:cubicBezTo>
                    <a:pt x="160" y="323"/>
                    <a:pt x="165" y="314"/>
                    <a:pt x="170" y="306"/>
                  </a:cubicBezTo>
                  <a:cubicBezTo>
                    <a:pt x="173" y="302"/>
                    <a:pt x="178" y="294"/>
                    <a:pt x="178" y="294"/>
                  </a:cubicBezTo>
                  <a:cubicBezTo>
                    <a:pt x="178" y="293"/>
                    <a:pt x="185" y="253"/>
                    <a:pt x="186" y="250"/>
                  </a:cubicBezTo>
                  <a:cubicBezTo>
                    <a:pt x="189" y="245"/>
                    <a:pt x="194" y="242"/>
                    <a:pt x="198" y="238"/>
                  </a:cubicBezTo>
                  <a:cubicBezTo>
                    <a:pt x="208" y="225"/>
                    <a:pt x="217" y="205"/>
                    <a:pt x="222" y="190"/>
                  </a:cubicBezTo>
                  <a:cubicBezTo>
                    <a:pt x="218" y="133"/>
                    <a:pt x="219" y="112"/>
                    <a:pt x="174" y="82"/>
                  </a:cubicBezTo>
                  <a:cubicBezTo>
                    <a:pt x="168" y="100"/>
                    <a:pt x="176" y="113"/>
                    <a:pt x="182" y="130"/>
                  </a:cubicBezTo>
                  <a:cubicBezTo>
                    <a:pt x="185" y="138"/>
                    <a:pt x="190" y="154"/>
                    <a:pt x="190" y="154"/>
                  </a:cubicBezTo>
                  <a:cubicBezTo>
                    <a:pt x="191" y="173"/>
                    <a:pt x="194" y="191"/>
                    <a:pt x="194" y="210"/>
                  </a:cubicBezTo>
                  <a:cubicBezTo>
                    <a:pt x="194" y="217"/>
                    <a:pt x="196" y="232"/>
                    <a:pt x="190" y="230"/>
                  </a:cubicBezTo>
                  <a:cubicBezTo>
                    <a:pt x="182" y="227"/>
                    <a:pt x="185" y="214"/>
                    <a:pt x="182" y="206"/>
                  </a:cubicBezTo>
                  <a:cubicBezTo>
                    <a:pt x="178" y="193"/>
                    <a:pt x="174" y="166"/>
                    <a:pt x="174" y="166"/>
                  </a:cubicBezTo>
                  <a:cubicBezTo>
                    <a:pt x="171" y="119"/>
                    <a:pt x="176" y="104"/>
                    <a:pt x="146" y="74"/>
                  </a:cubicBezTo>
                  <a:cubicBezTo>
                    <a:pt x="151" y="55"/>
                    <a:pt x="154" y="49"/>
                    <a:pt x="170" y="38"/>
                  </a:cubicBezTo>
                  <a:cubicBezTo>
                    <a:pt x="195" y="0"/>
                    <a:pt x="188" y="41"/>
                    <a:pt x="214" y="58"/>
                  </a:cubicBezTo>
                  <a:cubicBezTo>
                    <a:pt x="220" y="76"/>
                    <a:pt x="226" y="92"/>
                    <a:pt x="230" y="110"/>
                  </a:cubicBezTo>
                  <a:cubicBezTo>
                    <a:pt x="232" y="163"/>
                    <a:pt x="235" y="213"/>
                    <a:pt x="242" y="266"/>
                  </a:cubicBezTo>
                  <a:cubicBezTo>
                    <a:pt x="242" y="267"/>
                    <a:pt x="248" y="292"/>
                    <a:pt x="250" y="294"/>
                  </a:cubicBezTo>
                  <a:cubicBezTo>
                    <a:pt x="260" y="306"/>
                    <a:pt x="277" y="303"/>
                    <a:pt x="290" y="310"/>
                  </a:cubicBezTo>
                  <a:cubicBezTo>
                    <a:pt x="314" y="323"/>
                    <a:pt x="336" y="337"/>
                    <a:pt x="362" y="346"/>
                  </a:cubicBezTo>
                  <a:cubicBezTo>
                    <a:pt x="370" y="370"/>
                    <a:pt x="358" y="349"/>
                    <a:pt x="350" y="374"/>
                  </a:cubicBezTo>
                  <a:cubicBezTo>
                    <a:pt x="353" y="410"/>
                    <a:pt x="355" y="456"/>
                    <a:pt x="366" y="490"/>
                  </a:cubicBezTo>
                  <a:cubicBezTo>
                    <a:pt x="365" y="541"/>
                    <a:pt x="375" y="593"/>
                    <a:pt x="362" y="642"/>
                  </a:cubicBezTo>
                  <a:cubicBezTo>
                    <a:pt x="359" y="654"/>
                    <a:pt x="338" y="644"/>
                    <a:pt x="326" y="646"/>
                  </a:cubicBezTo>
                  <a:cubicBezTo>
                    <a:pt x="318" y="648"/>
                    <a:pt x="302" y="654"/>
                    <a:pt x="302" y="654"/>
                  </a:cubicBezTo>
                  <a:cubicBezTo>
                    <a:pt x="333" y="662"/>
                    <a:pt x="367" y="652"/>
                    <a:pt x="394" y="670"/>
                  </a:cubicBezTo>
                  <a:cubicBezTo>
                    <a:pt x="363" y="672"/>
                    <a:pt x="338" y="673"/>
                    <a:pt x="310" y="682"/>
                  </a:cubicBezTo>
                  <a:cubicBezTo>
                    <a:pt x="329" y="701"/>
                    <a:pt x="348" y="706"/>
                    <a:pt x="374" y="710"/>
                  </a:cubicBezTo>
                  <a:cubicBezTo>
                    <a:pt x="364" y="752"/>
                    <a:pt x="348" y="789"/>
                    <a:pt x="334" y="830"/>
                  </a:cubicBezTo>
                  <a:cubicBezTo>
                    <a:pt x="333" y="834"/>
                    <a:pt x="326" y="833"/>
                    <a:pt x="322" y="834"/>
                  </a:cubicBezTo>
                  <a:cubicBezTo>
                    <a:pt x="309" y="836"/>
                    <a:pt x="295" y="837"/>
                    <a:pt x="282" y="838"/>
                  </a:cubicBezTo>
                  <a:cubicBezTo>
                    <a:pt x="302" y="845"/>
                    <a:pt x="317" y="858"/>
                    <a:pt x="334" y="870"/>
                  </a:cubicBezTo>
                  <a:cubicBezTo>
                    <a:pt x="309" y="886"/>
                    <a:pt x="316" y="920"/>
                    <a:pt x="294" y="942"/>
                  </a:cubicBezTo>
                  <a:cubicBezTo>
                    <a:pt x="281" y="982"/>
                    <a:pt x="270" y="976"/>
                    <a:pt x="238" y="998"/>
                  </a:cubicBezTo>
                  <a:cubicBezTo>
                    <a:pt x="238" y="998"/>
                    <a:pt x="246" y="993"/>
                    <a:pt x="250" y="990"/>
                  </a:cubicBezTo>
                  <a:cubicBezTo>
                    <a:pt x="254" y="986"/>
                    <a:pt x="258" y="982"/>
                    <a:pt x="262" y="978"/>
                  </a:cubicBezTo>
                  <a:cubicBezTo>
                    <a:pt x="251" y="974"/>
                    <a:pt x="249" y="971"/>
                    <a:pt x="238" y="978"/>
                  </a:cubicBezTo>
                  <a:cubicBezTo>
                    <a:pt x="233" y="981"/>
                    <a:pt x="232" y="990"/>
                    <a:pt x="226" y="990"/>
                  </a:cubicBezTo>
                  <a:cubicBezTo>
                    <a:pt x="221" y="990"/>
                    <a:pt x="238" y="980"/>
                    <a:pt x="234" y="978"/>
                  </a:cubicBezTo>
                  <a:cubicBezTo>
                    <a:pt x="227" y="974"/>
                    <a:pt x="218" y="981"/>
                    <a:pt x="210" y="982"/>
                  </a:cubicBezTo>
                  <a:cubicBezTo>
                    <a:pt x="185" y="1007"/>
                    <a:pt x="178" y="1003"/>
                    <a:pt x="198" y="974"/>
                  </a:cubicBezTo>
                  <a:cubicBezTo>
                    <a:pt x="177" y="960"/>
                    <a:pt x="180" y="958"/>
                    <a:pt x="198" y="942"/>
                  </a:cubicBezTo>
                  <a:cubicBezTo>
                    <a:pt x="225" y="919"/>
                    <a:pt x="195" y="940"/>
                    <a:pt x="222" y="922"/>
                  </a:cubicBezTo>
                  <a:cubicBezTo>
                    <a:pt x="235" y="903"/>
                    <a:pt x="235" y="914"/>
                    <a:pt x="246" y="894"/>
                  </a:cubicBezTo>
                  <a:cubicBezTo>
                    <a:pt x="251" y="886"/>
                    <a:pt x="257" y="878"/>
                    <a:pt x="262" y="870"/>
                  </a:cubicBezTo>
                  <a:cubicBezTo>
                    <a:pt x="265" y="866"/>
                    <a:pt x="270" y="858"/>
                    <a:pt x="270" y="858"/>
                  </a:cubicBezTo>
                  <a:cubicBezTo>
                    <a:pt x="275" y="805"/>
                    <a:pt x="291" y="758"/>
                    <a:pt x="298" y="706"/>
                  </a:cubicBezTo>
                  <a:cubicBezTo>
                    <a:pt x="294" y="660"/>
                    <a:pt x="285" y="611"/>
                    <a:pt x="274" y="566"/>
                  </a:cubicBezTo>
                  <a:cubicBezTo>
                    <a:pt x="261" y="570"/>
                    <a:pt x="246" y="594"/>
                    <a:pt x="246" y="594"/>
                  </a:cubicBezTo>
                  <a:cubicBezTo>
                    <a:pt x="243" y="607"/>
                    <a:pt x="246" y="623"/>
                    <a:pt x="238" y="634"/>
                  </a:cubicBezTo>
                  <a:cubicBezTo>
                    <a:pt x="233" y="641"/>
                    <a:pt x="214" y="642"/>
                    <a:pt x="214" y="642"/>
                  </a:cubicBezTo>
                  <a:cubicBezTo>
                    <a:pt x="223" y="645"/>
                    <a:pt x="239" y="641"/>
                    <a:pt x="242" y="650"/>
                  </a:cubicBezTo>
                  <a:cubicBezTo>
                    <a:pt x="244" y="658"/>
                    <a:pt x="234" y="674"/>
                    <a:pt x="234" y="674"/>
                  </a:cubicBezTo>
                  <a:cubicBezTo>
                    <a:pt x="241" y="675"/>
                    <a:pt x="250" y="672"/>
                    <a:pt x="254" y="678"/>
                  </a:cubicBezTo>
                  <a:cubicBezTo>
                    <a:pt x="268" y="699"/>
                    <a:pt x="250" y="770"/>
                    <a:pt x="290" y="770"/>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9" name="Freeform 51"/>
            <p:cNvSpPr>
              <a:spLocks/>
            </p:cNvSpPr>
            <p:nvPr/>
          </p:nvSpPr>
          <p:spPr bwMode="auto">
            <a:xfrm>
              <a:off x="2244" y="1235"/>
              <a:ext cx="389" cy="1544"/>
            </a:xfrm>
            <a:custGeom>
              <a:avLst/>
              <a:gdLst>
                <a:gd name="T0" fmla="*/ 40 w 389"/>
                <a:gd name="T1" fmla="*/ 24 h 1544"/>
                <a:gd name="T2" fmla="*/ 28 w 389"/>
                <a:gd name="T3" fmla="*/ 188 h 1544"/>
                <a:gd name="T4" fmla="*/ 20 w 389"/>
                <a:gd name="T5" fmla="*/ 296 h 1544"/>
                <a:gd name="T6" fmla="*/ 32 w 389"/>
                <a:gd name="T7" fmla="*/ 368 h 1544"/>
                <a:gd name="T8" fmla="*/ 124 w 389"/>
                <a:gd name="T9" fmla="*/ 548 h 1544"/>
                <a:gd name="T10" fmla="*/ 0 w 389"/>
                <a:gd name="T11" fmla="*/ 584 h 1544"/>
                <a:gd name="T12" fmla="*/ 88 w 389"/>
                <a:gd name="T13" fmla="*/ 900 h 1544"/>
                <a:gd name="T14" fmla="*/ 148 w 389"/>
                <a:gd name="T15" fmla="*/ 948 h 1544"/>
                <a:gd name="T16" fmla="*/ 144 w 389"/>
                <a:gd name="T17" fmla="*/ 972 h 1544"/>
                <a:gd name="T18" fmla="*/ 172 w 389"/>
                <a:gd name="T19" fmla="*/ 964 h 1544"/>
                <a:gd name="T20" fmla="*/ 120 w 389"/>
                <a:gd name="T21" fmla="*/ 988 h 1544"/>
                <a:gd name="T22" fmla="*/ 240 w 389"/>
                <a:gd name="T23" fmla="*/ 1200 h 1544"/>
                <a:gd name="T24" fmla="*/ 192 w 389"/>
                <a:gd name="T25" fmla="*/ 1236 h 1544"/>
                <a:gd name="T26" fmla="*/ 120 w 389"/>
                <a:gd name="T27" fmla="*/ 1284 h 1544"/>
                <a:gd name="T28" fmla="*/ 136 w 389"/>
                <a:gd name="T29" fmla="*/ 1284 h 1544"/>
                <a:gd name="T30" fmla="*/ 112 w 389"/>
                <a:gd name="T31" fmla="*/ 1308 h 1544"/>
                <a:gd name="T32" fmla="*/ 28 w 389"/>
                <a:gd name="T33" fmla="*/ 1356 h 1544"/>
                <a:gd name="T34" fmla="*/ 56 w 389"/>
                <a:gd name="T35" fmla="*/ 1380 h 1544"/>
                <a:gd name="T36" fmla="*/ 240 w 389"/>
                <a:gd name="T37" fmla="*/ 1284 h 1544"/>
                <a:gd name="T38" fmla="*/ 212 w 389"/>
                <a:gd name="T39" fmla="*/ 1016 h 1544"/>
                <a:gd name="T40" fmla="*/ 200 w 389"/>
                <a:gd name="T41" fmla="*/ 956 h 1544"/>
                <a:gd name="T42" fmla="*/ 164 w 389"/>
                <a:gd name="T43" fmla="*/ 852 h 1544"/>
                <a:gd name="T44" fmla="*/ 140 w 389"/>
                <a:gd name="T45" fmla="*/ 644 h 1544"/>
                <a:gd name="T46" fmla="*/ 124 w 389"/>
                <a:gd name="T47" fmla="*/ 640 h 1544"/>
                <a:gd name="T48" fmla="*/ 160 w 389"/>
                <a:gd name="T49" fmla="*/ 656 h 1544"/>
                <a:gd name="T50" fmla="*/ 180 w 389"/>
                <a:gd name="T51" fmla="*/ 940 h 1544"/>
                <a:gd name="T52" fmla="*/ 256 w 389"/>
                <a:gd name="T53" fmla="*/ 1160 h 1544"/>
                <a:gd name="T54" fmla="*/ 280 w 389"/>
                <a:gd name="T55" fmla="*/ 1216 h 1544"/>
                <a:gd name="T56" fmla="*/ 388 w 389"/>
                <a:gd name="T57" fmla="*/ 1292 h 1544"/>
                <a:gd name="T58" fmla="*/ 292 w 389"/>
                <a:gd name="T59" fmla="*/ 1300 h 1544"/>
                <a:gd name="T60" fmla="*/ 172 w 389"/>
                <a:gd name="T61" fmla="*/ 1328 h 1544"/>
                <a:gd name="T62" fmla="*/ 336 w 389"/>
                <a:gd name="T63" fmla="*/ 1316 h 1544"/>
                <a:gd name="T64" fmla="*/ 320 w 389"/>
                <a:gd name="T65" fmla="*/ 1360 h 1544"/>
                <a:gd name="T66" fmla="*/ 328 w 389"/>
                <a:gd name="T67" fmla="*/ 1424 h 1544"/>
                <a:gd name="T68" fmla="*/ 280 w 389"/>
                <a:gd name="T69" fmla="*/ 1428 h 1544"/>
                <a:gd name="T70" fmla="*/ 248 w 389"/>
                <a:gd name="T71" fmla="*/ 1468 h 1544"/>
                <a:gd name="T72" fmla="*/ 240 w 389"/>
                <a:gd name="T73" fmla="*/ 1504 h 1544"/>
                <a:gd name="T74" fmla="*/ 368 w 389"/>
                <a:gd name="T75" fmla="*/ 1456 h 1544"/>
                <a:gd name="T76" fmla="*/ 388 w 389"/>
                <a:gd name="T77" fmla="*/ 1312 h 1544"/>
                <a:gd name="T78" fmla="*/ 352 w 389"/>
                <a:gd name="T79" fmla="*/ 1264 h 1544"/>
                <a:gd name="T80" fmla="*/ 376 w 389"/>
                <a:gd name="T81" fmla="*/ 1252 h 1544"/>
                <a:gd name="T82" fmla="*/ 348 w 389"/>
                <a:gd name="T83" fmla="*/ 1064 h 1544"/>
                <a:gd name="T84" fmla="*/ 304 w 389"/>
                <a:gd name="T85" fmla="*/ 988 h 1544"/>
                <a:gd name="T86" fmla="*/ 328 w 389"/>
                <a:gd name="T87" fmla="*/ 596 h 15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9"/>
                <a:gd name="T133" fmla="*/ 0 h 1544"/>
                <a:gd name="T134" fmla="*/ 389 w 389"/>
                <a:gd name="T135" fmla="*/ 1544 h 15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9" h="1544">
                  <a:moveTo>
                    <a:pt x="48" y="0"/>
                  </a:moveTo>
                  <a:cubicBezTo>
                    <a:pt x="45" y="8"/>
                    <a:pt x="43" y="16"/>
                    <a:pt x="40" y="24"/>
                  </a:cubicBezTo>
                  <a:cubicBezTo>
                    <a:pt x="39" y="28"/>
                    <a:pt x="36" y="36"/>
                    <a:pt x="36" y="36"/>
                  </a:cubicBezTo>
                  <a:cubicBezTo>
                    <a:pt x="39" y="80"/>
                    <a:pt x="57" y="150"/>
                    <a:pt x="28" y="188"/>
                  </a:cubicBezTo>
                  <a:cubicBezTo>
                    <a:pt x="22" y="212"/>
                    <a:pt x="22" y="230"/>
                    <a:pt x="40" y="248"/>
                  </a:cubicBezTo>
                  <a:cubicBezTo>
                    <a:pt x="50" y="287"/>
                    <a:pt x="64" y="278"/>
                    <a:pt x="20" y="296"/>
                  </a:cubicBezTo>
                  <a:cubicBezTo>
                    <a:pt x="21" y="296"/>
                    <a:pt x="50" y="306"/>
                    <a:pt x="52" y="312"/>
                  </a:cubicBezTo>
                  <a:cubicBezTo>
                    <a:pt x="54" y="318"/>
                    <a:pt x="35" y="360"/>
                    <a:pt x="32" y="368"/>
                  </a:cubicBezTo>
                  <a:cubicBezTo>
                    <a:pt x="26" y="412"/>
                    <a:pt x="23" y="457"/>
                    <a:pt x="12" y="500"/>
                  </a:cubicBezTo>
                  <a:cubicBezTo>
                    <a:pt x="35" y="535"/>
                    <a:pt x="90" y="525"/>
                    <a:pt x="124" y="548"/>
                  </a:cubicBezTo>
                  <a:cubicBezTo>
                    <a:pt x="112" y="513"/>
                    <a:pt x="56" y="519"/>
                    <a:pt x="28" y="516"/>
                  </a:cubicBezTo>
                  <a:cubicBezTo>
                    <a:pt x="17" y="537"/>
                    <a:pt x="7" y="562"/>
                    <a:pt x="0" y="584"/>
                  </a:cubicBezTo>
                  <a:cubicBezTo>
                    <a:pt x="8" y="664"/>
                    <a:pt x="40" y="719"/>
                    <a:pt x="64" y="792"/>
                  </a:cubicBezTo>
                  <a:cubicBezTo>
                    <a:pt x="69" y="829"/>
                    <a:pt x="78" y="864"/>
                    <a:pt x="88" y="900"/>
                  </a:cubicBezTo>
                  <a:cubicBezTo>
                    <a:pt x="91" y="911"/>
                    <a:pt x="90" y="923"/>
                    <a:pt x="96" y="932"/>
                  </a:cubicBezTo>
                  <a:cubicBezTo>
                    <a:pt x="107" y="947"/>
                    <a:pt x="130" y="944"/>
                    <a:pt x="148" y="948"/>
                  </a:cubicBezTo>
                  <a:cubicBezTo>
                    <a:pt x="130" y="954"/>
                    <a:pt x="114" y="962"/>
                    <a:pt x="96" y="968"/>
                  </a:cubicBezTo>
                  <a:cubicBezTo>
                    <a:pt x="117" y="982"/>
                    <a:pt x="105" y="978"/>
                    <a:pt x="144" y="972"/>
                  </a:cubicBezTo>
                  <a:cubicBezTo>
                    <a:pt x="149" y="971"/>
                    <a:pt x="155" y="970"/>
                    <a:pt x="160" y="968"/>
                  </a:cubicBezTo>
                  <a:cubicBezTo>
                    <a:pt x="164" y="967"/>
                    <a:pt x="176" y="964"/>
                    <a:pt x="172" y="964"/>
                  </a:cubicBezTo>
                  <a:cubicBezTo>
                    <a:pt x="170" y="964"/>
                    <a:pt x="147" y="970"/>
                    <a:pt x="144" y="972"/>
                  </a:cubicBezTo>
                  <a:cubicBezTo>
                    <a:pt x="136" y="977"/>
                    <a:pt x="120" y="988"/>
                    <a:pt x="120" y="988"/>
                  </a:cubicBezTo>
                  <a:cubicBezTo>
                    <a:pt x="114" y="1027"/>
                    <a:pt x="112" y="1031"/>
                    <a:pt x="116" y="1076"/>
                  </a:cubicBezTo>
                  <a:cubicBezTo>
                    <a:pt x="122" y="1220"/>
                    <a:pt x="89" y="1195"/>
                    <a:pt x="240" y="1200"/>
                  </a:cubicBezTo>
                  <a:cubicBezTo>
                    <a:pt x="202" y="1203"/>
                    <a:pt x="165" y="1208"/>
                    <a:pt x="128" y="1212"/>
                  </a:cubicBezTo>
                  <a:cubicBezTo>
                    <a:pt x="146" y="1239"/>
                    <a:pt x="155" y="1233"/>
                    <a:pt x="192" y="1236"/>
                  </a:cubicBezTo>
                  <a:cubicBezTo>
                    <a:pt x="129" y="1240"/>
                    <a:pt x="124" y="1228"/>
                    <a:pt x="108" y="1276"/>
                  </a:cubicBezTo>
                  <a:cubicBezTo>
                    <a:pt x="112" y="1279"/>
                    <a:pt x="115" y="1284"/>
                    <a:pt x="120" y="1284"/>
                  </a:cubicBezTo>
                  <a:cubicBezTo>
                    <a:pt x="151" y="1285"/>
                    <a:pt x="181" y="1280"/>
                    <a:pt x="212" y="1280"/>
                  </a:cubicBezTo>
                  <a:cubicBezTo>
                    <a:pt x="237" y="1280"/>
                    <a:pt x="161" y="1283"/>
                    <a:pt x="136" y="1284"/>
                  </a:cubicBezTo>
                  <a:cubicBezTo>
                    <a:pt x="132" y="1289"/>
                    <a:pt x="129" y="1295"/>
                    <a:pt x="124" y="1300"/>
                  </a:cubicBezTo>
                  <a:cubicBezTo>
                    <a:pt x="121" y="1303"/>
                    <a:pt x="115" y="1304"/>
                    <a:pt x="112" y="1308"/>
                  </a:cubicBezTo>
                  <a:cubicBezTo>
                    <a:pt x="83" y="1341"/>
                    <a:pt x="106" y="1337"/>
                    <a:pt x="52" y="1344"/>
                  </a:cubicBezTo>
                  <a:cubicBezTo>
                    <a:pt x="47" y="1346"/>
                    <a:pt x="30" y="1350"/>
                    <a:pt x="28" y="1356"/>
                  </a:cubicBezTo>
                  <a:cubicBezTo>
                    <a:pt x="26" y="1361"/>
                    <a:pt x="28" y="1368"/>
                    <a:pt x="32" y="1372"/>
                  </a:cubicBezTo>
                  <a:cubicBezTo>
                    <a:pt x="38" y="1377"/>
                    <a:pt x="56" y="1380"/>
                    <a:pt x="56" y="1380"/>
                  </a:cubicBezTo>
                  <a:cubicBezTo>
                    <a:pt x="279" y="1370"/>
                    <a:pt x="214" y="1430"/>
                    <a:pt x="232" y="1296"/>
                  </a:cubicBezTo>
                  <a:cubicBezTo>
                    <a:pt x="233" y="1291"/>
                    <a:pt x="237" y="1288"/>
                    <a:pt x="240" y="1284"/>
                  </a:cubicBezTo>
                  <a:cubicBezTo>
                    <a:pt x="245" y="1263"/>
                    <a:pt x="240" y="1249"/>
                    <a:pt x="228" y="1232"/>
                  </a:cubicBezTo>
                  <a:cubicBezTo>
                    <a:pt x="241" y="1157"/>
                    <a:pt x="230" y="1089"/>
                    <a:pt x="212" y="1016"/>
                  </a:cubicBezTo>
                  <a:cubicBezTo>
                    <a:pt x="222" y="987"/>
                    <a:pt x="214" y="1022"/>
                    <a:pt x="204" y="992"/>
                  </a:cubicBezTo>
                  <a:cubicBezTo>
                    <a:pt x="200" y="981"/>
                    <a:pt x="202" y="968"/>
                    <a:pt x="200" y="956"/>
                  </a:cubicBezTo>
                  <a:cubicBezTo>
                    <a:pt x="197" y="936"/>
                    <a:pt x="182" y="915"/>
                    <a:pt x="176" y="896"/>
                  </a:cubicBezTo>
                  <a:cubicBezTo>
                    <a:pt x="171" y="882"/>
                    <a:pt x="169" y="866"/>
                    <a:pt x="164" y="852"/>
                  </a:cubicBezTo>
                  <a:cubicBezTo>
                    <a:pt x="161" y="844"/>
                    <a:pt x="156" y="828"/>
                    <a:pt x="156" y="828"/>
                  </a:cubicBezTo>
                  <a:cubicBezTo>
                    <a:pt x="150" y="771"/>
                    <a:pt x="150" y="696"/>
                    <a:pt x="140" y="644"/>
                  </a:cubicBezTo>
                  <a:cubicBezTo>
                    <a:pt x="139" y="641"/>
                    <a:pt x="65" y="598"/>
                    <a:pt x="112" y="632"/>
                  </a:cubicBezTo>
                  <a:cubicBezTo>
                    <a:pt x="116" y="635"/>
                    <a:pt x="120" y="637"/>
                    <a:pt x="124" y="640"/>
                  </a:cubicBezTo>
                  <a:cubicBezTo>
                    <a:pt x="128" y="644"/>
                    <a:pt x="131" y="650"/>
                    <a:pt x="136" y="652"/>
                  </a:cubicBezTo>
                  <a:cubicBezTo>
                    <a:pt x="143" y="655"/>
                    <a:pt x="152" y="655"/>
                    <a:pt x="160" y="656"/>
                  </a:cubicBezTo>
                  <a:cubicBezTo>
                    <a:pt x="137" y="724"/>
                    <a:pt x="144" y="797"/>
                    <a:pt x="160" y="868"/>
                  </a:cubicBezTo>
                  <a:cubicBezTo>
                    <a:pt x="166" y="896"/>
                    <a:pt x="155" y="923"/>
                    <a:pt x="180" y="940"/>
                  </a:cubicBezTo>
                  <a:cubicBezTo>
                    <a:pt x="187" y="975"/>
                    <a:pt x="200" y="1014"/>
                    <a:pt x="220" y="1044"/>
                  </a:cubicBezTo>
                  <a:cubicBezTo>
                    <a:pt x="224" y="1076"/>
                    <a:pt x="237" y="1132"/>
                    <a:pt x="256" y="1160"/>
                  </a:cubicBezTo>
                  <a:cubicBezTo>
                    <a:pt x="257" y="1166"/>
                    <a:pt x="260" y="1185"/>
                    <a:pt x="264" y="1192"/>
                  </a:cubicBezTo>
                  <a:cubicBezTo>
                    <a:pt x="269" y="1200"/>
                    <a:pt x="280" y="1216"/>
                    <a:pt x="280" y="1216"/>
                  </a:cubicBezTo>
                  <a:cubicBezTo>
                    <a:pt x="285" y="1312"/>
                    <a:pt x="269" y="1292"/>
                    <a:pt x="356" y="1304"/>
                  </a:cubicBezTo>
                  <a:cubicBezTo>
                    <a:pt x="374" y="1317"/>
                    <a:pt x="389" y="1292"/>
                    <a:pt x="388" y="1292"/>
                  </a:cubicBezTo>
                  <a:cubicBezTo>
                    <a:pt x="359" y="1302"/>
                    <a:pt x="372" y="1298"/>
                    <a:pt x="348" y="1304"/>
                  </a:cubicBezTo>
                  <a:cubicBezTo>
                    <a:pt x="332" y="1280"/>
                    <a:pt x="315" y="1299"/>
                    <a:pt x="292" y="1300"/>
                  </a:cubicBezTo>
                  <a:cubicBezTo>
                    <a:pt x="213" y="1303"/>
                    <a:pt x="135" y="1303"/>
                    <a:pt x="56" y="1304"/>
                  </a:cubicBezTo>
                  <a:cubicBezTo>
                    <a:pt x="67" y="1349"/>
                    <a:pt x="133" y="1322"/>
                    <a:pt x="172" y="1328"/>
                  </a:cubicBezTo>
                  <a:cubicBezTo>
                    <a:pt x="223" y="1325"/>
                    <a:pt x="273" y="1324"/>
                    <a:pt x="324" y="1320"/>
                  </a:cubicBezTo>
                  <a:cubicBezTo>
                    <a:pt x="328" y="1320"/>
                    <a:pt x="338" y="1320"/>
                    <a:pt x="336" y="1316"/>
                  </a:cubicBezTo>
                  <a:cubicBezTo>
                    <a:pt x="329" y="1305"/>
                    <a:pt x="312" y="1300"/>
                    <a:pt x="300" y="1296"/>
                  </a:cubicBezTo>
                  <a:cubicBezTo>
                    <a:pt x="285" y="1326"/>
                    <a:pt x="294" y="1343"/>
                    <a:pt x="320" y="1360"/>
                  </a:cubicBezTo>
                  <a:cubicBezTo>
                    <a:pt x="312" y="1383"/>
                    <a:pt x="300" y="1381"/>
                    <a:pt x="276" y="1384"/>
                  </a:cubicBezTo>
                  <a:cubicBezTo>
                    <a:pt x="267" y="1410"/>
                    <a:pt x="307" y="1419"/>
                    <a:pt x="328" y="1424"/>
                  </a:cubicBezTo>
                  <a:cubicBezTo>
                    <a:pt x="365" y="1412"/>
                    <a:pt x="365" y="1408"/>
                    <a:pt x="324" y="1400"/>
                  </a:cubicBezTo>
                  <a:cubicBezTo>
                    <a:pt x="286" y="1405"/>
                    <a:pt x="302" y="1406"/>
                    <a:pt x="280" y="1428"/>
                  </a:cubicBezTo>
                  <a:cubicBezTo>
                    <a:pt x="277" y="1436"/>
                    <a:pt x="275" y="1444"/>
                    <a:pt x="272" y="1452"/>
                  </a:cubicBezTo>
                  <a:cubicBezTo>
                    <a:pt x="269" y="1461"/>
                    <a:pt x="248" y="1468"/>
                    <a:pt x="248" y="1468"/>
                  </a:cubicBezTo>
                  <a:cubicBezTo>
                    <a:pt x="252" y="1462"/>
                    <a:pt x="260" y="1443"/>
                    <a:pt x="260" y="1468"/>
                  </a:cubicBezTo>
                  <a:cubicBezTo>
                    <a:pt x="260" y="1482"/>
                    <a:pt x="240" y="1504"/>
                    <a:pt x="240" y="1504"/>
                  </a:cubicBezTo>
                  <a:cubicBezTo>
                    <a:pt x="253" y="1544"/>
                    <a:pt x="298" y="1522"/>
                    <a:pt x="336" y="1520"/>
                  </a:cubicBezTo>
                  <a:cubicBezTo>
                    <a:pt x="352" y="1496"/>
                    <a:pt x="361" y="1483"/>
                    <a:pt x="368" y="1456"/>
                  </a:cubicBezTo>
                  <a:cubicBezTo>
                    <a:pt x="364" y="1418"/>
                    <a:pt x="358" y="1402"/>
                    <a:pt x="364" y="1364"/>
                  </a:cubicBezTo>
                  <a:cubicBezTo>
                    <a:pt x="367" y="1345"/>
                    <a:pt x="382" y="1330"/>
                    <a:pt x="388" y="1312"/>
                  </a:cubicBezTo>
                  <a:cubicBezTo>
                    <a:pt x="387" y="1297"/>
                    <a:pt x="387" y="1282"/>
                    <a:pt x="384" y="1268"/>
                  </a:cubicBezTo>
                  <a:cubicBezTo>
                    <a:pt x="379" y="1246"/>
                    <a:pt x="366" y="1259"/>
                    <a:pt x="352" y="1264"/>
                  </a:cubicBezTo>
                  <a:cubicBezTo>
                    <a:pt x="348" y="1265"/>
                    <a:pt x="360" y="1262"/>
                    <a:pt x="364" y="1260"/>
                  </a:cubicBezTo>
                  <a:cubicBezTo>
                    <a:pt x="368" y="1257"/>
                    <a:pt x="372" y="1255"/>
                    <a:pt x="376" y="1252"/>
                  </a:cubicBezTo>
                  <a:cubicBezTo>
                    <a:pt x="383" y="1231"/>
                    <a:pt x="373" y="1243"/>
                    <a:pt x="360" y="1224"/>
                  </a:cubicBezTo>
                  <a:cubicBezTo>
                    <a:pt x="358" y="1172"/>
                    <a:pt x="359" y="1115"/>
                    <a:pt x="348" y="1064"/>
                  </a:cubicBezTo>
                  <a:cubicBezTo>
                    <a:pt x="343" y="1044"/>
                    <a:pt x="331" y="1029"/>
                    <a:pt x="320" y="1012"/>
                  </a:cubicBezTo>
                  <a:cubicBezTo>
                    <a:pt x="315" y="1004"/>
                    <a:pt x="304" y="988"/>
                    <a:pt x="304" y="988"/>
                  </a:cubicBezTo>
                  <a:cubicBezTo>
                    <a:pt x="288" y="895"/>
                    <a:pt x="299" y="794"/>
                    <a:pt x="312" y="700"/>
                  </a:cubicBezTo>
                  <a:cubicBezTo>
                    <a:pt x="318" y="660"/>
                    <a:pt x="328" y="639"/>
                    <a:pt x="328" y="596"/>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grpSp>
      <p:grpSp>
        <p:nvGrpSpPr>
          <p:cNvPr id="4" name="Group 31"/>
          <p:cNvGrpSpPr>
            <a:grpSpLocks/>
          </p:cNvGrpSpPr>
          <p:nvPr/>
        </p:nvGrpSpPr>
        <p:grpSpPr bwMode="auto">
          <a:xfrm flipH="1">
            <a:off x="7384872" y="1857364"/>
            <a:ext cx="571504" cy="1500198"/>
            <a:chOff x="3042" y="379"/>
            <a:chExt cx="1108" cy="3688"/>
          </a:xfrm>
          <a:solidFill>
            <a:schemeClr val="tx1"/>
          </a:solidFill>
          <a:effectLst>
            <a:outerShdw blurRad="76200" dir="13500000" sy="23000" kx="1200000" algn="br" rotWithShape="0">
              <a:prstClr val="black">
                <a:alpha val="20000"/>
              </a:prstClr>
            </a:outerShdw>
          </a:effectLst>
        </p:grpSpPr>
        <p:sp>
          <p:nvSpPr>
            <p:cNvPr id="11" name="Freeform 32"/>
            <p:cNvSpPr>
              <a:spLocks/>
            </p:cNvSpPr>
            <p:nvPr/>
          </p:nvSpPr>
          <p:spPr bwMode="auto">
            <a:xfrm>
              <a:off x="3174" y="1275"/>
              <a:ext cx="976" cy="2792"/>
            </a:xfrm>
            <a:custGeom>
              <a:avLst/>
              <a:gdLst>
                <a:gd name="T0" fmla="*/ 97 w 976"/>
                <a:gd name="T1" fmla="*/ 2791 h 2792"/>
                <a:gd name="T2" fmla="*/ 318 w 976"/>
                <a:gd name="T3" fmla="*/ 2704 h 2792"/>
                <a:gd name="T4" fmla="*/ 318 w 976"/>
                <a:gd name="T5" fmla="*/ 2565 h 2792"/>
                <a:gd name="T6" fmla="*/ 241 w 976"/>
                <a:gd name="T7" fmla="*/ 2599 h 2792"/>
                <a:gd name="T8" fmla="*/ 309 w 976"/>
                <a:gd name="T9" fmla="*/ 2517 h 2792"/>
                <a:gd name="T10" fmla="*/ 285 w 976"/>
                <a:gd name="T11" fmla="*/ 2498 h 2792"/>
                <a:gd name="T12" fmla="*/ 313 w 976"/>
                <a:gd name="T13" fmla="*/ 2455 h 2792"/>
                <a:gd name="T14" fmla="*/ 304 w 976"/>
                <a:gd name="T15" fmla="*/ 2301 h 2792"/>
                <a:gd name="T16" fmla="*/ 347 w 976"/>
                <a:gd name="T17" fmla="*/ 2301 h 2792"/>
                <a:gd name="T18" fmla="*/ 414 w 976"/>
                <a:gd name="T19" fmla="*/ 1696 h 2792"/>
                <a:gd name="T20" fmla="*/ 496 w 976"/>
                <a:gd name="T21" fmla="*/ 1610 h 2792"/>
                <a:gd name="T22" fmla="*/ 525 w 976"/>
                <a:gd name="T23" fmla="*/ 1903 h 2792"/>
                <a:gd name="T24" fmla="*/ 563 w 976"/>
                <a:gd name="T25" fmla="*/ 2138 h 2792"/>
                <a:gd name="T26" fmla="*/ 659 w 976"/>
                <a:gd name="T27" fmla="*/ 2378 h 2792"/>
                <a:gd name="T28" fmla="*/ 721 w 976"/>
                <a:gd name="T29" fmla="*/ 2291 h 2792"/>
                <a:gd name="T30" fmla="*/ 553 w 976"/>
                <a:gd name="T31" fmla="*/ 2431 h 2792"/>
                <a:gd name="T32" fmla="*/ 765 w 976"/>
                <a:gd name="T33" fmla="*/ 2368 h 2792"/>
                <a:gd name="T34" fmla="*/ 721 w 976"/>
                <a:gd name="T35" fmla="*/ 2392 h 2792"/>
                <a:gd name="T36" fmla="*/ 774 w 976"/>
                <a:gd name="T37" fmla="*/ 2488 h 2792"/>
                <a:gd name="T38" fmla="*/ 697 w 976"/>
                <a:gd name="T39" fmla="*/ 2469 h 2792"/>
                <a:gd name="T40" fmla="*/ 621 w 976"/>
                <a:gd name="T41" fmla="*/ 2623 h 2792"/>
                <a:gd name="T42" fmla="*/ 726 w 976"/>
                <a:gd name="T43" fmla="*/ 2671 h 2792"/>
                <a:gd name="T44" fmla="*/ 976 w 976"/>
                <a:gd name="T45" fmla="*/ 2714 h 2792"/>
                <a:gd name="T46" fmla="*/ 841 w 976"/>
                <a:gd name="T47" fmla="*/ 2517 h 2792"/>
                <a:gd name="T48" fmla="*/ 856 w 976"/>
                <a:gd name="T49" fmla="*/ 2349 h 2792"/>
                <a:gd name="T50" fmla="*/ 808 w 976"/>
                <a:gd name="T51" fmla="*/ 2162 h 2792"/>
                <a:gd name="T52" fmla="*/ 793 w 976"/>
                <a:gd name="T53" fmla="*/ 2119 h 2792"/>
                <a:gd name="T54" fmla="*/ 846 w 976"/>
                <a:gd name="T55" fmla="*/ 2056 h 2792"/>
                <a:gd name="T56" fmla="*/ 769 w 976"/>
                <a:gd name="T57" fmla="*/ 2162 h 2792"/>
                <a:gd name="T58" fmla="*/ 822 w 976"/>
                <a:gd name="T59" fmla="*/ 2056 h 2792"/>
                <a:gd name="T60" fmla="*/ 841 w 976"/>
                <a:gd name="T61" fmla="*/ 1715 h 2792"/>
                <a:gd name="T62" fmla="*/ 851 w 976"/>
                <a:gd name="T63" fmla="*/ 1087 h 2792"/>
                <a:gd name="T64" fmla="*/ 654 w 976"/>
                <a:gd name="T65" fmla="*/ 971 h 2792"/>
                <a:gd name="T66" fmla="*/ 621 w 976"/>
                <a:gd name="T67" fmla="*/ 919 h 2792"/>
                <a:gd name="T68" fmla="*/ 582 w 976"/>
                <a:gd name="T69" fmla="*/ 487 h 2792"/>
                <a:gd name="T70" fmla="*/ 405 w 976"/>
                <a:gd name="T71" fmla="*/ 367 h 2792"/>
                <a:gd name="T72" fmla="*/ 501 w 976"/>
                <a:gd name="T73" fmla="*/ 304 h 2792"/>
                <a:gd name="T74" fmla="*/ 515 w 976"/>
                <a:gd name="T75" fmla="*/ 256 h 2792"/>
                <a:gd name="T76" fmla="*/ 592 w 976"/>
                <a:gd name="T77" fmla="*/ 347 h 2792"/>
                <a:gd name="T78" fmla="*/ 529 w 976"/>
                <a:gd name="T79" fmla="*/ 251 h 2792"/>
                <a:gd name="T80" fmla="*/ 601 w 976"/>
                <a:gd name="T81" fmla="*/ 232 h 2792"/>
                <a:gd name="T82" fmla="*/ 760 w 976"/>
                <a:gd name="T83" fmla="*/ 271 h 2792"/>
                <a:gd name="T84" fmla="*/ 573 w 976"/>
                <a:gd name="T85" fmla="*/ 184 h 2792"/>
                <a:gd name="T86" fmla="*/ 630 w 976"/>
                <a:gd name="T87" fmla="*/ 88 h 2792"/>
                <a:gd name="T88" fmla="*/ 505 w 976"/>
                <a:gd name="T89" fmla="*/ 170 h 2792"/>
                <a:gd name="T90" fmla="*/ 78 w 976"/>
                <a:gd name="T91" fmla="*/ 7 h 2792"/>
                <a:gd name="T92" fmla="*/ 136 w 976"/>
                <a:gd name="T93" fmla="*/ 69 h 2792"/>
                <a:gd name="T94" fmla="*/ 141 w 976"/>
                <a:gd name="T95" fmla="*/ 79 h 2792"/>
                <a:gd name="T96" fmla="*/ 11 w 976"/>
                <a:gd name="T97" fmla="*/ 35 h 2792"/>
                <a:gd name="T98" fmla="*/ 69 w 976"/>
                <a:gd name="T99" fmla="*/ 74 h 2792"/>
                <a:gd name="T100" fmla="*/ 16 w 976"/>
                <a:gd name="T101" fmla="*/ 98 h 2792"/>
                <a:gd name="T102" fmla="*/ 208 w 976"/>
                <a:gd name="T103" fmla="*/ 136 h 2792"/>
                <a:gd name="T104" fmla="*/ 203 w 976"/>
                <a:gd name="T105" fmla="*/ 213 h 2792"/>
                <a:gd name="T106" fmla="*/ 285 w 976"/>
                <a:gd name="T107" fmla="*/ 160 h 2792"/>
                <a:gd name="T108" fmla="*/ 232 w 976"/>
                <a:gd name="T109" fmla="*/ 271 h 2792"/>
                <a:gd name="T110" fmla="*/ 390 w 976"/>
                <a:gd name="T111" fmla="*/ 151 h 2792"/>
                <a:gd name="T112" fmla="*/ 352 w 976"/>
                <a:gd name="T113" fmla="*/ 146 h 2792"/>
                <a:gd name="T114" fmla="*/ 265 w 976"/>
                <a:gd name="T115" fmla="*/ 275 h 2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6"/>
                <a:gd name="T175" fmla="*/ 0 h 2792"/>
                <a:gd name="T176" fmla="*/ 976 w 976"/>
                <a:gd name="T177" fmla="*/ 2792 h 27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6" h="2792">
                  <a:moveTo>
                    <a:pt x="145" y="2570"/>
                  </a:moveTo>
                  <a:cubicBezTo>
                    <a:pt x="135" y="2640"/>
                    <a:pt x="75" y="2644"/>
                    <a:pt x="54" y="2704"/>
                  </a:cubicBezTo>
                  <a:cubicBezTo>
                    <a:pt x="58" y="2752"/>
                    <a:pt x="52" y="2775"/>
                    <a:pt x="97" y="2791"/>
                  </a:cubicBezTo>
                  <a:cubicBezTo>
                    <a:pt x="139" y="2789"/>
                    <a:pt x="181" y="2792"/>
                    <a:pt x="222" y="2786"/>
                  </a:cubicBezTo>
                  <a:cubicBezTo>
                    <a:pt x="233" y="2784"/>
                    <a:pt x="240" y="2770"/>
                    <a:pt x="251" y="2767"/>
                  </a:cubicBezTo>
                  <a:cubicBezTo>
                    <a:pt x="267" y="2743"/>
                    <a:pt x="290" y="2714"/>
                    <a:pt x="318" y="2704"/>
                  </a:cubicBezTo>
                  <a:cubicBezTo>
                    <a:pt x="332" y="2691"/>
                    <a:pt x="347" y="2680"/>
                    <a:pt x="361" y="2666"/>
                  </a:cubicBezTo>
                  <a:cubicBezTo>
                    <a:pt x="370" y="2639"/>
                    <a:pt x="363" y="2616"/>
                    <a:pt x="347" y="2594"/>
                  </a:cubicBezTo>
                  <a:cubicBezTo>
                    <a:pt x="339" y="2571"/>
                    <a:pt x="346" y="2556"/>
                    <a:pt x="318" y="2565"/>
                  </a:cubicBezTo>
                  <a:cubicBezTo>
                    <a:pt x="283" y="2590"/>
                    <a:pt x="325" y="2561"/>
                    <a:pt x="289" y="2584"/>
                  </a:cubicBezTo>
                  <a:cubicBezTo>
                    <a:pt x="280" y="2590"/>
                    <a:pt x="261" y="2603"/>
                    <a:pt x="261" y="2603"/>
                  </a:cubicBezTo>
                  <a:cubicBezTo>
                    <a:pt x="254" y="2602"/>
                    <a:pt x="239" y="2605"/>
                    <a:pt x="241" y="2599"/>
                  </a:cubicBezTo>
                  <a:cubicBezTo>
                    <a:pt x="245" y="2588"/>
                    <a:pt x="293" y="2566"/>
                    <a:pt x="304" y="2560"/>
                  </a:cubicBezTo>
                  <a:cubicBezTo>
                    <a:pt x="331" y="2544"/>
                    <a:pt x="353" y="2518"/>
                    <a:pt x="371" y="2493"/>
                  </a:cubicBezTo>
                  <a:cubicBezTo>
                    <a:pt x="358" y="2458"/>
                    <a:pt x="327" y="2503"/>
                    <a:pt x="309" y="2517"/>
                  </a:cubicBezTo>
                  <a:cubicBezTo>
                    <a:pt x="300" y="2524"/>
                    <a:pt x="290" y="2530"/>
                    <a:pt x="280" y="2536"/>
                  </a:cubicBezTo>
                  <a:cubicBezTo>
                    <a:pt x="275" y="2539"/>
                    <a:pt x="265" y="2546"/>
                    <a:pt x="265" y="2546"/>
                  </a:cubicBezTo>
                  <a:cubicBezTo>
                    <a:pt x="252" y="2524"/>
                    <a:pt x="260" y="2506"/>
                    <a:pt x="285" y="2498"/>
                  </a:cubicBezTo>
                  <a:cubicBezTo>
                    <a:pt x="307" y="2483"/>
                    <a:pt x="321" y="2468"/>
                    <a:pt x="347" y="2459"/>
                  </a:cubicBezTo>
                  <a:cubicBezTo>
                    <a:pt x="362" y="2444"/>
                    <a:pt x="385" y="2436"/>
                    <a:pt x="357" y="2426"/>
                  </a:cubicBezTo>
                  <a:cubicBezTo>
                    <a:pt x="342" y="2440"/>
                    <a:pt x="332" y="2449"/>
                    <a:pt x="313" y="2455"/>
                  </a:cubicBezTo>
                  <a:cubicBezTo>
                    <a:pt x="322" y="2427"/>
                    <a:pt x="350" y="2408"/>
                    <a:pt x="366" y="2383"/>
                  </a:cubicBezTo>
                  <a:cubicBezTo>
                    <a:pt x="364" y="2362"/>
                    <a:pt x="370" y="2337"/>
                    <a:pt x="357" y="2320"/>
                  </a:cubicBezTo>
                  <a:cubicBezTo>
                    <a:pt x="348" y="2309"/>
                    <a:pt x="309" y="2303"/>
                    <a:pt x="304" y="2301"/>
                  </a:cubicBezTo>
                  <a:cubicBezTo>
                    <a:pt x="294" y="2298"/>
                    <a:pt x="275" y="2291"/>
                    <a:pt x="275" y="2291"/>
                  </a:cubicBezTo>
                  <a:cubicBezTo>
                    <a:pt x="277" y="2282"/>
                    <a:pt x="275" y="2271"/>
                    <a:pt x="280" y="2263"/>
                  </a:cubicBezTo>
                  <a:cubicBezTo>
                    <a:pt x="293" y="2241"/>
                    <a:pt x="337" y="2294"/>
                    <a:pt x="347" y="2301"/>
                  </a:cubicBezTo>
                  <a:cubicBezTo>
                    <a:pt x="357" y="2255"/>
                    <a:pt x="354" y="2208"/>
                    <a:pt x="366" y="2162"/>
                  </a:cubicBezTo>
                  <a:cubicBezTo>
                    <a:pt x="369" y="2086"/>
                    <a:pt x="370" y="2017"/>
                    <a:pt x="395" y="1946"/>
                  </a:cubicBezTo>
                  <a:cubicBezTo>
                    <a:pt x="398" y="1804"/>
                    <a:pt x="384" y="1786"/>
                    <a:pt x="414" y="1696"/>
                  </a:cubicBezTo>
                  <a:cubicBezTo>
                    <a:pt x="415" y="1622"/>
                    <a:pt x="389" y="1360"/>
                    <a:pt x="467" y="1250"/>
                  </a:cubicBezTo>
                  <a:cubicBezTo>
                    <a:pt x="508" y="1127"/>
                    <a:pt x="472" y="1475"/>
                    <a:pt x="481" y="1552"/>
                  </a:cubicBezTo>
                  <a:cubicBezTo>
                    <a:pt x="483" y="1572"/>
                    <a:pt x="496" y="1610"/>
                    <a:pt x="496" y="1610"/>
                  </a:cubicBezTo>
                  <a:cubicBezTo>
                    <a:pt x="501" y="1640"/>
                    <a:pt x="507" y="1667"/>
                    <a:pt x="515" y="1696"/>
                  </a:cubicBezTo>
                  <a:cubicBezTo>
                    <a:pt x="517" y="1758"/>
                    <a:pt x="517" y="1821"/>
                    <a:pt x="520" y="1883"/>
                  </a:cubicBezTo>
                  <a:cubicBezTo>
                    <a:pt x="520" y="1890"/>
                    <a:pt x="524" y="1896"/>
                    <a:pt x="525" y="1903"/>
                  </a:cubicBezTo>
                  <a:cubicBezTo>
                    <a:pt x="530" y="1929"/>
                    <a:pt x="537" y="1953"/>
                    <a:pt x="544" y="1979"/>
                  </a:cubicBezTo>
                  <a:cubicBezTo>
                    <a:pt x="546" y="1986"/>
                    <a:pt x="549" y="1999"/>
                    <a:pt x="549" y="1999"/>
                  </a:cubicBezTo>
                  <a:cubicBezTo>
                    <a:pt x="552" y="2074"/>
                    <a:pt x="552" y="2083"/>
                    <a:pt x="563" y="2138"/>
                  </a:cubicBezTo>
                  <a:cubicBezTo>
                    <a:pt x="568" y="2193"/>
                    <a:pt x="563" y="2253"/>
                    <a:pt x="577" y="2306"/>
                  </a:cubicBezTo>
                  <a:cubicBezTo>
                    <a:pt x="580" y="2335"/>
                    <a:pt x="583" y="2356"/>
                    <a:pt x="592" y="2383"/>
                  </a:cubicBezTo>
                  <a:cubicBezTo>
                    <a:pt x="614" y="2381"/>
                    <a:pt x="637" y="2382"/>
                    <a:pt x="659" y="2378"/>
                  </a:cubicBezTo>
                  <a:cubicBezTo>
                    <a:pt x="693" y="2372"/>
                    <a:pt x="720" y="2325"/>
                    <a:pt x="750" y="2311"/>
                  </a:cubicBezTo>
                  <a:cubicBezTo>
                    <a:pt x="761" y="2295"/>
                    <a:pt x="773" y="2285"/>
                    <a:pt x="779" y="2267"/>
                  </a:cubicBezTo>
                  <a:cubicBezTo>
                    <a:pt x="756" y="2260"/>
                    <a:pt x="741" y="2279"/>
                    <a:pt x="721" y="2291"/>
                  </a:cubicBezTo>
                  <a:cubicBezTo>
                    <a:pt x="709" y="2311"/>
                    <a:pt x="694" y="2329"/>
                    <a:pt x="683" y="2349"/>
                  </a:cubicBezTo>
                  <a:cubicBezTo>
                    <a:pt x="681" y="2353"/>
                    <a:pt x="682" y="2359"/>
                    <a:pt x="678" y="2363"/>
                  </a:cubicBezTo>
                  <a:cubicBezTo>
                    <a:pt x="644" y="2397"/>
                    <a:pt x="592" y="2405"/>
                    <a:pt x="553" y="2431"/>
                  </a:cubicBezTo>
                  <a:cubicBezTo>
                    <a:pt x="587" y="2451"/>
                    <a:pt x="635" y="2435"/>
                    <a:pt x="673" y="2431"/>
                  </a:cubicBezTo>
                  <a:cubicBezTo>
                    <a:pt x="695" y="2427"/>
                    <a:pt x="706" y="2418"/>
                    <a:pt x="726" y="2411"/>
                  </a:cubicBezTo>
                  <a:cubicBezTo>
                    <a:pt x="759" y="2379"/>
                    <a:pt x="748" y="2394"/>
                    <a:pt x="765" y="2368"/>
                  </a:cubicBezTo>
                  <a:cubicBezTo>
                    <a:pt x="768" y="2358"/>
                    <a:pt x="783" y="2344"/>
                    <a:pt x="774" y="2339"/>
                  </a:cubicBezTo>
                  <a:cubicBezTo>
                    <a:pt x="769" y="2336"/>
                    <a:pt x="764" y="2345"/>
                    <a:pt x="760" y="2349"/>
                  </a:cubicBezTo>
                  <a:cubicBezTo>
                    <a:pt x="747" y="2362"/>
                    <a:pt x="735" y="2380"/>
                    <a:pt x="721" y="2392"/>
                  </a:cubicBezTo>
                  <a:cubicBezTo>
                    <a:pt x="678" y="2430"/>
                    <a:pt x="643" y="2431"/>
                    <a:pt x="587" y="2435"/>
                  </a:cubicBezTo>
                  <a:cubicBezTo>
                    <a:pt x="550" y="2448"/>
                    <a:pt x="598" y="2489"/>
                    <a:pt x="616" y="2503"/>
                  </a:cubicBezTo>
                  <a:cubicBezTo>
                    <a:pt x="669" y="2499"/>
                    <a:pt x="721" y="2493"/>
                    <a:pt x="774" y="2488"/>
                  </a:cubicBezTo>
                  <a:cubicBezTo>
                    <a:pt x="820" y="2466"/>
                    <a:pt x="801" y="2478"/>
                    <a:pt x="832" y="2455"/>
                  </a:cubicBezTo>
                  <a:cubicBezTo>
                    <a:pt x="804" y="2436"/>
                    <a:pt x="796" y="2460"/>
                    <a:pt x="769" y="2464"/>
                  </a:cubicBezTo>
                  <a:cubicBezTo>
                    <a:pt x="745" y="2468"/>
                    <a:pt x="721" y="2467"/>
                    <a:pt x="697" y="2469"/>
                  </a:cubicBezTo>
                  <a:cubicBezTo>
                    <a:pt x="681" y="2473"/>
                    <a:pt x="665" y="2479"/>
                    <a:pt x="649" y="2483"/>
                  </a:cubicBezTo>
                  <a:cubicBezTo>
                    <a:pt x="640" y="2498"/>
                    <a:pt x="631" y="2510"/>
                    <a:pt x="625" y="2527"/>
                  </a:cubicBezTo>
                  <a:cubicBezTo>
                    <a:pt x="624" y="2543"/>
                    <a:pt x="608" y="2604"/>
                    <a:pt x="621" y="2623"/>
                  </a:cubicBezTo>
                  <a:cubicBezTo>
                    <a:pt x="624" y="2627"/>
                    <a:pt x="630" y="2626"/>
                    <a:pt x="635" y="2627"/>
                  </a:cubicBezTo>
                  <a:cubicBezTo>
                    <a:pt x="660" y="2633"/>
                    <a:pt x="678" y="2644"/>
                    <a:pt x="702" y="2651"/>
                  </a:cubicBezTo>
                  <a:cubicBezTo>
                    <a:pt x="723" y="2683"/>
                    <a:pt x="699" y="2654"/>
                    <a:pt x="726" y="2671"/>
                  </a:cubicBezTo>
                  <a:cubicBezTo>
                    <a:pt x="741" y="2681"/>
                    <a:pt x="754" y="2694"/>
                    <a:pt x="769" y="2704"/>
                  </a:cubicBezTo>
                  <a:cubicBezTo>
                    <a:pt x="794" y="2721"/>
                    <a:pt x="827" y="2728"/>
                    <a:pt x="856" y="2738"/>
                  </a:cubicBezTo>
                  <a:cubicBezTo>
                    <a:pt x="918" y="2735"/>
                    <a:pt x="939" y="2748"/>
                    <a:pt x="976" y="2714"/>
                  </a:cubicBezTo>
                  <a:cubicBezTo>
                    <a:pt x="971" y="2686"/>
                    <a:pt x="963" y="2662"/>
                    <a:pt x="942" y="2642"/>
                  </a:cubicBezTo>
                  <a:cubicBezTo>
                    <a:pt x="928" y="2612"/>
                    <a:pt x="908" y="2591"/>
                    <a:pt x="889" y="2565"/>
                  </a:cubicBezTo>
                  <a:cubicBezTo>
                    <a:pt x="882" y="2542"/>
                    <a:pt x="858" y="2533"/>
                    <a:pt x="841" y="2517"/>
                  </a:cubicBezTo>
                  <a:cubicBezTo>
                    <a:pt x="833" y="2488"/>
                    <a:pt x="812" y="2483"/>
                    <a:pt x="846" y="2459"/>
                  </a:cubicBezTo>
                  <a:cubicBezTo>
                    <a:pt x="850" y="2428"/>
                    <a:pt x="854" y="2411"/>
                    <a:pt x="861" y="2383"/>
                  </a:cubicBezTo>
                  <a:cubicBezTo>
                    <a:pt x="851" y="2353"/>
                    <a:pt x="827" y="2368"/>
                    <a:pt x="856" y="2349"/>
                  </a:cubicBezTo>
                  <a:cubicBezTo>
                    <a:pt x="881" y="2310"/>
                    <a:pt x="856" y="2255"/>
                    <a:pt x="827" y="2224"/>
                  </a:cubicBezTo>
                  <a:cubicBezTo>
                    <a:pt x="824" y="2214"/>
                    <a:pt x="820" y="2205"/>
                    <a:pt x="817" y="2195"/>
                  </a:cubicBezTo>
                  <a:cubicBezTo>
                    <a:pt x="814" y="2184"/>
                    <a:pt x="808" y="2162"/>
                    <a:pt x="808" y="2162"/>
                  </a:cubicBezTo>
                  <a:cubicBezTo>
                    <a:pt x="810" y="2132"/>
                    <a:pt x="810" y="2101"/>
                    <a:pt x="813" y="2071"/>
                  </a:cubicBezTo>
                  <a:cubicBezTo>
                    <a:pt x="813" y="2066"/>
                    <a:pt x="817" y="2051"/>
                    <a:pt x="817" y="2056"/>
                  </a:cubicBezTo>
                  <a:cubicBezTo>
                    <a:pt x="817" y="2087"/>
                    <a:pt x="813" y="2099"/>
                    <a:pt x="793" y="2119"/>
                  </a:cubicBezTo>
                  <a:cubicBezTo>
                    <a:pt x="781" y="2161"/>
                    <a:pt x="830" y="2102"/>
                    <a:pt x="837" y="2095"/>
                  </a:cubicBezTo>
                  <a:cubicBezTo>
                    <a:pt x="841" y="2091"/>
                    <a:pt x="846" y="2088"/>
                    <a:pt x="851" y="2085"/>
                  </a:cubicBezTo>
                  <a:cubicBezTo>
                    <a:pt x="849" y="2075"/>
                    <a:pt x="855" y="2060"/>
                    <a:pt x="846" y="2056"/>
                  </a:cubicBezTo>
                  <a:cubicBezTo>
                    <a:pt x="838" y="2053"/>
                    <a:pt x="833" y="2068"/>
                    <a:pt x="827" y="2075"/>
                  </a:cubicBezTo>
                  <a:cubicBezTo>
                    <a:pt x="808" y="2099"/>
                    <a:pt x="797" y="2125"/>
                    <a:pt x="779" y="2147"/>
                  </a:cubicBezTo>
                  <a:cubicBezTo>
                    <a:pt x="775" y="2152"/>
                    <a:pt x="775" y="2162"/>
                    <a:pt x="769" y="2162"/>
                  </a:cubicBezTo>
                  <a:cubicBezTo>
                    <a:pt x="764" y="2162"/>
                    <a:pt x="772" y="2152"/>
                    <a:pt x="774" y="2147"/>
                  </a:cubicBezTo>
                  <a:cubicBezTo>
                    <a:pt x="786" y="2123"/>
                    <a:pt x="783" y="2143"/>
                    <a:pt x="789" y="2119"/>
                  </a:cubicBezTo>
                  <a:cubicBezTo>
                    <a:pt x="796" y="2094"/>
                    <a:pt x="812" y="2079"/>
                    <a:pt x="822" y="2056"/>
                  </a:cubicBezTo>
                  <a:cubicBezTo>
                    <a:pt x="826" y="2047"/>
                    <a:pt x="829" y="2037"/>
                    <a:pt x="832" y="2027"/>
                  </a:cubicBezTo>
                  <a:cubicBezTo>
                    <a:pt x="834" y="2022"/>
                    <a:pt x="837" y="2013"/>
                    <a:pt x="837" y="2013"/>
                  </a:cubicBezTo>
                  <a:cubicBezTo>
                    <a:pt x="838" y="1914"/>
                    <a:pt x="837" y="1814"/>
                    <a:pt x="841" y="1715"/>
                  </a:cubicBezTo>
                  <a:cubicBezTo>
                    <a:pt x="841" y="1705"/>
                    <a:pt x="851" y="1687"/>
                    <a:pt x="851" y="1687"/>
                  </a:cubicBezTo>
                  <a:cubicBezTo>
                    <a:pt x="853" y="1572"/>
                    <a:pt x="843" y="1476"/>
                    <a:pt x="865" y="1370"/>
                  </a:cubicBezTo>
                  <a:cubicBezTo>
                    <a:pt x="863" y="1279"/>
                    <a:pt x="867" y="1179"/>
                    <a:pt x="851" y="1087"/>
                  </a:cubicBezTo>
                  <a:cubicBezTo>
                    <a:pt x="848" y="1068"/>
                    <a:pt x="853" y="1045"/>
                    <a:pt x="841" y="1029"/>
                  </a:cubicBezTo>
                  <a:cubicBezTo>
                    <a:pt x="826" y="1009"/>
                    <a:pt x="744" y="1007"/>
                    <a:pt x="726" y="1005"/>
                  </a:cubicBezTo>
                  <a:cubicBezTo>
                    <a:pt x="700" y="996"/>
                    <a:pt x="677" y="986"/>
                    <a:pt x="654" y="971"/>
                  </a:cubicBezTo>
                  <a:cubicBezTo>
                    <a:pt x="651" y="966"/>
                    <a:pt x="649" y="961"/>
                    <a:pt x="645" y="957"/>
                  </a:cubicBezTo>
                  <a:cubicBezTo>
                    <a:pt x="641" y="953"/>
                    <a:pt x="634" y="952"/>
                    <a:pt x="630" y="947"/>
                  </a:cubicBezTo>
                  <a:cubicBezTo>
                    <a:pt x="627" y="943"/>
                    <a:pt x="623" y="924"/>
                    <a:pt x="621" y="919"/>
                  </a:cubicBezTo>
                  <a:cubicBezTo>
                    <a:pt x="611" y="898"/>
                    <a:pt x="600" y="876"/>
                    <a:pt x="587" y="856"/>
                  </a:cubicBezTo>
                  <a:cubicBezTo>
                    <a:pt x="575" y="812"/>
                    <a:pt x="587" y="867"/>
                    <a:pt x="587" y="808"/>
                  </a:cubicBezTo>
                  <a:cubicBezTo>
                    <a:pt x="587" y="701"/>
                    <a:pt x="585" y="594"/>
                    <a:pt x="582" y="487"/>
                  </a:cubicBezTo>
                  <a:cubicBezTo>
                    <a:pt x="582" y="470"/>
                    <a:pt x="558" y="443"/>
                    <a:pt x="558" y="443"/>
                  </a:cubicBezTo>
                  <a:cubicBezTo>
                    <a:pt x="290" y="451"/>
                    <a:pt x="433" y="488"/>
                    <a:pt x="371" y="395"/>
                  </a:cubicBezTo>
                  <a:cubicBezTo>
                    <a:pt x="377" y="370"/>
                    <a:pt x="382" y="373"/>
                    <a:pt x="405" y="367"/>
                  </a:cubicBezTo>
                  <a:cubicBezTo>
                    <a:pt x="423" y="354"/>
                    <a:pt x="443" y="349"/>
                    <a:pt x="462" y="338"/>
                  </a:cubicBezTo>
                  <a:cubicBezTo>
                    <a:pt x="472" y="332"/>
                    <a:pt x="491" y="319"/>
                    <a:pt x="491" y="319"/>
                  </a:cubicBezTo>
                  <a:cubicBezTo>
                    <a:pt x="494" y="314"/>
                    <a:pt x="499" y="310"/>
                    <a:pt x="501" y="304"/>
                  </a:cubicBezTo>
                  <a:cubicBezTo>
                    <a:pt x="504" y="296"/>
                    <a:pt x="499" y="286"/>
                    <a:pt x="505" y="280"/>
                  </a:cubicBezTo>
                  <a:cubicBezTo>
                    <a:pt x="509" y="276"/>
                    <a:pt x="508" y="290"/>
                    <a:pt x="510" y="295"/>
                  </a:cubicBezTo>
                  <a:cubicBezTo>
                    <a:pt x="513" y="301"/>
                    <a:pt x="512" y="251"/>
                    <a:pt x="515" y="256"/>
                  </a:cubicBezTo>
                  <a:cubicBezTo>
                    <a:pt x="518" y="261"/>
                    <a:pt x="519" y="313"/>
                    <a:pt x="529" y="323"/>
                  </a:cubicBezTo>
                  <a:cubicBezTo>
                    <a:pt x="538" y="330"/>
                    <a:pt x="563" y="315"/>
                    <a:pt x="573" y="319"/>
                  </a:cubicBezTo>
                  <a:cubicBezTo>
                    <a:pt x="583" y="323"/>
                    <a:pt x="579" y="344"/>
                    <a:pt x="592" y="347"/>
                  </a:cubicBezTo>
                  <a:cubicBezTo>
                    <a:pt x="611" y="344"/>
                    <a:pt x="635" y="351"/>
                    <a:pt x="649" y="338"/>
                  </a:cubicBezTo>
                  <a:cubicBezTo>
                    <a:pt x="658" y="330"/>
                    <a:pt x="613" y="316"/>
                    <a:pt x="606" y="314"/>
                  </a:cubicBezTo>
                  <a:cubicBezTo>
                    <a:pt x="585" y="299"/>
                    <a:pt x="550" y="266"/>
                    <a:pt x="529" y="251"/>
                  </a:cubicBezTo>
                  <a:cubicBezTo>
                    <a:pt x="523" y="247"/>
                    <a:pt x="525" y="263"/>
                    <a:pt x="525" y="256"/>
                  </a:cubicBezTo>
                  <a:cubicBezTo>
                    <a:pt x="525" y="249"/>
                    <a:pt x="538" y="259"/>
                    <a:pt x="544" y="261"/>
                  </a:cubicBezTo>
                  <a:cubicBezTo>
                    <a:pt x="549" y="263"/>
                    <a:pt x="592" y="231"/>
                    <a:pt x="601" y="232"/>
                  </a:cubicBezTo>
                  <a:cubicBezTo>
                    <a:pt x="662" y="236"/>
                    <a:pt x="704" y="282"/>
                    <a:pt x="765" y="285"/>
                  </a:cubicBezTo>
                  <a:cubicBezTo>
                    <a:pt x="770" y="286"/>
                    <a:pt x="806" y="300"/>
                    <a:pt x="774" y="275"/>
                  </a:cubicBezTo>
                  <a:cubicBezTo>
                    <a:pt x="770" y="272"/>
                    <a:pt x="765" y="272"/>
                    <a:pt x="760" y="271"/>
                  </a:cubicBezTo>
                  <a:cubicBezTo>
                    <a:pt x="740" y="251"/>
                    <a:pt x="711" y="239"/>
                    <a:pt x="683" y="232"/>
                  </a:cubicBezTo>
                  <a:cubicBezTo>
                    <a:pt x="636" y="202"/>
                    <a:pt x="594" y="213"/>
                    <a:pt x="529" y="208"/>
                  </a:cubicBezTo>
                  <a:cubicBezTo>
                    <a:pt x="544" y="199"/>
                    <a:pt x="559" y="194"/>
                    <a:pt x="573" y="184"/>
                  </a:cubicBezTo>
                  <a:cubicBezTo>
                    <a:pt x="600" y="141"/>
                    <a:pt x="670" y="162"/>
                    <a:pt x="712" y="160"/>
                  </a:cubicBezTo>
                  <a:cubicBezTo>
                    <a:pt x="700" y="126"/>
                    <a:pt x="687" y="117"/>
                    <a:pt x="659" y="98"/>
                  </a:cubicBezTo>
                  <a:cubicBezTo>
                    <a:pt x="650" y="92"/>
                    <a:pt x="630" y="88"/>
                    <a:pt x="630" y="88"/>
                  </a:cubicBezTo>
                  <a:cubicBezTo>
                    <a:pt x="513" y="93"/>
                    <a:pt x="472" y="83"/>
                    <a:pt x="448" y="107"/>
                  </a:cubicBezTo>
                  <a:cubicBezTo>
                    <a:pt x="427" y="117"/>
                    <a:pt x="468" y="121"/>
                    <a:pt x="477" y="131"/>
                  </a:cubicBezTo>
                  <a:cubicBezTo>
                    <a:pt x="486" y="141"/>
                    <a:pt x="501" y="161"/>
                    <a:pt x="505" y="170"/>
                  </a:cubicBezTo>
                  <a:cubicBezTo>
                    <a:pt x="510" y="198"/>
                    <a:pt x="527" y="212"/>
                    <a:pt x="501" y="184"/>
                  </a:cubicBezTo>
                  <a:cubicBezTo>
                    <a:pt x="464" y="42"/>
                    <a:pt x="452" y="107"/>
                    <a:pt x="222" y="103"/>
                  </a:cubicBezTo>
                  <a:cubicBezTo>
                    <a:pt x="171" y="48"/>
                    <a:pt x="158" y="14"/>
                    <a:pt x="78" y="7"/>
                  </a:cubicBezTo>
                  <a:cubicBezTo>
                    <a:pt x="59" y="0"/>
                    <a:pt x="51" y="0"/>
                    <a:pt x="45" y="21"/>
                  </a:cubicBezTo>
                  <a:cubicBezTo>
                    <a:pt x="60" y="31"/>
                    <a:pt x="71" y="34"/>
                    <a:pt x="88" y="40"/>
                  </a:cubicBezTo>
                  <a:cubicBezTo>
                    <a:pt x="125" y="67"/>
                    <a:pt x="108" y="60"/>
                    <a:pt x="136" y="69"/>
                  </a:cubicBezTo>
                  <a:cubicBezTo>
                    <a:pt x="141" y="72"/>
                    <a:pt x="146" y="75"/>
                    <a:pt x="150" y="79"/>
                  </a:cubicBezTo>
                  <a:cubicBezTo>
                    <a:pt x="153" y="83"/>
                    <a:pt x="160" y="93"/>
                    <a:pt x="155" y="93"/>
                  </a:cubicBezTo>
                  <a:cubicBezTo>
                    <a:pt x="148" y="93"/>
                    <a:pt x="146" y="83"/>
                    <a:pt x="141" y="79"/>
                  </a:cubicBezTo>
                  <a:cubicBezTo>
                    <a:pt x="136" y="75"/>
                    <a:pt x="131" y="72"/>
                    <a:pt x="126" y="69"/>
                  </a:cubicBezTo>
                  <a:cubicBezTo>
                    <a:pt x="112" y="47"/>
                    <a:pt x="84" y="38"/>
                    <a:pt x="59" y="31"/>
                  </a:cubicBezTo>
                  <a:cubicBezTo>
                    <a:pt x="43" y="32"/>
                    <a:pt x="24" y="26"/>
                    <a:pt x="11" y="35"/>
                  </a:cubicBezTo>
                  <a:cubicBezTo>
                    <a:pt x="4" y="39"/>
                    <a:pt x="10" y="53"/>
                    <a:pt x="16" y="59"/>
                  </a:cubicBezTo>
                  <a:cubicBezTo>
                    <a:pt x="22" y="65"/>
                    <a:pt x="32" y="62"/>
                    <a:pt x="40" y="64"/>
                  </a:cubicBezTo>
                  <a:cubicBezTo>
                    <a:pt x="50" y="67"/>
                    <a:pt x="69" y="74"/>
                    <a:pt x="69" y="74"/>
                  </a:cubicBezTo>
                  <a:cubicBezTo>
                    <a:pt x="50" y="76"/>
                    <a:pt x="30" y="74"/>
                    <a:pt x="11" y="79"/>
                  </a:cubicBezTo>
                  <a:cubicBezTo>
                    <a:pt x="5" y="81"/>
                    <a:pt x="0" y="87"/>
                    <a:pt x="1" y="93"/>
                  </a:cubicBezTo>
                  <a:cubicBezTo>
                    <a:pt x="2" y="98"/>
                    <a:pt x="11" y="96"/>
                    <a:pt x="16" y="98"/>
                  </a:cubicBezTo>
                  <a:cubicBezTo>
                    <a:pt x="27" y="106"/>
                    <a:pt x="44" y="109"/>
                    <a:pt x="49" y="122"/>
                  </a:cubicBezTo>
                  <a:cubicBezTo>
                    <a:pt x="56" y="142"/>
                    <a:pt x="50" y="133"/>
                    <a:pt x="69" y="146"/>
                  </a:cubicBezTo>
                  <a:cubicBezTo>
                    <a:pt x="115" y="140"/>
                    <a:pt x="162" y="144"/>
                    <a:pt x="208" y="136"/>
                  </a:cubicBezTo>
                  <a:cubicBezTo>
                    <a:pt x="213" y="135"/>
                    <a:pt x="210" y="126"/>
                    <a:pt x="213" y="122"/>
                  </a:cubicBezTo>
                  <a:cubicBezTo>
                    <a:pt x="217" y="118"/>
                    <a:pt x="222" y="115"/>
                    <a:pt x="227" y="112"/>
                  </a:cubicBezTo>
                  <a:cubicBezTo>
                    <a:pt x="269" y="127"/>
                    <a:pt x="225" y="191"/>
                    <a:pt x="203" y="213"/>
                  </a:cubicBezTo>
                  <a:cubicBezTo>
                    <a:pt x="213" y="184"/>
                    <a:pt x="232" y="170"/>
                    <a:pt x="261" y="160"/>
                  </a:cubicBezTo>
                  <a:cubicBezTo>
                    <a:pt x="272" y="149"/>
                    <a:pt x="284" y="134"/>
                    <a:pt x="289" y="141"/>
                  </a:cubicBezTo>
                  <a:cubicBezTo>
                    <a:pt x="293" y="146"/>
                    <a:pt x="287" y="154"/>
                    <a:pt x="285" y="160"/>
                  </a:cubicBezTo>
                  <a:cubicBezTo>
                    <a:pt x="278" y="183"/>
                    <a:pt x="264" y="212"/>
                    <a:pt x="251" y="232"/>
                  </a:cubicBezTo>
                  <a:cubicBezTo>
                    <a:pt x="248" y="237"/>
                    <a:pt x="215" y="278"/>
                    <a:pt x="217" y="280"/>
                  </a:cubicBezTo>
                  <a:cubicBezTo>
                    <a:pt x="221" y="284"/>
                    <a:pt x="228" y="275"/>
                    <a:pt x="232" y="271"/>
                  </a:cubicBezTo>
                  <a:cubicBezTo>
                    <a:pt x="239" y="265"/>
                    <a:pt x="244" y="256"/>
                    <a:pt x="251" y="251"/>
                  </a:cubicBezTo>
                  <a:cubicBezTo>
                    <a:pt x="261" y="244"/>
                    <a:pt x="275" y="244"/>
                    <a:pt x="285" y="237"/>
                  </a:cubicBezTo>
                  <a:cubicBezTo>
                    <a:pt x="319" y="213"/>
                    <a:pt x="352" y="162"/>
                    <a:pt x="390" y="151"/>
                  </a:cubicBezTo>
                  <a:cubicBezTo>
                    <a:pt x="405" y="141"/>
                    <a:pt x="430" y="133"/>
                    <a:pt x="400" y="122"/>
                  </a:cubicBezTo>
                  <a:cubicBezTo>
                    <a:pt x="387" y="125"/>
                    <a:pt x="371" y="123"/>
                    <a:pt x="361" y="131"/>
                  </a:cubicBezTo>
                  <a:cubicBezTo>
                    <a:pt x="356" y="135"/>
                    <a:pt x="356" y="142"/>
                    <a:pt x="352" y="146"/>
                  </a:cubicBezTo>
                  <a:cubicBezTo>
                    <a:pt x="335" y="166"/>
                    <a:pt x="314" y="182"/>
                    <a:pt x="299" y="203"/>
                  </a:cubicBezTo>
                  <a:cubicBezTo>
                    <a:pt x="295" y="216"/>
                    <a:pt x="294" y="229"/>
                    <a:pt x="289" y="242"/>
                  </a:cubicBezTo>
                  <a:cubicBezTo>
                    <a:pt x="284" y="254"/>
                    <a:pt x="265" y="263"/>
                    <a:pt x="265" y="275"/>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2" name="Freeform 33"/>
            <p:cNvSpPr>
              <a:spLocks/>
            </p:cNvSpPr>
            <p:nvPr/>
          </p:nvSpPr>
          <p:spPr bwMode="auto">
            <a:xfrm>
              <a:off x="3147" y="893"/>
              <a:ext cx="959" cy="3005"/>
            </a:xfrm>
            <a:custGeom>
              <a:avLst/>
              <a:gdLst>
                <a:gd name="T0" fmla="*/ 153 w 959"/>
                <a:gd name="T1" fmla="*/ 3005 h 3005"/>
                <a:gd name="T2" fmla="*/ 163 w 959"/>
                <a:gd name="T3" fmla="*/ 2976 h 3005"/>
                <a:gd name="T4" fmla="*/ 168 w 959"/>
                <a:gd name="T5" fmla="*/ 2961 h 3005"/>
                <a:gd name="T6" fmla="*/ 144 w 959"/>
                <a:gd name="T7" fmla="*/ 2904 h 3005"/>
                <a:gd name="T8" fmla="*/ 134 w 959"/>
                <a:gd name="T9" fmla="*/ 2889 h 3005"/>
                <a:gd name="T10" fmla="*/ 148 w 959"/>
                <a:gd name="T11" fmla="*/ 2846 h 3005"/>
                <a:gd name="T12" fmla="*/ 230 w 959"/>
                <a:gd name="T13" fmla="*/ 2865 h 3005"/>
                <a:gd name="T14" fmla="*/ 172 w 959"/>
                <a:gd name="T15" fmla="*/ 2837 h 3005"/>
                <a:gd name="T16" fmla="*/ 129 w 959"/>
                <a:gd name="T17" fmla="*/ 2808 h 3005"/>
                <a:gd name="T18" fmla="*/ 115 w 959"/>
                <a:gd name="T19" fmla="*/ 2765 h 3005"/>
                <a:gd name="T20" fmla="*/ 129 w 959"/>
                <a:gd name="T21" fmla="*/ 2659 h 3005"/>
                <a:gd name="T22" fmla="*/ 144 w 959"/>
                <a:gd name="T23" fmla="*/ 2577 h 3005"/>
                <a:gd name="T24" fmla="*/ 139 w 959"/>
                <a:gd name="T25" fmla="*/ 2203 h 3005"/>
                <a:gd name="T26" fmla="*/ 120 w 959"/>
                <a:gd name="T27" fmla="*/ 2131 h 3005"/>
                <a:gd name="T28" fmla="*/ 91 w 959"/>
                <a:gd name="T29" fmla="*/ 1944 h 3005"/>
                <a:gd name="T30" fmla="*/ 0 w 959"/>
                <a:gd name="T31" fmla="*/ 1445 h 3005"/>
                <a:gd name="T32" fmla="*/ 4 w 959"/>
                <a:gd name="T33" fmla="*/ 1257 h 3005"/>
                <a:gd name="T34" fmla="*/ 14 w 959"/>
                <a:gd name="T35" fmla="*/ 1185 h 3005"/>
                <a:gd name="T36" fmla="*/ 24 w 959"/>
                <a:gd name="T37" fmla="*/ 1157 h 3005"/>
                <a:gd name="T38" fmla="*/ 43 w 959"/>
                <a:gd name="T39" fmla="*/ 893 h 3005"/>
                <a:gd name="T40" fmla="*/ 57 w 959"/>
                <a:gd name="T41" fmla="*/ 811 h 3005"/>
                <a:gd name="T42" fmla="*/ 196 w 959"/>
                <a:gd name="T43" fmla="*/ 797 h 3005"/>
                <a:gd name="T44" fmla="*/ 288 w 959"/>
                <a:gd name="T45" fmla="*/ 749 h 3005"/>
                <a:gd name="T46" fmla="*/ 384 w 959"/>
                <a:gd name="T47" fmla="*/ 720 h 3005"/>
                <a:gd name="T48" fmla="*/ 523 w 959"/>
                <a:gd name="T49" fmla="*/ 696 h 3005"/>
                <a:gd name="T50" fmla="*/ 547 w 959"/>
                <a:gd name="T51" fmla="*/ 590 h 3005"/>
                <a:gd name="T52" fmla="*/ 470 w 959"/>
                <a:gd name="T53" fmla="*/ 489 h 3005"/>
                <a:gd name="T54" fmla="*/ 508 w 959"/>
                <a:gd name="T55" fmla="*/ 422 h 3005"/>
                <a:gd name="T56" fmla="*/ 523 w 959"/>
                <a:gd name="T57" fmla="*/ 379 h 3005"/>
                <a:gd name="T58" fmla="*/ 547 w 959"/>
                <a:gd name="T59" fmla="*/ 43 h 3005"/>
                <a:gd name="T60" fmla="*/ 552 w 959"/>
                <a:gd name="T61" fmla="*/ 5 h 3005"/>
                <a:gd name="T62" fmla="*/ 566 w 959"/>
                <a:gd name="T63" fmla="*/ 14 h 3005"/>
                <a:gd name="T64" fmla="*/ 547 w 959"/>
                <a:gd name="T65" fmla="*/ 19 h 3005"/>
                <a:gd name="T66" fmla="*/ 648 w 959"/>
                <a:gd name="T67" fmla="*/ 53 h 3005"/>
                <a:gd name="T68" fmla="*/ 696 w 959"/>
                <a:gd name="T69" fmla="*/ 67 h 3005"/>
                <a:gd name="T70" fmla="*/ 676 w 959"/>
                <a:gd name="T71" fmla="*/ 62 h 3005"/>
                <a:gd name="T72" fmla="*/ 691 w 959"/>
                <a:gd name="T73" fmla="*/ 67 h 3005"/>
                <a:gd name="T74" fmla="*/ 734 w 959"/>
                <a:gd name="T75" fmla="*/ 72 h 3005"/>
                <a:gd name="T76" fmla="*/ 777 w 959"/>
                <a:gd name="T77" fmla="*/ 101 h 3005"/>
                <a:gd name="T78" fmla="*/ 830 w 959"/>
                <a:gd name="T79" fmla="*/ 134 h 3005"/>
                <a:gd name="T80" fmla="*/ 849 w 959"/>
                <a:gd name="T81" fmla="*/ 264 h 3005"/>
                <a:gd name="T82" fmla="*/ 864 w 959"/>
                <a:gd name="T83" fmla="*/ 341 h 3005"/>
                <a:gd name="T84" fmla="*/ 883 w 959"/>
                <a:gd name="T85" fmla="*/ 369 h 3005"/>
                <a:gd name="T86" fmla="*/ 897 w 959"/>
                <a:gd name="T87" fmla="*/ 470 h 3005"/>
                <a:gd name="T88" fmla="*/ 816 w 959"/>
                <a:gd name="T89" fmla="*/ 494 h 3005"/>
                <a:gd name="T90" fmla="*/ 840 w 959"/>
                <a:gd name="T91" fmla="*/ 465 h 3005"/>
                <a:gd name="T92" fmla="*/ 873 w 959"/>
                <a:gd name="T93" fmla="*/ 456 h 3005"/>
                <a:gd name="T94" fmla="*/ 907 w 959"/>
                <a:gd name="T95" fmla="*/ 461 h 3005"/>
                <a:gd name="T96" fmla="*/ 902 w 959"/>
                <a:gd name="T97" fmla="*/ 475 h 3005"/>
                <a:gd name="T98" fmla="*/ 926 w 959"/>
                <a:gd name="T99" fmla="*/ 518 h 3005"/>
                <a:gd name="T100" fmla="*/ 916 w 959"/>
                <a:gd name="T101" fmla="*/ 489 h 3005"/>
                <a:gd name="T102" fmla="*/ 926 w 959"/>
                <a:gd name="T103" fmla="*/ 504 h 3005"/>
                <a:gd name="T104" fmla="*/ 940 w 959"/>
                <a:gd name="T105" fmla="*/ 547 h 3005"/>
                <a:gd name="T106" fmla="*/ 912 w 959"/>
                <a:gd name="T107" fmla="*/ 701 h 3005"/>
                <a:gd name="T108" fmla="*/ 820 w 959"/>
                <a:gd name="T109" fmla="*/ 744 h 3005"/>
                <a:gd name="T110" fmla="*/ 595 w 959"/>
                <a:gd name="T111" fmla="*/ 792 h 3005"/>
                <a:gd name="T112" fmla="*/ 580 w 959"/>
                <a:gd name="T113" fmla="*/ 801 h 3005"/>
                <a:gd name="T114" fmla="*/ 571 w 959"/>
                <a:gd name="T115" fmla="*/ 816 h 3005"/>
                <a:gd name="T116" fmla="*/ 427 w 959"/>
                <a:gd name="T117" fmla="*/ 821 h 3005"/>
                <a:gd name="T118" fmla="*/ 393 w 959"/>
                <a:gd name="T119" fmla="*/ 729 h 30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9"/>
                <a:gd name="T181" fmla="*/ 0 h 3005"/>
                <a:gd name="T182" fmla="*/ 959 w 959"/>
                <a:gd name="T183" fmla="*/ 3005 h 30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9" h="3005">
                  <a:moveTo>
                    <a:pt x="153" y="3005"/>
                  </a:moveTo>
                  <a:cubicBezTo>
                    <a:pt x="156" y="2995"/>
                    <a:pt x="160" y="2986"/>
                    <a:pt x="163" y="2976"/>
                  </a:cubicBezTo>
                  <a:cubicBezTo>
                    <a:pt x="165" y="2971"/>
                    <a:pt x="168" y="2961"/>
                    <a:pt x="168" y="2961"/>
                  </a:cubicBezTo>
                  <a:cubicBezTo>
                    <a:pt x="161" y="2922"/>
                    <a:pt x="168" y="2941"/>
                    <a:pt x="144" y="2904"/>
                  </a:cubicBezTo>
                  <a:cubicBezTo>
                    <a:pt x="141" y="2899"/>
                    <a:pt x="134" y="2889"/>
                    <a:pt x="134" y="2889"/>
                  </a:cubicBezTo>
                  <a:cubicBezTo>
                    <a:pt x="130" y="2871"/>
                    <a:pt x="114" y="2834"/>
                    <a:pt x="148" y="2846"/>
                  </a:cubicBezTo>
                  <a:cubicBezTo>
                    <a:pt x="179" y="2877"/>
                    <a:pt x="177" y="2870"/>
                    <a:pt x="230" y="2865"/>
                  </a:cubicBezTo>
                  <a:cubicBezTo>
                    <a:pt x="213" y="2854"/>
                    <a:pt x="192" y="2842"/>
                    <a:pt x="172" y="2837"/>
                  </a:cubicBezTo>
                  <a:cubicBezTo>
                    <a:pt x="155" y="2825"/>
                    <a:pt x="142" y="2826"/>
                    <a:pt x="129" y="2808"/>
                  </a:cubicBezTo>
                  <a:cubicBezTo>
                    <a:pt x="124" y="2794"/>
                    <a:pt x="120" y="2779"/>
                    <a:pt x="115" y="2765"/>
                  </a:cubicBezTo>
                  <a:cubicBezTo>
                    <a:pt x="124" y="2668"/>
                    <a:pt x="114" y="2702"/>
                    <a:pt x="129" y="2659"/>
                  </a:cubicBezTo>
                  <a:cubicBezTo>
                    <a:pt x="134" y="2631"/>
                    <a:pt x="140" y="2605"/>
                    <a:pt x="144" y="2577"/>
                  </a:cubicBezTo>
                  <a:cubicBezTo>
                    <a:pt x="142" y="2452"/>
                    <a:pt x="142" y="2328"/>
                    <a:pt x="139" y="2203"/>
                  </a:cubicBezTo>
                  <a:cubicBezTo>
                    <a:pt x="138" y="2180"/>
                    <a:pt x="124" y="2154"/>
                    <a:pt x="120" y="2131"/>
                  </a:cubicBezTo>
                  <a:cubicBezTo>
                    <a:pt x="108" y="2069"/>
                    <a:pt x="100" y="2006"/>
                    <a:pt x="91" y="1944"/>
                  </a:cubicBezTo>
                  <a:cubicBezTo>
                    <a:pt x="87" y="1530"/>
                    <a:pt x="239" y="1459"/>
                    <a:pt x="0" y="1445"/>
                  </a:cubicBezTo>
                  <a:cubicBezTo>
                    <a:pt x="1" y="1382"/>
                    <a:pt x="1" y="1320"/>
                    <a:pt x="4" y="1257"/>
                  </a:cubicBezTo>
                  <a:cubicBezTo>
                    <a:pt x="5" y="1233"/>
                    <a:pt x="9" y="1209"/>
                    <a:pt x="14" y="1185"/>
                  </a:cubicBezTo>
                  <a:cubicBezTo>
                    <a:pt x="16" y="1175"/>
                    <a:pt x="24" y="1157"/>
                    <a:pt x="24" y="1157"/>
                  </a:cubicBezTo>
                  <a:cubicBezTo>
                    <a:pt x="27" y="1082"/>
                    <a:pt x="25" y="963"/>
                    <a:pt x="43" y="893"/>
                  </a:cubicBezTo>
                  <a:cubicBezTo>
                    <a:pt x="49" y="869"/>
                    <a:pt x="46" y="833"/>
                    <a:pt x="57" y="811"/>
                  </a:cubicBezTo>
                  <a:cubicBezTo>
                    <a:pt x="78" y="770"/>
                    <a:pt x="149" y="799"/>
                    <a:pt x="196" y="797"/>
                  </a:cubicBezTo>
                  <a:cubicBezTo>
                    <a:pt x="230" y="786"/>
                    <a:pt x="254" y="758"/>
                    <a:pt x="288" y="749"/>
                  </a:cubicBezTo>
                  <a:cubicBezTo>
                    <a:pt x="314" y="730"/>
                    <a:pt x="353" y="726"/>
                    <a:pt x="384" y="720"/>
                  </a:cubicBezTo>
                  <a:cubicBezTo>
                    <a:pt x="433" y="711"/>
                    <a:pt x="472" y="700"/>
                    <a:pt x="523" y="696"/>
                  </a:cubicBezTo>
                  <a:cubicBezTo>
                    <a:pt x="526" y="650"/>
                    <a:pt x="511" y="614"/>
                    <a:pt x="547" y="590"/>
                  </a:cubicBezTo>
                  <a:cubicBezTo>
                    <a:pt x="532" y="547"/>
                    <a:pt x="495" y="526"/>
                    <a:pt x="470" y="489"/>
                  </a:cubicBezTo>
                  <a:cubicBezTo>
                    <a:pt x="477" y="463"/>
                    <a:pt x="494" y="445"/>
                    <a:pt x="508" y="422"/>
                  </a:cubicBezTo>
                  <a:cubicBezTo>
                    <a:pt x="502" y="401"/>
                    <a:pt x="516" y="399"/>
                    <a:pt x="523" y="379"/>
                  </a:cubicBezTo>
                  <a:cubicBezTo>
                    <a:pt x="489" y="280"/>
                    <a:pt x="511" y="144"/>
                    <a:pt x="547" y="43"/>
                  </a:cubicBezTo>
                  <a:cubicBezTo>
                    <a:pt x="549" y="30"/>
                    <a:pt x="545" y="16"/>
                    <a:pt x="552" y="5"/>
                  </a:cubicBezTo>
                  <a:cubicBezTo>
                    <a:pt x="555" y="0"/>
                    <a:pt x="568" y="9"/>
                    <a:pt x="566" y="14"/>
                  </a:cubicBezTo>
                  <a:cubicBezTo>
                    <a:pt x="564" y="20"/>
                    <a:pt x="553" y="17"/>
                    <a:pt x="547" y="19"/>
                  </a:cubicBezTo>
                  <a:cubicBezTo>
                    <a:pt x="582" y="31"/>
                    <a:pt x="614" y="39"/>
                    <a:pt x="648" y="53"/>
                  </a:cubicBezTo>
                  <a:cubicBezTo>
                    <a:pt x="663" y="59"/>
                    <a:pt x="696" y="67"/>
                    <a:pt x="696" y="67"/>
                  </a:cubicBezTo>
                  <a:cubicBezTo>
                    <a:pt x="736" y="96"/>
                    <a:pt x="676" y="65"/>
                    <a:pt x="676" y="62"/>
                  </a:cubicBezTo>
                  <a:cubicBezTo>
                    <a:pt x="676" y="57"/>
                    <a:pt x="686" y="66"/>
                    <a:pt x="691" y="67"/>
                  </a:cubicBezTo>
                  <a:cubicBezTo>
                    <a:pt x="705" y="69"/>
                    <a:pt x="720" y="70"/>
                    <a:pt x="734" y="72"/>
                  </a:cubicBezTo>
                  <a:cubicBezTo>
                    <a:pt x="754" y="79"/>
                    <a:pt x="760" y="89"/>
                    <a:pt x="777" y="101"/>
                  </a:cubicBezTo>
                  <a:cubicBezTo>
                    <a:pt x="793" y="113"/>
                    <a:pt x="813" y="123"/>
                    <a:pt x="830" y="134"/>
                  </a:cubicBezTo>
                  <a:cubicBezTo>
                    <a:pt x="833" y="181"/>
                    <a:pt x="835" y="221"/>
                    <a:pt x="849" y="264"/>
                  </a:cubicBezTo>
                  <a:cubicBezTo>
                    <a:pt x="851" y="282"/>
                    <a:pt x="851" y="322"/>
                    <a:pt x="864" y="341"/>
                  </a:cubicBezTo>
                  <a:cubicBezTo>
                    <a:pt x="870" y="350"/>
                    <a:pt x="883" y="369"/>
                    <a:pt x="883" y="369"/>
                  </a:cubicBezTo>
                  <a:cubicBezTo>
                    <a:pt x="894" y="401"/>
                    <a:pt x="893" y="437"/>
                    <a:pt x="897" y="470"/>
                  </a:cubicBezTo>
                  <a:cubicBezTo>
                    <a:pt x="869" y="480"/>
                    <a:pt x="842" y="477"/>
                    <a:pt x="816" y="494"/>
                  </a:cubicBezTo>
                  <a:cubicBezTo>
                    <a:pt x="808" y="473"/>
                    <a:pt x="820" y="471"/>
                    <a:pt x="840" y="465"/>
                  </a:cubicBezTo>
                  <a:cubicBezTo>
                    <a:pt x="851" y="462"/>
                    <a:pt x="873" y="456"/>
                    <a:pt x="873" y="456"/>
                  </a:cubicBezTo>
                  <a:cubicBezTo>
                    <a:pt x="884" y="458"/>
                    <a:pt x="897" y="455"/>
                    <a:pt x="907" y="461"/>
                  </a:cubicBezTo>
                  <a:cubicBezTo>
                    <a:pt x="911" y="464"/>
                    <a:pt x="902" y="470"/>
                    <a:pt x="902" y="475"/>
                  </a:cubicBezTo>
                  <a:cubicBezTo>
                    <a:pt x="902" y="518"/>
                    <a:pt x="898" y="511"/>
                    <a:pt x="926" y="518"/>
                  </a:cubicBezTo>
                  <a:cubicBezTo>
                    <a:pt x="923" y="508"/>
                    <a:pt x="919" y="499"/>
                    <a:pt x="916" y="489"/>
                  </a:cubicBezTo>
                  <a:cubicBezTo>
                    <a:pt x="914" y="483"/>
                    <a:pt x="924" y="499"/>
                    <a:pt x="926" y="504"/>
                  </a:cubicBezTo>
                  <a:cubicBezTo>
                    <a:pt x="931" y="516"/>
                    <a:pt x="936" y="534"/>
                    <a:pt x="940" y="547"/>
                  </a:cubicBezTo>
                  <a:cubicBezTo>
                    <a:pt x="937" y="654"/>
                    <a:pt x="959" y="650"/>
                    <a:pt x="912" y="701"/>
                  </a:cubicBezTo>
                  <a:cubicBezTo>
                    <a:pt x="894" y="753"/>
                    <a:pt x="888" y="739"/>
                    <a:pt x="820" y="744"/>
                  </a:cubicBezTo>
                  <a:cubicBezTo>
                    <a:pt x="744" y="758"/>
                    <a:pt x="672" y="782"/>
                    <a:pt x="595" y="792"/>
                  </a:cubicBezTo>
                  <a:cubicBezTo>
                    <a:pt x="590" y="795"/>
                    <a:pt x="584" y="797"/>
                    <a:pt x="580" y="801"/>
                  </a:cubicBezTo>
                  <a:cubicBezTo>
                    <a:pt x="576" y="805"/>
                    <a:pt x="577" y="815"/>
                    <a:pt x="571" y="816"/>
                  </a:cubicBezTo>
                  <a:cubicBezTo>
                    <a:pt x="523" y="822"/>
                    <a:pt x="475" y="819"/>
                    <a:pt x="427" y="821"/>
                  </a:cubicBezTo>
                  <a:cubicBezTo>
                    <a:pt x="364" y="834"/>
                    <a:pt x="393" y="911"/>
                    <a:pt x="393" y="729"/>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3" name="Freeform 34"/>
            <p:cNvSpPr>
              <a:spLocks/>
            </p:cNvSpPr>
            <p:nvPr/>
          </p:nvSpPr>
          <p:spPr bwMode="auto">
            <a:xfrm>
              <a:off x="3042" y="863"/>
              <a:ext cx="675" cy="827"/>
            </a:xfrm>
            <a:custGeom>
              <a:avLst/>
              <a:gdLst>
                <a:gd name="T0" fmla="*/ 162 w 675"/>
                <a:gd name="T1" fmla="*/ 827 h 827"/>
                <a:gd name="T2" fmla="*/ 85 w 675"/>
                <a:gd name="T3" fmla="*/ 745 h 827"/>
                <a:gd name="T4" fmla="*/ 66 w 675"/>
                <a:gd name="T5" fmla="*/ 721 h 827"/>
                <a:gd name="T6" fmla="*/ 52 w 675"/>
                <a:gd name="T7" fmla="*/ 678 h 827"/>
                <a:gd name="T8" fmla="*/ 47 w 675"/>
                <a:gd name="T9" fmla="*/ 611 h 827"/>
                <a:gd name="T10" fmla="*/ 114 w 675"/>
                <a:gd name="T11" fmla="*/ 179 h 827"/>
                <a:gd name="T12" fmla="*/ 153 w 675"/>
                <a:gd name="T13" fmla="*/ 140 h 827"/>
                <a:gd name="T14" fmla="*/ 225 w 675"/>
                <a:gd name="T15" fmla="*/ 111 h 827"/>
                <a:gd name="T16" fmla="*/ 335 w 675"/>
                <a:gd name="T17" fmla="*/ 30 h 827"/>
                <a:gd name="T18" fmla="*/ 349 w 675"/>
                <a:gd name="T19" fmla="*/ 15 h 827"/>
                <a:gd name="T20" fmla="*/ 364 w 675"/>
                <a:gd name="T21" fmla="*/ 6 h 827"/>
                <a:gd name="T22" fmla="*/ 426 w 675"/>
                <a:gd name="T23" fmla="*/ 241 h 827"/>
                <a:gd name="T24" fmla="*/ 479 w 675"/>
                <a:gd name="T25" fmla="*/ 351 h 827"/>
                <a:gd name="T26" fmla="*/ 508 w 675"/>
                <a:gd name="T27" fmla="*/ 524 h 827"/>
                <a:gd name="T28" fmla="*/ 541 w 675"/>
                <a:gd name="T29" fmla="*/ 491 h 827"/>
                <a:gd name="T30" fmla="*/ 541 w 675"/>
                <a:gd name="T31" fmla="*/ 289 h 827"/>
                <a:gd name="T32" fmla="*/ 594 w 675"/>
                <a:gd name="T33" fmla="*/ 231 h 827"/>
                <a:gd name="T34" fmla="*/ 599 w 675"/>
                <a:gd name="T35" fmla="*/ 150 h 827"/>
                <a:gd name="T36" fmla="*/ 580 w 675"/>
                <a:gd name="T37" fmla="*/ 121 h 827"/>
                <a:gd name="T38" fmla="*/ 633 w 675"/>
                <a:gd name="T39" fmla="*/ 78 h 827"/>
                <a:gd name="T40" fmla="*/ 642 w 675"/>
                <a:gd name="T41" fmla="*/ 63 h 827"/>
                <a:gd name="T42" fmla="*/ 594 w 675"/>
                <a:gd name="T43" fmla="*/ 87 h 827"/>
                <a:gd name="T44" fmla="*/ 580 w 675"/>
                <a:gd name="T45" fmla="*/ 131 h 827"/>
                <a:gd name="T46" fmla="*/ 498 w 675"/>
                <a:gd name="T47" fmla="*/ 188 h 827"/>
                <a:gd name="T48" fmla="*/ 469 w 675"/>
                <a:gd name="T49" fmla="*/ 102 h 827"/>
                <a:gd name="T50" fmla="*/ 455 w 675"/>
                <a:gd name="T51" fmla="*/ 87 h 827"/>
                <a:gd name="T52" fmla="*/ 426 w 675"/>
                <a:gd name="T53" fmla="*/ 68 h 827"/>
                <a:gd name="T54" fmla="*/ 388 w 675"/>
                <a:gd name="T55" fmla="*/ 30 h 827"/>
                <a:gd name="T56" fmla="*/ 378 w 675"/>
                <a:gd name="T57" fmla="*/ 15 h 827"/>
                <a:gd name="T58" fmla="*/ 369 w 675"/>
                <a:gd name="T59" fmla="*/ 30 h 827"/>
                <a:gd name="T60" fmla="*/ 354 w 675"/>
                <a:gd name="T61" fmla="*/ 87 h 827"/>
                <a:gd name="T62" fmla="*/ 407 w 675"/>
                <a:gd name="T63" fmla="*/ 217 h 827"/>
                <a:gd name="T64" fmla="*/ 431 w 675"/>
                <a:gd name="T65" fmla="*/ 116 h 827"/>
                <a:gd name="T66" fmla="*/ 450 w 675"/>
                <a:gd name="T67" fmla="*/ 188 h 827"/>
                <a:gd name="T68" fmla="*/ 489 w 675"/>
                <a:gd name="T69" fmla="*/ 246 h 827"/>
                <a:gd name="T70" fmla="*/ 508 w 675"/>
                <a:gd name="T71" fmla="*/ 270 h 827"/>
                <a:gd name="T72" fmla="*/ 527 w 675"/>
                <a:gd name="T73" fmla="*/ 299 h 827"/>
                <a:gd name="T74" fmla="*/ 532 w 675"/>
                <a:gd name="T75" fmla="*/ 491 h 8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827"/>
                <a:gd name="T116" fmla="*/ 675 w 675"/>
                <a:gd name="T117" fmla="*/ 827 h 8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827">
                  <a:moveTo>
                    <a:pt x="162" y="827"/>
                  </a:moveTo>
                  <a:cubicBezTo>
                    <a:pt x="137" y="800"/>
                    <a:pt x="115" y="765"/>
                    <a:pt x="85" y="745"/>
                  </a:cubicBezTo>
                  <a:cubicBezTo>
                    <a:pt x="76" y="713"/>
                    <a:pt x="89" y="749"/>
                    <a:pt x="66" y="721"/>
                  </a:cubicBezTo>
                  <a:cubicBezTo>
                    <a:pt x="58" y="712"/>
                    <a:pt x="56" y="689"/>
                    <a:pt x="52" y="678"/>
                  </a:cubicBezTo>
                  <a:cubicBezTo>
                    <a:pt x="50" y="656"/>
                    <a:pt x="47" y="633"/>
                    <a:pt x="47" y="611"/>
                  </a:cubicBezTo>
                  <a:cubicBezTo>
                    <a:pt x="47" y="558"/>
                    <a:pt x="0" y="252"/>
                    <a:pt x="114" y="179"/>
                  </a:cubicBezTo>
                  <a:cubicBezTo>
                    <a:pt x="120" y="160"/>
                    <a:pt x="137" y="153"/>
                    <a:pt x="153" y="140"/>
                  </a:cubicBezTo>
                  <a:cubicBezTo>
                    <a:pt x="172" y="124"/>
                    <a:pt x="201" y="119"/>
                    <a:pt x="225" y="111"/>
                  </a:cubicBezTo>
                  <a:cubicBezTo>
                    <a:pt x="269" y="96"/>
                    <a:pt x="290" y="46"/>
                    <a:pt x="335" y="30"/>
                  </a:cubicBezTo>
                  <a:cubicBezTo>
                    <a:pt x="340" y="25"/>
                    <a:pt x="344" y="19"/>
                    <a:pt x="349" y="15"/>
                  </a:cubicBezTo>
                  <a:cubicBezTo>
                    <a:pt x="353" y="11"/>
                    <a:pt x="363" y="0"/>
                    <a:pt x="364" y="6"/>
                  </a:cubicBezTo>
                  <a:cubicBezTo>
                    <a:pt x="375" y="62"/>
                    <a:pt x="363" y="196"/>
                    <a:pt x="426" y="241"/>
                  </a:cubicBezTo>
                  <a:cubicBezTo>
                    <a:pt x="440" y="281"/>
                    <a:pt x="468" y="309"/>
                    <a:pt x="479" y="351"/>
                  </a:cubicBezTo>
                  <a:cubicBezTo>
                    <a:pt x="479" y="353"/>
                    <a:pt x="472" y="512"/>
                    <a:pt x="508" y="524"/>
                  </a:cubicBezTo>
                  <a:cubicBezTo>
                    <a:pt x="541" y="502"/>
                    <a:pt x="534" y="516"/>
                    <a:pt x="541" y="491"/>
                  </a:cubicBezTo>
                  <a:cubicBezTo>
                    <a:pt x="538" y="426"/>
                    <a:pt x="532" y="352"/>
                    <a:pt x="541" y="289"/>
                  </a:cubicBezTo>
                  <a:cubicBezTo>
                    <a:pt x="542" y="284"/>
                    <a:pt x="588" y="238"/>
                    <a:pt x="594" y="231"/>
                  </a:cubicBezTo>
                  <a:cubicBezTo>
                    <a:pt x="606" y="197"/>
                    <a:pt x="612" y="194"/>
                    <a:pt x="599" y="150"/>
                  </a:cubicBezTo>
                  <a:cubicBezTo>
                    <a:pt x="596" y="139"/>
                    <a:pt x="580" y="121"/>
                    <a:pt x="580" y="121"/>
                  </a:cubicBezTo>
                  <a:cubicBezTo>
                    <a:pt x="591" y="104"/>
                    <a:pt x="616" y="91"/>
                    <a:pt x="633" y="78"/>
                  </a:cubicBezTo>
                  <a:cubicBezTo>
                    <a:pt x="661" y="56"/>
                    <a:pt x="675" y="56"/>
                    <a:pt x="642" y="63"/>
                  </a:cubicBezTo>
                  <a:cubicBezTo>
                    <a:pt x="626" y="74"/>
                    <a:pt x="610" y="77"/>
                    <a:pt x="594" y="87"/>
                  </a:cubicBezTo>
                  <a:cubicBezTo>
                    <a:pt x="590" y="98"/>
                    <a:pt x="587" y="122"/>
                    <a:pt x="580" y="131"/>
                  </a:cubicBezTo>
                  <a:cubicBezTo>
                    <a:pt x="572" y="141"/>
                    <a:pt x="511" y="182"/>
                    <a:pt x="498" y="188"/>
                  </a:cubicBezTo>
                  <a:cubicBezTo>
                    <a:pt x="457" y="173"/>
                    <a:pt x="479" y="145"/>
                    <a:pt x="469" y="102"/>
                  </a:cubicBezTo>
                  <a:cubicBezTo>
                    <a:pt x="467" y="95"/>
                    <a:pt x="460" y="91"/>
                    <a:pt x="455" y="87"/>
                  </a:cubicBezTo>
                  <a:cubicBezTo>
                    <a:pt x="446" y="80"/>
                    <a:pt x="434" y="76"/>
                    <a:pt x="426" y="68"/>
                  </a:cubicBezTo>
                  <a:cubicBezTo>
                    <a:pt x="412" y="54"/>
                    <a:pt x="404" y="40"/>
                    <a:pt x="388" y="30"/>
                  </a:cubicBezTo>
                  <a:cubicBezTo>
                    <a:pt x="385" y="25"/>
                    <a:pt x="384" y="15"/>
                    <a:pt x="378" y="15"/>
                  </a:cubicBezTo>
                  <a:cubicBezTo>
                    <a:pt x="372" y="15"/>
                    <a:pt x="371" y="25"/>
                    <a:pt x="369" y="30"/>
                  </a:cubicBezTo>
                  <a:cubicBezTo>
                    <a:pt x="362" y="47"/>
                    <a:pt x="358" y="69"/>
                    <a:pt x="354" y="87"/>
                  </a:cubicBezTo>
                  <a:cubicBezTo>
                    <a:pt x="361" y="139"/>
                    <a:pt x="363" y="186"/>
                    <a:pt x="407" y="217"/>
                  </a:cubicBezTo>
                  <a:cubicBezTo>
                    <a:pt x="428" y="188"/>
                    <a:pt x="425" y="151"/>
                    <a:pt x="431" y="116"/>
                  </a:cubicBezTo>
                  <a:cubicBezTo>
                    <a:pt x="446" y="139"/>
                    <a:pt x="439" y="164"/>
                    <a:pt x="450" y="188"/>
                  </a:cubicBezTo>
                  <a:cubicBezTo>
                    <a:pt x="460" y="210"/>
                    <a:pt x="472" y="229"/>
                    <a:pt x="489" y="246"/>
                  </a:cubicBezTo>
                  <a:cubicBezTo>
                    <a:pt x="498" y="277"/>
                    <a:pt x="485" y="244"/>
                    <a:pt x="508" y="270"/>
                  </a:cubicBezTo>
                  <a:cubicBezTo>
                    <a:pt x="516" y="279"/>
                    <a:pt x="527" y="299"/>
                    <a:pt x="527" y="299"/>
                  </a:cubicBezTo>
                  <a:cubicBezTo>
                    <a:pt x="532" y="465"/>
                    <a:pt x="532" y="401"/>
                    <a:pt x="532" y="491"/>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4" name="Freeform 35"/>
            <p:cNvSpPr>
              <a:spLocks/>
            </p:cNvSpPr>
            <p:nvPr/>
          </p:nvSpPr>
          <p:spPr bwMode="auto">
            <a:xfrm>
              <a:off x="3147" y="1723"/>
              <a:ext cx="648" cy="657"/>
            </a:xfrm>
            <a:custGeom>
              <a:avLst/>
              <a:gdLst>
                <a:gd name="T0" fmla="*/ 0 w 648"/>
                <a:gd name="T1" fmla="*/ 615 h 657"/>
                <a:gd name="T2" fmla="*/ 273 w 648"/>
                <a:gd name="T3" fmla="*/ 600 h 657"/>
                <a:gd name="T4" fmla="*/ 369 w 648"/>
                <a:gd name="T5" fmla="*/ 557 h 657"/>
                <a:gd name="T6" fmla="*/ 379 w 648"/>
                <a:gd name="T7" fmla="*/ 543 h 657"/>
                <a:gd name="T8" fmla="*/ 408 w 648"/>
                <a:gd name="T9" fmla="*/ 533 h 657"/>
                <a:gd name="T10" fmla="*/ 436 w 648"/>
                <a:gd name="T11" fmla="*/ 231 h 657"/>
                <a:gd name="T12" fmla="*/ 609 w 648"/>
                <a:gd name="T13" fmla="*/ 298 h 657"/>
                <a:gd name="T14" fmla="*/ 412 w 648"/>
                <a:gd name="T15" fmla="*/ 293 h 657"/>
                <a:gd name="T16" fmla="*/ 412 w 648"/>
                <a:gd name="T17" fmla="*/ 226 h 657"/>
                <a:gd name="T18" fmla="*/ 451 w 648"/>
                <a:gd name="T19" fmla="*/ 216 h 657"/>
                <a:gd name="T20" fmla="*/ 600 w 648"/>
                <a:gd name="T21" fmla="*/ 279 h 657"/>
                <a:gd name="T22" fmla="*/ 422 w 648"/>
                <a:gd name="T23" fmla="*/ 173 h 657"/>
                <a:gd name="T24" fmla="*/ 412 w 648"/>
                <a:gd name="T25" fmla="*/ 125 h 657"/>
                <a:gd name="T26" fmla="*/ 403 w 648"/>
                <a:gd name="T27" fmla="*/ 0 h 6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8"/>
                <a:gd name="T43" fmla="*/ 0 h 657"/>
                <a:gd name="T44" fmla="*/ 648 w 648"/>
                <a:gd name="T45" fmla="*/ 657 h 6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8" h="657">
                  <a:moveTo>
                    <a:pt x="0" y="615"/>
                  </a:moveTo>
                  <a:cubicBezTo>
                    <a:pt x="95" y="635"/>
                    <a:pt x="181" y="607"/>
                    <a:pt x="273" y="600"/>
                  </a:cubicBezTo>
                  <a:cubicBezTo>
                    <a:pt x="303" y="592"/>
                    <a:pt x="347" y="579"/>
                    <a:pt x="369" y="557"/>
                  </a:cubicBezTo>
                  <a:cubicBezTo>
                    <a:pt x="373" y="553"/>
                    <a:pt x="374" y="546"/>
                    <a:pt x="379" y="543"/>
                  </a:cubicBezTo>
                  <a:cubicBezTo>
                    <a:pt x="388" y="538"/>
                    <a:pt x="408" y="533"/>
                    <a:pt x="408" y="533"/>
                  </a:cubicBezTo>
                  <a:cubicBezTo>
                    <a:pt x="483" y="416"/>
                    <a:pt x="430" y="657"/>
                    <a:pt x="436" y="231"/>
                  </a:cubicBezTo>
                  <a:cubicBezTo>
                    <a:pt x="584" y="234"/>
                    <a:pt x="648" y="181"/>
                    <a:pt x="609" y="298"/>
                  </a:cubicBezTo>
                  <a:cubicBezTo>
                    <a:pt x="543" y="296"/>
                    <a:pt x="477" y="299"/>
                    <a:pt x="412" y="293"/>
                  </a:cubicBezTo>
                  <a:cubicBezTo>
                    <a:pt x="407" y="293"/>
                    <a:pt x="405" y="248"/>
                    <a:pt x="412" y="226"/>
                  </a:cubicBezTo>
                  <a:cubicBezTo>
                    <a:pt x="416" y="213"/>
                    <a:pt x="438" y="219"/>
                    <a:pt x="451" y="216"/>
                  </a:cubicBezTo>
                  <a:cubicBezTo>
                    <a:pt x="582" y="221"/>
                    <a:pt x="608" y="179"/>
                    <a:pt x="600" y="279"/>
                  </a:cubicBezTo>
                  <a:cubicBezTo>
                    <a:pt x="406" y="273"/>
                    <a:pt x="435" y="319"/>
                    <a:pt x="422" y="173"/>
                  </a:cubicBezTo>
                  <a:cubicBezTo>
                    <a:pt x="420" y="155"/>
                    <a:pt x="416" y="142"/>
                    <a:pt x="412" y="125"/>
                  </a:cubicBezTo>
                  <a:cubicBezTo>
                    <a:pt x="407" y="82"/>
                    <a:pt x="403" y="43"/>
                    <a:pt x="403" y="0"/>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5" name="Freeform 36"/>
            <p:cNvSpPr>
              <a:spLocks/>
            </p:cNvSpPr>
            <p:nvPr/>
          </p:nvSpPr>
          <p:spPr bwMode="auto">
            <a:xfrm>
              <a:off x="3339" y="379"/>
              <a:ext cx="460" cy="523"/>
            </a:xfrm>
            <a:custGeom>
              <a:avLst/>
              <a:gdLst>
                <a:gd name="T0" fmla="*/ 364 w 460"/>
                <a:gd name="T1" fmla="*/ 523 h 523"/>
                <a:gd name="T2" fmla="*/ 379 w 460"/>
                <a:gd name="T3" fmla="*/ 471 h 523"/>
                <a:gd name="T4" fmla="*/ 384 w 460"/>
                <a:gd name="T5" fmla="*/ 456 h 523"/>
                <a:gd name="T6" fmla="*/ 379 w 460"/>
                <a:gd name="T7" fmla="*/ 442 h 523"/>
                <a:gd name="T8" fmla="*/ 388 w 460"/>
                <a:gd name="T9" fmla="*/ 427 h 523"/>
                <a:gd name="T10" fmla="*/ 412 w 460"/>
                <a:gd name="T11" fmla="*/ 394 h 523"/>
                <a:gd name="T12" fmla="*/ 427 w 460"/>
                <a:gd name="T13" fmla="*/ 351 h 523"/>
                <a:gd name="T14" fmla="*/ 446 w 460"/>
                <a:gd name="T15" fmla="*/ 250 h 523"/>
                <a:gd name="T16" fmla="*/ 403 w 460"/>
                <a:gd name="T17" fmla="*/ 120 h 523"/>
                <a:gd name="T18" fmla="*/ 393 w 460"/>
                <a:gd name="T19" fmla="*/ 154 h 523"/>
                <a:gd name="T20" fmla="*/ 364 w 460"/>
                <a:gd name="T21" fmla="*/ 360 h 523"/>
                <a:gd name="T22" fmla="*/ 369 w 460"/>
                <a:gd name="T23" fmla="*/ 307 h 523"/>
                <a:gd name="T24" fmla="*/ 388 w 460"/>
                <a:gd name="T25" fmla="*/ 168 h 523"/>
                <a:gd name="T26" fmla="*/ 360 w 460"/>
                <a:gd name="T27" fmla="*/ 106 h 523"/>
                <a:gd name="T28" fmla="*/ 321 w 460"/>
                <a:gd name="T29" fmla="*/ 77 h 523"/>
                <a:gd name="T30" fmla="*/ 134 w 460"/>
                <a:gd name="T31" fmla="*/ 149 h 523"/>
                <a:gd name="T32" fmla="*/ 115 w 460"/>
                <a:gd name="T33" fmla="*/ 274 h 523"/>
                <a:gd name="T34" fmla="*/ 81 w 460"/>
                <a:gd name="T35" fmla="*/ 317 h 523"/>
                <a:gd name="T36" fmla="*/ 67 w 460"/>
                <a:gd name="T37" fmla="*/ 408 h 523"/>
                <a:gd name="T38" fmla="*/ 72 w 460"/>
                <a:gd name="T39" fmla="*/ 456 h 523"/>
                <a:gd name="T40" fmla="*/ 52 w 460"/>
                <a:gd name="T41" fmla="*/ 475 h 523"/>
                <a:gd name="T42" fmla="*/ 38 w 460"/>
                <a:gd name="T43" fmla="*/ 437 h 523"/>
                <a:gd name="T44" fmla="*/ 24 w 460"/>
                <a:gd name="T45" fmla="*/ 423 h 523"/>
                <a:gd name="T46" fmla="*/ 0 w 460"/>
                <a:gd name="T47" fmla="*/ 389 h 523"/>
                <a:gd name="T48" fmla="*/ 14 w 460"/>
                <a:gd name="T49" fmla="*/ 283 h 523"/>
                <a:gd name="T50" fmla="*/ 24 w 460"/>
                <a:gd name="T51" fmla="*/ 255 h 523"/>
                <a:gd name="T52" fmla="*/ 33 w 460"/>
                <a:gd name="T53" fmla="*/ 168 h 523"/>
                <a:gd name="T54" fmla="*/ 52 w 460"/>
                <a:gd name="T55" fmla="*/ 139 h 523"/>
                <a:gd name="T56" fmla="*/ 72 w 460"/>
                <a:gd name="T57" fmla="*/ 111 h 523"/>
                <a:gd name="T58" fmla="*/ 134 w 460"/>
                <a:gd name="T59" fmla="*/ 43 h 523"/>
                <a:gd name="T60" fmla="*/ 182 w 460"/>
                <a:gd name="T61" fmla="*/ 29 h 523"/>
                <a:gd name="T62" fmla="*/ 211 w 460"/>
                <a:gd name="T63" fmla="*/ 10 h 523"/>
                <a:gd name="T64" fmla="*/ 240 w 460"/>
                <a:gd name="T65" fmla="*/ 0 h 523"/>
                <a:gd name="T66" fmla="*/ 316 w 460"/>
                <a:gd name="T67" fmla="*/ 5 h 523"/>
                <a:gd name="T68" fmla="*/ 340 w 460"/>
                <a:gd name="T69" fmla="*/ 34 h 523"/>
                <a:gd name="T70" fmla="*/ 369 w 460"/>
                <a:gd name="T71" fmla="*/ 48 h 523"/>
                <a:gd name="T72" fmla="*/ 364 w 460"/>
                <a:gd name="T73" fmla="*/ 115 h 5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0"/>
                <a:gd name="T112" fmla="*/ 0 h 523"/>
                <a:gd name="T113" fmla="*/ 460 w 460"/>
                <a:gd name="T114" fmla="*/ 523 h 5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0" h="523">
                  <a:moveTo>
                    <a:pt x="364" y="523"/>
                  </a:moveTo>
                  <a:cubicBezTo>
                    <a:pt x="359" y="497"/>
                    <a:pt x="360" y="489"/>
                    <a:pt x="379" y="471"/>
                  </a:cubicBezTo>
                  <a:cubicBezTo>
                    <a:pt x="381" y="466"/>
                    <a:pt x="384" y="461"/>
                    <a:pt x="384" y="456"/>
                  </a:cubicBezTo>
                  <a:cubicBezTo>
                    <a:pt x="384" y="451"/>
                    <a:pt x="378" y="447"/>
                    <a:pt x="379" y="442"/>
                  </a:cubicBezTo>
                  <a:cubicBezTo>
                    <a:pt x="380" y="436"/>
                    <a:pt x="386" y="432"/>
                    <a:pt x="388" y="427"/>
                  </a:cubicBezTo>
                  <a:cubicBezTo>
                    <a:pt x="403" y="393"/>
                    <a:pt x="387" y="403"/>
                    <a:pt x="412" y="394"/>
                  </a:cubicBezTo>
                  <a:cubicBezTo>
                    <a:pt x="428" y="378"/>
                    <a:pt x="435" y="373"/>
                    <a:pt x="427" y="351"/>
                  </a:cubicBezTo>
                  <a:cubicBezTo>
                    <a:pt x="432" y="280"/>
                    <a:pt x="430" y="295"/>
                    <a:pt x="446" y="250"/>
                  </a:cubicBezTo>
                  <a:cubicBezTo>
                    <a:pt x="443" y="196"/>
                    <a:pt x="460" y="140"/>
                    <a:pt x="403" y="120"/>
                  </a:cubicBezTo>
                  <a:cubicBezTo>
                    <a:pt x="372" y="128"/>
                    <a:pt x="384" y="128"/>
                    <a:pt x="393" y="154"/>
                  </a:cubicBezTo>
                  <a:cubicBezTo>
                    <a:pt x="392" y="182"/>
                    <a:pt x="393" y="333"/>
                    <a:pt x="364" y="360"/>
                  </a:cubicBezTo>
                  <a:cubicBezTo>
                    <a:pt x="358" y="341"/>
                    <a:pt x="363" y="326"/>
                    <a:pt x="369" y="307"/>
                  </a:cubicBezTo>
                  <a:cubicBezTo>
                    <a:pt x="372" y="258"/>
                    <a:pt x="376" y="215"/>
                    <a:pt x="388" y="168"/>
                  </a:cubicBezTo>
                  <a:cubicBezTo>
                    <a:pt x="384" y="134"/>
                    <a:pt x="387" y="124"/>
                    <a:pt x="360" y="106"/>
                  </a:cubicBezTo>
                  <a:cubicBezTo>
                    <a:pt x="348" y="88"/>
                    <a:pt x="339" y="89"/>
                    <a:pt x="321" y="77"/>
                  </a:cubicBezTo>
                  <a:cubicBezTo>
                    <a:pt x="188" y="82"/>
                    <a:pt x="195" y="63"/>
                    <a:pt x="134" y="149"/>
                  </a:cubicBezTo>
                  <a:cubicBezTo>
                    <a:pt x="131" y="186"/>
                    <a:pt x="127" y="237"/>
                    <a:pt x="115" y="274"/>
                  </a:cubicBezTo>
                  <a:cubicBezTo>
                    <a:pt x="110" y="289"/>
                    <a:pt x="90" y="304"/>
                    <a:pt x="81" y="317"/>
                  </a:cubicBezTo>
                  <a:cubicBezTo>
                    <a:pt x="85" y="361"/>
                    <a:pt x="96" y="379"/>
                    <a:pt x="67" y="408"/>
                  </a:cubicBezTo>
                  <a:cubicBezTo>
                    <a:pt x="60" y="428"/>
                    <a:pt x="67" y="436"/>
                    <a:pt x="72" y="456"/>
                  </a:cubicBezTo>
                  <a:cubicBezTo>
                    <a:pt x="70" y="466"/>
                    <a:pt x="72" y="495"/>
                    <a:pt x="52" y="475"/>
                  </a:cubicBezTo>
                  <a:cubicBezTo>
                    <a:pt x="38" y="461"/>
                    <a:pt x="47" y="453"/>
                    <a:pt x="38" y="437"/>
                  </a:cubicBezTo>
                  <a:cubicBezTo>
                    <a:pt x="35" y="431"/>
                    <a:pt x="28" y="428"/>
                    <a:pt x="24" y="423"/>
                  </a:cubicBezTo>
                  <a:cubicBezTo>
                    <a:pt x="15" y="412"/>
                    <a:pt x="0" y="389"/>
                    <a:pt x="0" y="389"/>
                  </a:cubicBezTo>
                  <a:cubicBezTo>
                    <a:pt x="3" y="356"/>
                    <a:pt x="8" y="315"/>
                    <a:pt x="14" y="283"/>
                  </a:cubicBezTo>
                  <a:cubicBezTo>
                    <a:pt x="16" y="273"/>
                    <a:pt x="24" y="255"/>
                    <a:pt x="24" y="255"/>
                  </a:cubicBezTo>
                  <a:cubicBezTo>
                    <a:pt x="24" y="246"/>
                    <a:pt x="21" y="191"/>
                    <a:pt x="33" y="168"/>
                  </a:cubicBezTo>
                  <a:cubicBezTo>
                    <a:pt x="38" y="158"/>
                    <a:pt x="46" y="149"/>
                    <a:pt x="52" y="139"/>
                  </a:cubicBezTo>
                  <a:cubicBezTo>
                    <a:pt x="58" y="129"/>
                    <a:pt x="72" y="111"/>
                    <a:pt x="72" y="111"/>
                  </a:cubicBezTo>
                  <a:cubicBezTo>
                    <a:pt x="80" y="80"/>
                    <a:pt x="107" y="59"/>
                    <a:pt x="134" y="43"/>
                  </a:cubicBezTo>
                  <a:cubicBezTo>
                    <a:pt x="148" y="35"/>
                    <a:pt x="167" y="37"/>
                    <a:pt x="182" y="29"/>
                  </a:cubicBezTo>
                  <a:cubicBezTo>
                    <a:pt x="201" y="19"/>
                    <a:pt x="191" y="19"/>
                    <a:pt x="211" y="10"/>
                  </a:cubicBezTo>
                  <a:cubicBezTo>
                    <a:pt x="220" y="6"/>
                    <a:pt x="240" y="0"/>
                    <a:pt x="240" y="0"/>
                  </a:cubicBezTo>
                  <a:cubicBezTo>
                    <a:pt x="265" y="2"/>
                    <a:pt x="291" y="0"/>
                    <a:pt x="316" y="5"/>
                  </a:cubicBezTo>
                  <a:cubicBezTo>
                    <a:pt x="333" y="8"/>
                    <a:pt x="330" y="26"/>
                    <a:pt x="340" y="34"/>
                  </a:cubicBezTo>
                  <a:cubicBezTo>
                    <a:pt x="348" y="41"/>
                    <a:pt x="360" y="42"/>
                    <a:pt x="369" y="48"/>
                  </a:cubicBezTo>
                  <a:cubicBezTo>
                    <a:pt x="368" y="54"/>
                    <a:pt x="347" y="115"/>
                    <a:pt x="364" y="115"/>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6" name="Freeform 37"/>
            <p:cNvSpPr>
              <a:spLocks/>
            </p:cNvSpPr>
            <p:nvPr/>
          </p:nvSpPr>
          <p:spPr bwMode="auto">
            <a:xfrm>
              <a:off x="3987" y="1637"/>
              <a:ext cx="87" cy="691"/>
            </a:xfrm>
            <a:custGeom>
              <a:avLst/>
              <a:gdLst>
                <a:gd name="T0" fmla="*/ 9 w 87"/>
                <a:gd name="T1" fmla="*/ 0 h 691"/>
                <a:gd name="T2" fmla="*/ 33 w 87"/>
                <a:gd name="T3" fmla="*/ 86 h 691"/>
                <a:gd name="T4" fmla="*/ 43 w 87"/>
                <a:gd name="T5" fmla="*/ 149 h 691"/>
                <a:gd name="T6" fmla="*/ 52 w 87"/>
                <a:gd name="T7" fmla="*/ 182 h 691"/>
                <a:gd name="T8" fmla="*/ 57 w 87"/>
                <a:gd name="T9" fmla="*/ 278 h 691"/>
                <a:gd name="T10" fmla="*/ 67 w 87"/>
                <a:gd name="T11" fmla="*/ 307 h 691"/>
                <a:gd name="T12" fmla="*/ 72 w 87"/>
                <a:gd name="T13" fmla="*/ 681 h 691"/>
                <a:gd name="T14" fmla="*/ 43 w 87"/>
                <a:gd name="T15" fmla="*/ 686 h 691"/>
                <a:gd name="T16" fmla="*/ 14 w 87"/>
                <a:gd name="T17" fmla="*/ 681 h 691"/>
                <a:gd name="T18" fmla="*/ 0 w 87"/>
                <a:gd name="T19" fmla="*/ 653 h 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691"/>
                <a:gd name="T32" fmla="*/ 87 w 87"/>
                <a:gd name="T33" fmla="*/ 691 h 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691">
                  <a:moveTo>
                    <a:pt x="9" y="0"/>
                  </a:moveTo>
                  <a:cubicBezTo>
                    <a:pt x="17" y="29"/>
                    <a:pt x="23" y="58"/>
                    <a:pt x="33" y="86"/>
                  </a:cubicBezTo>
                  <a:cubicBezTo>
                    <a:pt x="41" y="160"/>
                    <a:pt x="32" y="112"/>
                    <a:pt x="43" y="149"/>
                  </a:cubicBezTo>
                  <a:cubicBezTo>
                    <a:pt x="46" y="160"/>
                    <a:pt x="52" y="182"/>
                    <a:pt x="52" y="182"/>
                  </a:cubicBezTo>
                  <a:cubicBezTo>
                    <a:pt x="54" y="214"/>
                    <a:pt x="53" y="246"/>
                    <a:pt x="57" y="278"/>
                  </a:cubicBezTo>
                  <a:cubicBezTo>
                    <a:pt x="58" y="288"/>
                    <a:pt x="67" y="307"/>
                    <a:pt x="67" y="307"/>
                  </a:cubicBezTo>
                  <a:cubicBezTo>
                    <a:pt x="69" y="382"/>
                    <a:pt x="87" y="603"/>
                    <a:pt x="72" y="681"/>
                  </a:cubicBezTo>
                  <a:cubicBezTo>
                    <a:pt x="70" y="691"/>
                    <a:pt x="53" y="684"/>
                    <a:pt x="43" y="686"/>
                  </a:cubicBezTo>
                  <a:cubicBezTo>
                    <a:pt x="33" y="684"/>
                    <a:pt x="23" y="685"/>
                    <a:pt x="14" y="681"/>
                  </a:cubicBezTo>
                  <a:cubicBezTo>
                    <a:pt x="5" y="676"/>
                    <a:pt x="0" y="653"/>
                    <a:pt x="0" y="653"/>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grpSp>
      <p:grpSp>
        <p:nvGrpSpPr>
          <p:cNvPr id="5" name="Group 46"/>
          <p:cNvGrpSpPr>
            <a:grpSpLocks/>
          </p:cNvGrpSpPr>
          <p:nvPr/>
        </p:nvGrpSpPr>
        <p:grpSpPr bwMode="auto">
          <a:xfrm flipH="1">
            <a:off x="8358214" y="3501008"/>
            <a:ext cx="561576" cy="1446933"/>
            <a:chOff x="204" y="1184"/>
            <a:chExt cx="785" cy="2619"/>
          </a:xfrm>
          <a:solidFill>
            <a:srgbClr val="7030A0"/>
          </a:solidFill>
          <a:effectLst>
            <a:outerShdw blurRad="76200" dir="13500000" sy="23000" kx="1200000" algn="br" rotWithShape="0">
              <a:prstClr val="black">
                <a:alpha val="20000"/>
              </a:prstClr>
            </a:outerShdw>
          </a:effectLst>
        </p:grpSpPr>
        <p:sp>
          <p:nvSpPr>
            <p:cNvPr id="18" name="Freeform 47"/>
            <p:cNvSpPr>
              <a:spLocks/>
            </p:cNvSpPr>
            <p:nvPr/>
          </p:nvSpPr>
          <p:spPr bwMode="auto">
            <a:xfrm>
              <a:off x="204" y="1526"/>
              <a:ext cx="785" cy="2277"/>
            </a:xfrm>
            <a:custGeom>
              <a:avLst/>
              <a:gdLst>
                <a:gd name="T0" fmla="*/ 464 w 785"/>
                <a:gd name="T1" fmla="*/ 1514 h 2277"/>
                <a:gd name="T2" fmla="*/ 540 w 785"/>
                <a:gd name="T3" fmla="*/ 1602 h 2277"/>
                <a:gd name="T4" fmla="*/ 500 w 785"/>
                <a:gd name="T5" fmla="*/ 1630 h 2277"/>
                <a:gd name="T6" fmla="*/ 572 w 785"/>
                <a:gd name="T7" fmla="*/ 1938 h 2277"/>
                <a:gd name="T8" fmla="*/ 484 w 785"/>
                <a:gd name="T9" fmla="*/ 2010 h 2277"/>
                <a:gd name="T10" fmla="*/ 628 w 785"/>
                <a:gd name="T11" fmla="*/ 2006 h 2277"/>
                <a:gd name="T12" fmla="*/ 676 w 785"/>
                <a:gd name="T13" fmla="*/ 2114 h 2277"/>
                <a:gd name="T14" fmla="*/ 656 w 785"/>
                <a:gd name="T15" fmla="*/ 2034 h 2277"/>
                <a:gd name="T16" fmla="*/ 676 w 785"/>
                <a:gd name="T17" fmla="*/ 2018 h 2277"/>
                <a:gd name="T18" fmla="*/ 584 w 785"/>
                <a:gd name="T19" fmla="*/ 1930 h 2277"/>
                <a:gd name="T20" fmla="*/ 640 w 785"/>
                <a:gd name="T21" fmla="*/ 1810 h 2277"/>
                <a:gd name="T22" fmla="*/ 616 w 785"/>
                <a:gd name="T23" fmla="*/ 1734 h 2277"/>
                <a:gd name="T24" fmla="*/ 680 w 785"/>
                <a:gd name="T25" fmla="*/ 1622 h 2277"/>
                <a:gd name="T26" fmla="*/ 664 w 785"/>
                <a:gd name="T27" fmla="*/ 1262 h 2277"/>
                <a:gd name="T28" fmla="*/ 656 w 785"/>
                <a:gd name="T29" fmla="*/ 938 h 2277"/>
                <a:gd name="T30" fmla="*/ 636 w 785"/>
                <a:gd name="T31" fmla="*/ 982 h 2277"/>
                <a:gd name="T32" fmla="*/ 692 w 785"/>
                <a:gd name="T33" fmla="*/ 1174 h 2277"/>
                <a:gd name="T34" fmla="*/ 640 w 785"/>
                <a:gd name="T35" fmla="*/ 934 h 2277"/>
                <a:gd name="T36" fmla="*/ 624 w 785"/>
                <a:gd name="T37" fmla="*/ 706 h 2277"/>
                <a:gd name="T38" fmla="*/ 664 w 785"/>
                <a:gd name="T39" fmla="*/ 930 h 2277"/>
                <a:gd name="T40" fmla="*/ 584 w 785"/>
                <a:gd name="T41" fmla="*/ 686 h 2277"/>
                <a:gd name="T42" fmla="*/ 508 w 785"/>
                <a:gd name="T43" fmla="*/ 258 h 2277"/>
                <a:gd name="T44" fmla="*/ 524 w 785"/>
                <a:gd name="T45" fmla="*/ 246 h 2277"/>
                <a:gd name="T46" fmla="*/ 556 w 785"/>
                <a:gd name="T47" fmla="*/ 362 h 2277"/>
                <a:gd name="T48" fmla="*/ 508 w 785"/>
                <a:gd name="T49" fmla="*/ 102 h 2277"/>
                <a:gd name="T50" fmla="*/ 472 w 785"/>
                <a:gd name="T51" fmla="*/ 202 h 2277"/>
                <a:gd name="T52" fmla="*/ 380 w 785"/>
                <a:gd name="T53" fmla="*/ 142 h 2277"/>
                <a:gd name="T54" fmla="*/ 224 w 785"/>
                <a:gd name="T55" fmla="*/ 62 h 2277"/>
                <a:gd name="T56" fmla="*/ 380 w 785"/>
                <a:gd name="T57" fmla="*/ 174 h 2277"/>
                <a:gd name="T58" fmla="*/ 348 w 785"/>
                <a:gd name="T59" fmla="*/ 182 h 2277"/>
                <a:gd name="T60" fmla="*/ 232 w 785"/>
                <a:gd name="T61" fmla="*/ 50 h 2277"/>
                <a:gd name="T62" fmla="*/ 52 w 785"/>
                <a:gd name="T63" fmla="*/ 202 h 2277"/>
                <a:gd name="T64" fmla="*/ 44 w 785"/>
                <a:gd name="T65" fmla="*/ 682 h 2277"/>
                <a:gd name="T66" fmla="*/ 120 w 785"/>
                <a:gd name="T67" fmla="*/ 670 h 2277"/>
                <a:gd name="T68" fmla="*/ 128 w 785"/>
                <a:gd name="T69" fmla="*/ 734 h 2277"/>
                <a:gd name="T70" fmla="*/ 100 w 785"/>
                <a:gd name="T71" fmla="*/ 794 h 2277"/>
                <a:gd name="T72" fmla="*/ 344 w 785"/>
                <a:gd name="T73" fmla="*/ 1002 h 2277"/>
                <a:gd name="T74" fmla="*/ 332 w 785"/>
                <a:gd name="T75" fmla="*/ 962 h 2277"/>
                <a:gd name="T76" fmla="*/ 352 w 785"/>
                <a:gd name="T77" fmla="*/ 930 h 2277"/>
                <a:gd name="T78" fmla="*/ 188 w 785"/>
                <a:gd name="T79" fmla="*/ 790 h 2277"/>
                <a:gd name="T80" fmla="*/ 128 w 785"/>
                <a:gd name="T81" fmla="*/ 702 h 2277"/>
                <a:gd name="T82" fmla="*/ 228 w 785"/>
                <a:gd name="T83" fmla="*/ 890 h 2277"/>
                <a:gd name="T84" fmla="*/ 360 w 785"/>
                <a:gd name="T85" fmla="*/ 986 h 2277"/>
                <a:gd name="T86" fmla="*/ 540 w 785"/>
                <a:gd name="T87" fmla="*/ 1054 h 2277"/>
                <a:gd name="T88" fmla="*/ 148 w 785"/>
                <a:gd name="T89" fmla="*/ 1014 h 2277"/>
                <a:gd name="T90" fmla="*/ 120 w 785"/>
                <a:gd name="T91" fmla="*/ 1102 h 2277"/>
                <a:gd name="T92" fmla="*/ 140 w 785"/>
                <a:gd name="T93" fmla="*/ 1182 h 2277"/>
                <a:gd name="T94" fmla="*/ 116 w 785"/>
                <a:gd name="T95" fmla="*/ 1358 h 2277"/>
                <a:gd name="T96" fmla="*/ 128 w 785"/>
                <a:gd name="T97" fmla="*/ 1634 h 2277"/>
                <a:gd name="T98" fmla="*/ 140 w 785"/>
                <a:gd name="T99" fmla="*/ 1634 h 2277"/>
                <a:gd name="T100" fmla="*/ 108 w 785"/>
                <a:gd name="T101" fmla="*/ 1706 h 2277"/>
                <a:gd name="T102" fmla="*/ 144 w 785"/>
                <a:gd name="T103" fmla="*/ 2058 h 2277"/>
                <a:gd name="T104" fmla="*/ 280 w 785"/>
                <a:gd name="T105" fmla="*/ 2078 h 2277"/>
                <a:gd name="T106" fmla="*/ 260 w 785"/>
                <a:gd name="T107" fmla="*/ 2130 h 2277"/>
                <a:gd name="T108" fmla="*/ 296 w 785"/>
                <a:gd name="T109" fmla="*/ 2246 h 2277"/>
                <a:gd name="T110" fmla="*/ 432 w 785"/>
                <a:gd name="T111" fmla="*/ 2178 h 2277"/>
                <a:gd name="T112" fmla="*/ 328 w 785"/>
                <a:gd name="T113" fmla="*/ 2146 h 2277"/>
                <a:gd name="T114" fmla="*/ 292 w 785"/>
                <a:gd name="T115" fmla="*/ 1982 h 2277"/>
                <a:gd name="T116" fmla="*/ 352 w 785"/>
                <a:gd name="T117" fmla="*/ 1630 h 2277"/>
                <a:gd name="T118" fmla="*/ 436 w 785"/>
                <a:gd name="T119" fmla="*/ 1158 h 2277"/>
                <a:gd name="T120" fmla="*/ 452 w 785"/>
                <a:gd name="T121" fmla="*/ 1242 h 2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5"/>
                <a:gd name="T184" fmla="*/ 0 h 2277"/>
                <a:gd name="T185" fmla="*/ 785 w 785"/>
                <a:gd name="T186" fmla="*/ 2277 h 22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5" h="2277">
                  <a:moveTo>
                    <a:pt x="404" y="1326"/>
                  </a:moveTo>
                  <a:cubicBezTo>
                    <a:pt x="407" y="1334"/>
                    <a:pt x="407" y="1343"/>
                    <a:pt x="412" y="1350"/>
                  </a:cubicBezTo>
                  <a:cubicBezTo>
                    <a:pt x="421" y="1362"/>
                    <a:pt x="440" y="1386"/>
                    <a:pt x="440" y="1386"/>
                  </a:cubicBezTo>
                  <a:cubicBezTo>
                    <a:pt x="444" y="1406"/>
                    <a:pt x="452" y="1418"/>
                    <a:pt x="456" y="1438"/>
                  </a:cubicBezTo>
                  <a:cubicBezTo>
                    <a:pt x="458" y="1463"/>
                    <a:pt x="450" y="1492"/>
                    <a:pt x="464" y="1514"/>
                  </a:cubicBezTo>
                  <a:cubicBezTo>
                    <a:pt x="467" y="1519"/>
                    <a:pt x="508" y="1550"/>
                    <a:pt x="504" y="1554"/>
                  </a:cubicBezTo>
                  <a:cubicBezTo>
                    <a:pt x="501" y="1557"/>
                    <a:pt x="490" y="1542"/>
                    <a:pt x="476" y="1534"/>
                  </a:cubicBezTo>
                  <a:cubicBezTo>
                    <a:pt x="467" y="1529"/>
                    <a:pt x="457" y="1527"/>
                    <a:pt x="448" y="1522"/>
                  </a:cubicBezTo>
                  <a:cubicBezTo>
                    <a:pt x="464" y="1543"/>
                    <a:pt x="485" y="1563"/>
                    <a:pt x="504" y="1582"/>
                  </a:cubicBezTo>
                  <a:cubicBezTo>
                    <a:pt x="514" y="1592"/>
                    <a:pt x="529" y="1595"/>
                    <a:pt x="540" y="1602"/>
                  </a:cubicBezTo>
                  <a:cubicBezTo>
                    <a:pt x="532" y="1579"/>
                    <a:pt x="508" y="1576"/>
                    <a:pt x="488" y="1566"/>
                  </a:cubicBezTo>
                  <a:cubicBezTo>
                    <a:pt x="503" y="1595"/>
                    <a:pt x="526" y="1614"/>
                    <a:pt x="552" y="1634"/>
                  </a:cubicBezTo>
                  <a:cubicBezTo>
                    <a:pt x="541" y="1612"/>
                    <a:pt x="519" y="1602"/>
                    <a:pt x="496" y="1594"/>
                  </a:cubicBezTo>
                  <a:cubicBezTo>
                    <a:pt x="495" y="1598"/>
                    <a:pt x="492" y="1602"/>
                    <a:pt x="492" y="1606"/>
                  </a:cubicBezTo>
                  <a:cubicBezTo>
                    <a:pt x="493" y="1614"/>
                    <a:pt x="500" y="1630"/>
                    <a:pt x="500" y="1630"/>
                  </a:cubicBezTo>
                  <a:cubicBezTo>
                    <a:pt x="496" y="1660"/>
                    <a:pt x="498" y="1662"/>
                    <a:pt x="480" y="1690"/>
                  </a:cubicBezTo>
                  <a:cubicBezTo>
                    <a:pt x="473" y="1701"/>
                    <a:pt x="464" y="1726"/>
                    <a:pt x="464" y="1726"/>
                  </a:cubicBezTo>
                  <a:cubicBezTo>
                    <a:pt x="470" y="1793"/>
                    <a:pt x="431" y="1911"/>
                    <a:pt x="484" y="1946"/>
                  </a:cubicBezTo>
                  <a:cubicBezTo>
                    <a:pt x="509" y="1945"/>
                    <a:pt x="535" y="1944"/>
                    <a:pt x="560" y="1942"/>
                  </a:cubicBezTo>
                  <a:cubicBezTo>
                    <a:pt x="564" y="1942"/>
                    <a:pt x="572" y="1942"/>
                    <a:pt x="572" y="1938"/>
                  </a:cubicBezTo>
                  <a:cubicBezTo>
                    <a:pt x="572" y="1933"/>
                    <a:pt x="564" y="1933"/>
                    <a:pt x="560" y="1930"/>
                  </a:cubicBezTo>
                  <a:cubicBezTo>
                    <a:pt x="529" y="1933"/>
                    <a:pt x="498" y="1936"/>
                    <a:pt x="468" y="1942"/>
                  </a:cubicBezTo>
                  <a:cubicBezTo>
                    <a:pt x="451" y="1954"/>
                    <a:pt x="444" y="1970"/>
                    <a:pt x="468" y="1978"/>
                  </a:cubicBezTo>
                  <a:cubicBezTo>
                    <a:pt x="584" y="1970"/>
                    <a:pt x="508" y="1967"/>
                    <a:pt x="472" y="1970"/>
                  </a:cubicBezTo>
                  <a:cubicBezTo>
                    <a:pt x="459" y="1990"/>
                    <a:pt x="460" y="2004"/>
                    <a:pt x="484" y="2010"/>
                  </a:cubicBezTo>
                  <a:cubicBezTo>
                    <a:pt x="495" y="2009"/>
                    <a:pt x="550" y="2010"/>
                    <a:pt x="520" y="1990"/>
                  </a:cubicBezTo>
                  <a:cubicBezTo>
                    <a:pt x="504" y="1995"/>
                    <a:pt x="497" y="2000"/>
                    <a:pt x="488" y="2014"/>
                  </a:cubicBezTo>
                  <a:cubicBezTo>
                    <a:pt x="527" y="2024"/>
                    <a:pt x="505" y="2020"/>
                    <a:pt x="580" y="2014"/>
                  </a:cubicBezTo>
                  <a:cubicBezTo>
                    <a:pt x="589" y="2013"/>
                    <a:pt x="599" y="2012"/>
                    <a:pt x="608" y="2010"/>
                  </a:cubicBezTo>
                  <a:cubicBezTo>
                    <a:pt x="615" y="2009"/>
                    <a:pt x="635" y="2006"/>
                    <a:pt x="628" y="2006"/>
                  </a:cubicBezTo>
                  <a:cubicBezTo>
                    <a:pt x="611" y="2006"/>
                    <a:pt x="593" y="2009"/>
                    <a:pt x="576" y="2010"/>
                  </a:cubicBezTo>
                  <a:cubicBezTo>
                    <a:pt x="545" y="2020"/>
                    <a:pt x="530" y="2045"/>
                    <a:pt x="504" y="2062"/>
                  </a:cubicBezTo>
                  <a:cubicBezTo>
                    <a:pt x="520" y="2109"/>
                    <a:pt x="600" y="2090"/>
                    <a:pt x="640" y="2094"/>
                  </a:cubicBezTo>
                  <a:cubicBezTo>
                    <a:pt x="641" y="2098"/>
                    <a:pt x="640" y="2104"/>
                    <a:pt x="644" y="2106"/>
                  </a:cubicBezTo>
                  <a:cubicBezTo>
                    <a:pt x="654" y="2111"/>
                    <a:pt x="676" y="2114"/>
                    <a:pt x="676" y="2114"/>
                  </a:cubicBezTo>
                  <a:cubicBezTo>
                    <a:pt x="711" y="2113"/>
                    <a:pt x="746" y="2117"/>
                    <a:pt x="780" y="2110"/>
                  </a:cubicBezTo>
                  <a:cubicBezTo>
                    <a:pt x="785" y="2109"/>
                    <a:pt x="778" y="2099"/>
                    <a:pt x="776" y="2094"/>
                  </a:cubicBezTo>
                  <a:cubicBezTo>
                    <a:pt x="769" y="2078"/>
                    <a:pt x="743" y="2069"/>
                    <a:pt x="728" y="2062"/>
                  </a:cubicBezTo>
                  <a:cubicBezTo>
                    <a:pt x="718" y="2047"/>
                    <a:pt x="706" y="2028"/>
                    <a:pt x="688" y="2022"/>
                  </a:cubicBezTo>
                  <a:cubicBezTo>
                    <a:pt x="674" y="2025"/>
                    <a:pt x="666" y="2024"/>
                    <a:pt x="656" y="2034"/>
                  </a:cubicBezTo>
                  <a:cubicBezTo>
                    <a:pt x="653" y="2037"/>
                    <a:pt x="643" y="2044"/>
                    <a:pt x="648" y="2046"/>
                  </a:cubicBezTo>
                  <a:cubicBezTo>
                    <a:pt x="658" y="2049"/>
                    <a:pt x="669" y="2043"/>
                    <a:pt x="680" y="2042"/>
                  </a:cubicBezTo>
                  <a:cubicBezTo>
                    <a:pt x="693" y="2022"/>
                    <a:pt x="698" y="2007"/>
                    <a:pt x="672" y="1998"/>
                  </a:cubicBezTo>
                  <a:cubicBezTo>
                    <a:pt x="647" y="2002"/>
                    <a:pt x="640" y="2002"/>
                    <a:pt x="648" y="2026"/>
                  </a:cubicBezTo>
                  <a:cubicBezTo>
                    <a:pt x="657" y="2023"/>
                    <a:pt x="667" y="2022"/>
                    <a:pt x="676" y="2018"/>
                  </a:cubicBezTo>
                  <a:cubicBezTo>
                    <a:pt x="715" y="1998"/>
                    <a:pt x="656" y="1986"/>
                    <a:pt x="644" y="1982"/>
                  </a:cubicBezTo>
                  <a:cubicBezTo>
                    <a:pt x="666" y="1968"/>
                    <a:pt x="655" y="1964"/>
                    <a:pt x="636" y="1958"/>
                  </a:cubicBezTo>
                  <a:cubicBezTo>
                    <a:pt x="637" y="1954"/>
                    <a:pt x="645" y="1915"/>
                    <a:pt x="636" y="1906"/>
                  </a:cubicBezTo>
                  <a:cubicBezTo>
                    <a:pt x="633" y="1903"/>
                    <a:pt x="599" y="1925"/>
                    <a:pt x="596" y="1926"/>
                  </a:cubicBezTo>
                  <a:cubicBezTo>
                    <a:pt x="592" y="1928"/>
                    <a:pt x="581" y="1933"/>
                    <a:pt x="584" y="1930"/>
                  </a:cubicBezTo>
                  <a:cubicBezTo>
                    <a:pt x="596" y="1918"/>
                    <a:pt x="615" y="1911"/>
                    <a:pt x="628" y="1898"/>
                  </a:cubicBezTo>
                  <a:cubicBezTo>
                    <a:pt x="632" y="1861"/>
                    <a:pt x="631" y="1860"/>
                    <a:pt x="624" y="1830"/>
                  </a:cubicBezTo>
                  <a:cubicBezTo>
                    <a:pt x="623" y="1817"/>
                    <a:pt x="620" y="1803"/>
                    <a:pt x="620" y="1790"/>
                  </a:cubicBezTo>
                  <a:cubicBezTo>
                    <a:pt x="620" y="1720"/>
                    <a:pt x="627" y="1763"/>
                    <a:pt x="632" y="1782"/>
                  </a:cubicBezTo>
                  <a:cubicBezTo>
                    <a:pt x="635" y="1791"/>
                    <a:pt x="637" y="1801"/>
                    <a:pt x="640" y="1810"/>
                  </a:cubicBezTo>
                  <a:cubicBezTo>
                    <a:pt x="652" y="1851"/>
                    <a:pt x="648" y="1834"/>
                    <a:pt x="644" y="1814"/>
                  </a:cubicBezTo>
                  <a:cubicBezTo>
                    <a:pt x="656" y="1766"/>
                    <a:pt x="618" y="1741"/>
                    <a:pt x="576" y="1730"/>
                  </a:cubicBezTo>
                  <a:cubicBezTo>
                    <a:pt x="572" y="1727"/>
                    <a:pt x="559" y="1723"/>
                    <a:pt x="564" y="1722"/>
                  </a:cubicBezTo>
                  <a:cubicBezTo>
                    <a:pt x="573" y="1720"/>
                    <a:pt x="583" y="1724"/>
                    <a:pt x="592" y="1726"/>
                  </a:cubicBezTo>
                  <a:cubicBezTo>
                    <a:pt x="600" y="1728"/>
                    <a:pt x="616" y="1734"/>
                    <a:pt x="616" y="1734"/>
                  </a:cubicBezTo>
                  <a:cubicBezTo>
                    <a:pt x="655" y="1729"/>
                    <a:pt x="657" y="1728"/>
                    <a:pt x="668" y="1694"/>
                  </a:cubicBezTo>
                  <a:cubicBezTo>
                    <a:pt x="663" y="1627"/>
                    <a:pt x="669" y="1656"/>
                    <a:pt x="656" y="1606"/>
                  </a:cubicBezTo>
                  <a:cubicBezTo>
                    <a:pt x="649" y="1577"/>
                    <a:pt x="575" y="1540"/>
                    <a:pt x="544" y="1530"/>
                  </a:cubicBezTo>
                  <a:cubicBezTo>
                    <a:pt x="562" y="1565"/>
                    <a:pt x="602" y="1573"/>
                    <a:pt x="632" y="1594"/>
                  </a:cubicBezTo>
                  <a:cubicBezTo>
                    <a:pt x="647" y="1605"/>
                    <a:pt x="680" y="1622"/>
                    <a:pt x="680" y="1622"/>
                  </a:cubicBezTo>
                  <a:cubicBezTo>
                    <a:pt x="705" y="1606"/>
                    <a:pt x="692" y="1569"/>
                    <a:pt x="680" y="1546"/>
                  </a:cubicBezTo>
                  <a:cubicBezTo>
                    <a:pt x="676" y="1537"/>
                    <a:pt x="669" y="1530"/>
                    <a:pt x="664" y="1522"/>
                  </a:cubicBezTo>
                  <a:cubicBezTo>
                    <a:pt x="661" y="1518"/>
                    <a:pt x="656" y="1510"/>
                    <a:pt x="656" y="1510"/>
                  </a:cubicBezTo>
                  <a:cubicBezTo>
                    <a:pt x="657" y="1491"/>
                    <a:pt x="659" y="1473"/>
                    <a:pt x="660" y="1454"/>
                  </a:cubicBezTo>
                  <a:cubicBezTo>
                    <a:pt x="662" y="1390"/>
                    <a:pt x="660" y="1326"/>
                    <a:pt x="664" y="1262"/>
                  </a:cubicBezTo>
                  <a:cubicBezTo>
                    <a:pt x="665" y="1249"/>
                    <a:pt x="676" y="1227"/>
                    <a:pt x="680" y="1214"/>
                  </a:cubicBezTo>
                  <a:cubicBezTo>
                    <a:pt x="683" y="1206"/>
                    <a:pt x="688" y="1190"/>
                    <a:pt x="688" y="1190"/>
                  </a:cubicBezTo>
                  <a:cubicBezTo>
                    <a:pt x="683" y="1158"/>
                    <a:pt x="687" y="1174"/>
                    <a:pt x="676" y="1142"/>
                  </a:cubicBezTo>
                  <a:cubicBezTo>
                    <a:pt x="675" y="1138"/>
                    <a:pt x="672" y="1130"/>
                    <a:pt x="672" y="1130"/>
                  </a:cubicBezTo>
                  <a:cubicBezTo>
                    <a:pt x="670" y="1053"/>
                    <a:pt x="678" y="1003"/>
                    <a:pt x="656" y="938"/>
                  </a:cubicBezTo>
                  <a:cubicBezTo>
                    <a:pt x="651" y="939"/>
                    <a:pt x="645" y="940"/>
                    <a:pt x="640" y="942"/>
                  </a:cubicBezTo>
                  <a:cubicBezTo>
                    <a:pt x="634" y="945"/>
                    <a:pt x="629" y="950"/>
                    <a:pt x="624" y="954"/>
                  </a:cubicBezTo>
                  <a:cubicBezTo>
                    <a:pt x="598" y="973"/>
                    <a:pt x="589" y="973"/>
                    <a:pt x="616" y="966"/>
                  </a:cubicBezTo>
                  <a:cubicBezTo>
                    <a:pt x="645" y="947"/>
                    <a:pt x="631" y="954"/>
                    <a:pt x="656" y="942"/>
                  </a:cubicBezTo>
                  <a:cubicBezTo>
                    <a:pt x="652" y="958"/>
                    <a:pt x="644" y="968"/>
                    <a:pt x="636" y="982"/>
                  </a:cubicBezTo>
                  <a:cubicBezTo>
                    <a:pt x="633" y="988"/>
                    <a:pt x="624" y="991"/>
                    <a:pt x="624" y="998"/>
                  </a:cubicBezTo>
                  <a:cubicBezTo>
                    <a:pt x="624" y="1003"/>
                    <a:pt x="632" y="993"/>
                    <a:pt x="636" y="990"/>
                  </a:cubicBezTo>
                  <a:cubicBezTo>
                    <a:pt x="658" y="996"/>
                    <a:pt x="659" y="1005"/>
                    <a:pt x="664" y="1026"/>
                  </a:cubicBezTo>
                  <a:cubicBezTo>
                    <a:pt x="666" y="1048"/>
                    <a:pt x="677" y="1084"/>
                    <a:pt x="672" y="1106"/>
                  </a:cubicBezTo>
                  <a:cubicBezTo>
                    <a:pt x="674" y="1127"/>
                    <a:pt x="668" y="1166"/>
                    <a:pt x="692" y="1174"/>
                  </a:cubicBezTo>
                  <a:cubicBezTo>
                    <a:pt x="702" y="1158"/>
                    <a:pt x="717" y="1153"/>
                    <a:pt x="732" y="1142"/>
                  </a:cubicBezTo>
                  <a:cubicBezTo>
                    <a:pt x="742" y="1113"/>
                    <a:pt x="742" y="1115"/>
                    <a:pt x="724" y="1090"/>
                  </a:cubicBezTo>
                  <a:cubicBezTo>
                    <a:pt x="712" y="1054"/>
                    <a:pt x="745" y="1000"/>
                    <a:pt x="704" y="986"/>
                  </a:cubicBezTo>
                  <a:cubicBezTo>
                    <a:pt x="698" y="963"/>
                    <a:pt x="687" y="944"/>
                    <a:pt x="680" y="922"/>
                  </a:cubicBezTo>
                  <a:cubicBezTo>
                    <a:pt x="651" y="932"/>
                    <a:pt x="664" y="928"/>
                    <a:pt x="640" y="934"/>
                  </a:cubicBezTo>
                  <a:cubicBezTo>
                    <a:pt x="651" y="918"/>
                    <a:pt x="657" y="915"/>
                    <a:pt x="676" y="910"/>
                  </a:cubicBezTo>
                  <a:cubicBezTo>
                    <a:pt x="648" y="901"/>
                    <a:pt x="649" y="910"/>
                    <a:pt x="656" y="890"/>
                  </a:cubicBezTo>
                  <a:cubicBezTo>
                    <a:pt x="653" y="863"/>
                    <a:pt x="650" y="840"/>
                    <a:pt x="644" y="814"/>
                  </a:cubicBezTo>
                  <a:cubicBezTo>
                    <a:pt x="643" y="791"/>
                    <a:pt x="643" y="769"/>
                    <a:pt x="640" y="746"/>
                  </a:cubicBezTo>
                  <a:cubicBezTo>
                    <a:pt x="637" y="726"/>
                    <a:pt x="631" y="722"/>
                    <a:pt x="624" y="706"/>
                  </a:cubicBezTo>
                  <a:cubicBezTo>
                    <a:pt x="608" y="666"/>
                    <a:pt x="596" y="626"/>
                    <a:pt x="564" y="594"/>
                  </a:cubicBezTo>
                  <a:cubicBezTo>
                    <a:pt x="555" y="567"/>
                    <a:pt x="554" y="600"/>
                    <a:pt x="552" y="610"/>
                  </a:cubicBezTo>
                  <a:cubicBezTo>
                    <a:pt x="558" y="704"/>
                    <a:pt x="570" y="746"/>
                    <a:pt x="624" y="818"/>
                  </a:cubicBezTo>
                  <a:cubicBezTo>
                    <a:pt x="630" y="835"/>
                    <a:pt x="638" y="852"/>
                    <a:pt x="648" y="866"/>
                  </a:cubicBezTo>
                  <a:cubicBezTo>
                    <a:pt x="653" y="887"/>
                    <a:pt x="658" y="909"/>
                    <a:pt x="664" y="930"/>
                  </a:cubicBezTo>
                  <a:cubicBezTo>
                    <a:pt x="663" y="935"/>
                    <a:pt x="665" y="944"/>
                    <a:pt x="660" y="946"/>
                  </a:cubicBezTo>
                  <a:cubicBezTo>
                    <a:pt x="649" y="951"/>
                    <a:pt x="645" y="930"/>
                    <a:pt x="640" y="914"/>
                  </a:cubicBezTo>
                  <a:cubicBezTo>
                    <a:pt x="632" y="890"/>
                    <a:pt x="624" y="866"/>
                    <a:pt x="616" y="842"/>
                  </a:cubicBezTo>
                  <a:cubicBezTo>
                    <a:pt x="615" y="822"/>
                    <a:pt x="614" y="802"/>
                    <a:pt x="612" y="782"/>
                  </a:cubicBezTo>
                  <a:cubicBezTo>
                    <a:pt x="608" y="750"/>
                    <a:pt x="590" y="718"/>
                    <a:pt x="584" y="686"/>
                  </a:cubicBezTo>
                  <a:cubicBezTo>
                    <a:pt x="582" y="634"/>
                    <a:pt x="591" y="613"/>
                    <a:pt x="568" y="578"/>
                  </a:cubicBezTo>
                  <a:cubicBezTo>
                    <a:pt x="564" y="560"/>
                    <a:pt x="560" y="544"/>
                    <a:pt x="556" y="526"/>
                  </a:cubicBezTo>
                  <a:cubicBezTo>
                    <a:pt x="554" y="470"/>
                    <a:pt x="553" y="426"/>
                    <a:pt x="540" y="374"/>
                  </a:cubicBezTo>
                  <a:cubicBezTo>
                    <a:pt x="537" y="340"/>
                    <a:pt x="535" y="312"/>
                    <a:pt x="520" y="282"/>
                  </a:cubicBezTo>
                  <a:cubicBezTo>
                    <a:pt x="516" y="274"/>
                    <a:pt x="512" y="266"/>
                    <a:pt x="508" y="258"/>
                  </a:cubicBezTo>
                  <a:cubicBezTo>
                    <a:pt x="505" y="250"/>
                    <a:pt x="500" y="234"/>
                    <a:pt x="500" y="234"/>
                  </a:cubicBezTo>
                  <a:cubicBezTo>
                    <a:pt x="501" y="209"/>
                    <a:pt x="501" y="183"/>
                    <a:pt x="504" y="158"/>
                  </a:cubicBezTo>
                  <a:cubicBezTo>
                    <a:pt x="505" y="154"/>
                    <a:pt x="507" y="166"/>
                    <a:pt x="508" y="170"/>
                  </a:cubicBezTo>
                  <a:cubicBezTo>
                    <a:pt x="510" y="177"/>
                    <a:pt x="511" y="183"/>
                    <a:pt x="512" y="190"/>
                  </a:cubicBezTo>
                  <a:cubicBezTo>
                    <a:pt x="515" y="210"/>
                    <a:pt x="518" y="227"/>
                    <a:pt x="524" y="246"/>
                  </a:cubicBezTo>
                  <a:cubicBezTo>
                    <a:pt x="523" y="235"/>
                    <a:pt x="522" y="225"/>
                    <a:pt x="520" y="214"/>
                  </a:cubicBezTo>
                  <a:cubicBezTo>
                    <a:pt x="518" y="203"/>
                    <a:pt x="512" y="182"/>
                    <a:pt x="512" y="182"/>
                  </a:cubicBezTo>
                  <a:cubicBezTo>
                    <a:pt x="513" y="178"/>
                    <a:pt x="512" y="171"/>
                    <a:pt x="516" y="170"/>
                  </a:cubicBezTo>
                  <a:cubicBezTo>
                    <a:pt x="517" y="170"/>
                    <a:pt x="558" y="188"/>
                    <a:pt x="564" y="190"/>
                  </a:cubicBezTo>
                  <a:cubicBezTo>
                    <a:pt x="581" y="216"/>
                    <a:pt x="565" y="348"/>
                    <a:pt x="556" y="362"/>
                  </a:cubicBezTo>
                  <a:cubicBezTo>
                    <a:pt x="543" y="323"/>
                    <a:pt x="556" y="367"/>
                    <a:pt x="548" y="270"/>
                  </a:cubicBezTo>
                  <a:cubicBezTo>
                    <a:pt x="547" y="256"/>
                    <a:pt x="528" y="234"/>
                    <a:pt x="528" y="234"/>
                  </a:cubicBezTo>
                  <a:cubicBezTo>
                    <a:pt x="523" y="214"/>
                    <a:pt x="510" y="201"/>
                    <a:pt x="504" y="182"/>
                  </a:cubicBezTo>
                  <a:cubicBezTo>
                    <a:pt x="508" y="149"/>
                    <a:pt x="507" y="147"/>
                    <a:pt x="532" y="130"/>
                  </a:cubicBezTo>
                  <a:cubicBezTo>
                    <a:pt x="539" y="110"/>
                    <a:pt x="525" y="108"/>
                    <a:pt x="508" y="102"/>
                  </a:cubicBezTo>
                  <a:cubicBezTo>
                    <a:pt x="494" y="88"/>
                    <a:pt x="486" y="80"/>
                    <a:pt x="468" y="74"/>
                  </a:cubicBezTo>
                  <a:cubicBezTo>
                    <a:pt x="446" y="141"/>
                    <a:pt x="460" y="94"/>
                    <a:pt x="468" y="262"/>
                  </a:cubicBezTo>
                  <a:cubicBezTo>
                    <a:pt x="468" y="266"/>
                    <a:pt x="470" y="254"/>
                    <a:pt x="472" y="250"/>
                  </a:cubicBezTo>
                  <a:cubicBezTo>
                    <a:pt x="475" y="244"/>
                    <a:pt x="480" y="239"/>
                    <a:pt x="484" y="234"/>
                  </a:cubicBezTo>
                  <a:cubicBezTo>
                    <a:pt x="489" y="218"/>
                    <a:pt x="503" y="181"/>
                    <a:pt x="472" y="202"/>
                  </a:cubicBezTo>
                  <a:cubicBezTo>
                    <a:pt x="435" y="257"/>
                    <a:pt x="472" y="276"/>
                    <a:pt x="472" y="330"/>
                  </a:cubicBezTo>
                  <a:cubicBezTo>
                    <a:pt x="472" y="334"/>
                    <a:pt x="470" y="322"/>
                    <a:pt x="468" y="318"/>
                  </a:cubicBezTo>
                  <a:cubicBezTo>
                    <a:pt x="466" y="314"/>
                    <a:pt x="463" y="310"/>
                    <a:pt x="460" y="306"/>
                  </a:cubicBezTo>
                  <a:cubicBezTo>
                    <a:pt x="453" y="279"/>
                    <a:pt x="436" y="262"/>
                    <a:pt x="424" y="238"/>
                  </a:cubicBezTo>
                  <a:cubicBezTo>
                    <a:pt x="409" y="208"/>
                    <a:pt x="402" y="169"/>
                    <a:pt x="380" y="142"/>
                  </a:cubicBezTo>
                  <a:cubicBezTo>
                    <a:pt x="373" y="133"/>
                    <a:pt x="360" y="131"/>
                    <a:pt x="352" y="122"/>
                  </a:cubicBezTo>
                  <a:cubicBezTo>
                    <a:pt x="328" y="95"/>
                    <a:pt x="309" y="45"/>
                    <a:pt x="280" y="26"/>
                  </a:cubicBezTo>
                  <a:cubicBezTo>
                    <a:pt x="263" y="0"/>
                    <a:pt x="258" y="26"/>
                    <a:pt x="240" y="38"/>
                  </a:cubicBezTo>
                  <a:cubicBezTo>
                    <a:pt x="239" y="42"/>
                    <a:pt x="238" y="46"/>
                    <a:pt x="236" y="50"/>
                  </a:cubicBezTo>
                  <a:cubicBezTo>
                    <a:pt x="233" y="55"/>
                    <a:pt x="224" y="56"/>
                    <a:pt x="224" y="62"/>
                  </a:cubicBezTo>
                  <a:cubicBezTo>
                    <a:pt x="224" y="79"/>
                    <a:pt x="268" y="90"/>
                    <a:pt x="268" y="90"/>
                  </a:cubicBezTo>
                  <a:cubicBezTo>
                    <a:pt x="289" y="121"/>
                    <a:pt x="281" y="133"/>
                    <a:pt x="296" y="162"/>
                  </a:cubicBezTo>
                  <a:cubicBezTo>
                    <a:pt x="302" y="174"/>
                    <a:pt x="312" y="198"/>
                    <a:pt x="312" y="198"/>
                  </a:cubicBezTo>
                  <a:cubicBezTo>
                    <a:pt x="317" y="178"/>
                    <a:pt x="325" y="172"/>
                    <a:pt x="344" y="166"/>
                  </a:cubicBezTo>
                  <a:cubicBezTo>
                    <a:pt x="356" y="168"/>
                    <a:pt x="371" y="165"/>
                    <a:pt x="380" y="174"/>
                  </a:cubicBezTo>
                  <a:cubicBezTo>
                    <a:pt x="387" y="181"/>
                    <a:pt x="396" y="198"/>
                    <a:pt x="396" y="198"/>
                  </a:cubicBezTo>
                  <a:cubicBezTo>
                    <a:pt x="398" y="213"/>
                    <a:pt x="404" y="227"/>
                    <a:pt x="404" y="242"/>
                  </a:cubicBezTo>
                  <a:cubicBezTo>
                    <a:pt x="404" y="246"/>
                    <a:pt x="402" y="234"/>
                    <a:pt x="400" y="230"/>
                  </a:cubicBezTo>
                  <a:cubicBezTo>
                    <a:pt x="397" y="223"/>
                    <a:pt x="393" y="216"/>
                    <a:pt x="388" y="210"/>
                  </a:cubicBezTo>
                  <a:cubicBezTo>
                    <a:pt x="366" y="184"/>
                    <a:pt x="372" y="188"/>
                    <a:pt x="348" y="182"/>
                  </a:cubicBezTo>
                  <a:cubicBezTo>
                    <a:pt x="341" y="183"/>
                    <a:pt x="335" y="187"/>
                    <a:pt x="328" y="186"/>
                  </a:cubicBezTo>
                  <a:cubicBezTo>
                    <a:pt x="310" y="184"/>
                    <a:pt x="320" y="169"/>
                    <a:pt x="300" y="162"/>
                  </a:cubicBezTo>
                  <a:cubicBezTo>
                    <a:pt x="282" y="136"/>
                    <a:pt x="262" y="113"/>
                    <a:pt x="244" y="86"/>
                  </a:cubicBezTo>
                  <a:cubicBezTo>
                    <a:pt x="239" y="79"/>
                    <a:pt x="239" y="70"/>
                    <a:pt x="236" y="62"/>
                  </a:cubicBezTo>
                  <a:cubicBezTo>
                    <a:pt x="235" y="58"/>
                    <a:pt x="232" y="50"/>
                    <a:pt x="232" y="50"/>
                  </a:cubicBezTo>
                  <a:cubicBezTo>
                    <a:pt x="209" y="56"/>
                    <a:pt x="213" y="62"/>
                    <a:pt x="200" y="78"/>
                  </a:cubicBezTo>
                  <a:cubicBezTo>
                    <a:pt x="188" y="93"/>
                    <a:pt x="135" y="110"/>
                    <a:pt x="116" y="114"/>
                  </a:cubicBezTo>
                  <a:cubicBezTo>
                    <a:pt x="109" y="119"/>
                    <a:pt x="99" y="121"/>
                    <a:pt x="92" y="126"/>
                  </a:cubicBezTo>
                  <a:cubicBezTo>
                    <a:pt x="83" y="133"/>
                    <a:pt x="68" y="150"/>
                    <a:pt x="68" y="150"/>
                  </a:cubicBezTo>
                  <a:cubicBezTo>
                    <a:pt x="62" y="169"/>
                    <a:pt x="55" y="182"/>
                    <a:pt x="52" y="202"/>
                  </a:cubicBezTo>
                  <a:cubicBezTo>
                    <a:pt x="50" y="282"/>
                    <a:pt x="56" y="405"/>
                    <a:pt x="28" y="490"/>
                  </a:cubicBezTo>
                  <a:cubicBezTo>
                    <a:pt x="25" y="542"/>
                    <a:pt x="28" y="559"/>
                    <a:pt x="16" y="598"/>
                  </a:cubicBezTo>
                  <a:cubicBezTo>
                    <a:pt x="16" y="598"/>
                    <a:pt x="6" y="628"/>
                    <a:pt x="4" y="634"/>
                  </a:cubicBezTo>
                  <a:cubicBezTo>
                    <a:pt x="3" y="638"/>
                    <a:pt x="0" y="646"/>
                    <a:pt x="0" y="646"/>
                  </a:cubicBezTo>
                  <a:cubicBezTo>
                    <a:pt x="6" y="693"/>
                    <a:pt x="0" y="689"/>
                    <a:pt x="44" y="682"/>
                  </a:cubicBezTo>
                  <a:cubicBezTo>
                    <a:pt x="60" y="680"/>
                    <a:pt x="76" y="679"/>
                    <a:pt x="92" y="678"/>
                  </a:cubicBezTo>
                  <a:cubicBezTo>
                    <a:pt x="97" y="677"/>
                    <a:pt x="103" y="676"/>
                    <a:pt x="108" y="674"/>
                  </a:cubicBezTo>
                  <a:cubicBezTo>
                    <a:pt x="112" y="672"/>
                    <a:pt x="115" y="668"/>
                    <a:pt x="120" y="666"/>
                  </a:cubicBezTo>
                  <a:cubicBezTo>
                    <a:pt x="126" y="664"/>
                    <a:pt x="140" y="655"/>
                    <a:pt x="140" y="662"/>
                  </a:cubicBezTo>
                  <a:cubicBezTo>
                    <a:pt x="140" y="669"/>
                    <a:pt x="127" y="667"/>
                    <a:pt x="120" y="670"/>
                  </a:cubicBezTo>
                  <a:cubicBezTo>
                    <a:pt x="116" y="671"/>
                    <a:pt x="112" y="673"/>
                    <a:pt x="108" y="674"/>
                  </a:cubicBezTo>
                  <a:cubicBezTo>
                    <a:pt x="91" y="691"/>
                    <a:pt x="69" y="701"/>
                    <a:pt x="52" y="718"/>
                  </a:cubicBezTo>
                  <a:cubicBezTo>
                    <a:pt x="78" y="727"/>
                    <a:pt x="106" y="703"/>
                    <a:pt x="132" y="698"/>
                  </a:cubicBezTo>
                  <a:cubicBezTo>
                    <a:pt x="144" y="692"/>
                    <a:pt x="159" y="684"/>
                    <a:pt x="160" y="686"/>
                  </a:cubicBezTo>
                  <a:cubicBezTo>
                    <a:pt x="167" y="696"/>
                    <a:pt x="132" y="730"/>
                    <a:pt x="128" y="734"/>
                  </a:cubicBezTo>
                  <a:cubicBezTo>
                    <a:pt x="119" y="744"/>
                    <a:pt x="100" y="762"/>
                    <a:pt x="100" y="762"/>
                  </a:cubicBezTo>
                  <a:cubicBezTo>
                    <a:pt x="104" y="763"/>
                    <a:pt x="108" y="767"/>
                    <a:pt x="112" y="766"/>
                  </a:cubicBezTo>
                  <a:cubicBezTo>
                    <a:pt x="117" y="765"/>
                    <a:pt x="125" y="753"/>
                    <a:pt x="124" y="758"/>
                  </a:cubicBezTo>
                  <a:cubicBezTo>
                    <a:pt x="122" y="767"/>
                    <a:pt x="113" y="774"/>
                    <a:pt x="108" y="782"/>
                  </a:cubicBezTo>
                  <a:cubicBezTo>
                    <a:pt x="105" y="786"/>
                    <a:pt x="100" y="794"/>
                    <a:pt x="100" y="794"/>
                  </a:cubicBezTo>
                  <a:cubicBezTo>
                    <a:pt x="109" y="839"/>
                    <a:pt x="120" y="866"/>
                    <a:pt x="152" y="898"/>
                  </a:cubicBezTo>
                  <a:cubicBezTo>
                    <a:pt x="160" y="923"/>
                    <a:pt x="190" y="964"/>
                    <a:pt x="212" y="978"/>
                  </a:cubicBezTo>
                  <a:cubicBezTo>
                    <a:pt x="213" y="991"/>
                    <a:pt x="212" y="1005"/>
                    <a:pt x="216" y="1018"/>
                  </a:cubicBezTo>
                  <a:cubicBezTo>
                    <a:pt x="223" y="1041"/>
                    <a:pt x="276" y="1040"/>
                    <a:pt x="292" y="1042"/>
                  </a:cubicBezTo>
                  <a:cubicBezTo>
                    <a:pt x="326" y="1037"/>
                    <a:pt x="325" y="1030"/>
                    <a:pt x="344" y="1002"/>
                  </a:cubicBezTo>
                  <a:cubicBezTo>
                    <a:pt x="331" y="982"/>
                    <a:pt x="319" y="993"/>
                    <a:pt x="300" y="1002"/>
                  </a:cubicBezTo>
                  <a:cubicBezTo>
                    <a:pt x="281" y="1028"/>
                    <a:pt x="255" y="1028"/>
                    <a:pt x="312" y="1022"/>
                  </a:cubicBezTo>
                  <a:cubicBezTo>
                    <a:pt x="326" y="1011"/>
                    <a:pt x="338" y="1007"/>
                    <a:pt x="344" y="990"/>
                  </a:cubicBezTo>
                  <a:cubicBezTo>
                    <a:pt x="341" y="985"/>
                    <a:pt x="338" y="979"/>
                    <a:pt x="336" y="974"/>
                  </a:cubicBezTo>
                  <a:cubicBezTo>
                    <a:pt x="334" y="970"/>
                    <a:pt x="328" y="963"/>
                    <a:pt x="332" y="962"/>
                  </a:cubicBezTo>
                  <a:cubicBezTo>
                    <a:pt x="335" y="961"/>
                    <a:pt x="357" y="976"/>
                    <a:pt x="360" y="978"/>
                  </a:cubicBezTo>
                  <a:cubicBezTo>
                    <a:pt x="375" y="1001"/>
                    <a:pt x="411" y="1002"/>
                    <a:pt x="420" y="974"/>
                  </a:cubicBezTo>
                  <a:cubicBezTo>
                    <a:pt x="386" y="966"/>
                    <a:pt x="412" y="974"/>
                    <a:pt x="424" y="966"/>
                  </a:cubicBezTo>
                  <a:cubicBezTo>
                    <a:pt x="429" y="963"/>
                    <a:pt x="429" y="955"/>
                    <a:pt x="432" y="950"/>
                  </a:cubicBezTo>
                  <a:cubicBezTo>
                    <a:pt x="404" y="944"/>
                    <a:pt x="379" y="937"/>
                    <a:pt x="352" y="930"/>
                  </a:cubicBezTo>
                  <a:cubicBezTo>
                    <a:pt x="328" y="906"/>
                    <a:pt x="317" y="902"/>
                    <a:pt x="284" y="898"/>
                  </a:cubicBezTo>
                  <a:cubicBezTo>
                    <a:pt x="276" y="893"/>
                    <a:pt x="268" y="887"/>
                    <a:pt x="260" y="882"/>
                  </a:cubicBezTo>
                  <a:cubicBezTo>
                    <a:pt x="256" y="879"/>
                    <a:pt x="248" y="874"/>
                    <a:pt x="248" y="874"/>
                  </a:cubicBezTo>
                  <a:cubicBezTo>
                    <a:pt x="242" y="865"/>
                    <a:pt x="234" y="859"/>
                    <a:pt x="228" y="850"/>
                  </a:cubicBezTo>
                  <a:cubicBezTo>
                    <a:pt x="215" y="830"/>
                    <a:pt x="209" y="804"/>
                    <a:pt x="188" y="790"/>
                  </a:cubicBezTo>
                  <a:cubicBezTo>
                    <a:pt x="177" y="774"/>
                    <a:pt x="167" y="758"/>
                    <a:pt x="156" y="742"/>
                  </a:cubicBezTo>
                  <a:cubicBezTo>
                    <a:pt x="148" y="731"/>
                    <a:pt x="147" y="714"/>
                    <a:pt x="140" y="702"/>
                  </a:cubicBezTo>
                  <a:cubicBezTo>
                    <a:pt x="117" y="661"/>
                    <a:pt x="129" y="693"/>
                    <a:pt x="120" y="666"/>
                  </a:cubicBezTo>
                  <a:cubicBezTo>
                    <a:pt x="121" y="662"/>
                    <a:pt x="123" y="650"/>
                    <a:pt x="124" y="654"/>
                  </a:cubicBezTo>
                  <a:cubicBezTo>
                    <a:pt x="127" y="670"/>
                    <a:pt x="125" y="686"/>
                    <a:pt x="128" y="702"/>
                  </a:cubicBezTo>
                  <a:cubicBezTo>
                    <a:pt x="131" y="721"/>
                    <a:pt x="142" y="732"/>
                    <a:pt x="148" y="750"/>
                  </a:cubicBezTo>
                  <a:cubicBezTo>
                    <a:pt x="152" y="785"/>
                    <a:pt x="150" y="788"/>
                    <a:pt x="172" y="810"/>
                  </a:cubicBezTo>
                  <a:cubicBezTo>
                    <a:pt x="175" y="819"/>
                    <a:pt x="177" y="828"/>
                    <a:pt x="184" y="834"/>
                  </a:cubicBezTo>
                  <a:cubicBezTo>
                    <a:pt x="191" y="840"/>
                    <a:pt x="208" y="850"/>
                    <a:pt x="208" y="850"/>
                  </a:cubicBezTo>
                  <a:cubicBezTo>
                    <a:pt x="216" y="862"/>
                    <a:pt x="219" y="879"/>
                    <a:pt x="228" y="890"/>
                  </a:cubicBezTo>
                  <a:cubicBezTo>
                    <a:pt x="246" y="911"/>
                    <a:pt x="289" y="908"/>
                    <a:pt x="312" y="914"/>
                  </a:cubicBezTo>
                  <a:cubicBezTo>
                    <a:pt x="320" y="920"/>
                    <a:pt x="332" y="920"/>
                    <a:pt x="340" y="926"/>
                  </a:cubicBezTo>
                  <a:cubicBezTo>
                    <a:pt x="349" y="932"/>
                    <a:pt x="351" y="944"/>
                    <a:pt x="360" y="950"/>
                  </a:cubicBezTo>
                  <a:cubicBezTo>
                    <a:pt x="365" y="954"/>
                    <a:pt x="389" y="957"/>
                    <a:pt x="392" y="958"/>
                  </a:cubicBezTo>
                  <a:cubicBezTo>
                    <a:pt x="440" y="990"/>
                    <a:pt x="386" y="983"/>
                    <a:pt x="360" y="986"/>
                  </a:cubicBezTo>
                  <a:cubicBezTo>
                    <a:pt x="413" y="1004"/>
                    <a:pt x="461" y="1034"/>
                    <a:pt x="516" y="1046"/>
                  </a:cubicBezTo>
                  <a:cubicBezTo>
                    <a:pt x="534" y="1050"/>
                    <a:pt x="536" y="1051"/>
                    <a:pt x="556" y="1058"/>
                  </a:cubicBezTo>
                  <a:cubicBezTo>
                    <a:pt x="562" y="1060"/>
                    <a:pt x="567" y="1064"/>
                    <a:pt x="572" y="1066"/>
                  </a:cubicBezTo>
                  <a:cubicBezTo>
                    <a:pt x="576" y="1068"/>
                    <a:pt x="588" y="1072"/>
                    <a:pt x="584" y="1070"/>
                  </a:cubicBezTo>
                  <a:cubicBezTo>
                    <a:pt x="565" y="1057"/>
                    <a:pt x="561" y="1058"/>
                    <a:pt x="540" y="1054"/>
                  </a:cubicBezTo>
                  <a:cubicBezTo>
                    <a:pt x="510" y="1033"/>
                    <a:pt x="486" y="1025"/>
                    <a:pt x="452" y="1014"/>
                  </a:cubicBezTo>
                  <a:cubicBezTo>
                    <a:pt x="422" y="1020"/>
                    <a:pt x="398" y="1039"/>
                    <a:pt x="368" y="1046"/>
                  </a:cubicBezTo>
                  <a:cubicBezTo>
                    <a:pt x="330" y="1036"/>
                    <a:pt x="290" y="1044"/>
                    <a:pt x="252" y="1034"/>
                  </a:cubicBezTo>
                  <a:cubicBezTo>
                    <a:pt x="229" y="1028"/>
                    <a:pt x="213" y="1017"/>
                    <a:pt x="192" y="1010"/>
                  </a:cubicBezTo>
                  <a:cubicBezTo>
                    <a:pt x="174" y="983"/>
                    <a:pt x="164" y="990"/>
                    <a:pt x="148" y="1014"/>
                  </a:cubicBezTo>
                  <a:cubicBezTo>
                    <a:pt x="147" y="1021"/>
                    <a:pt x="146" y="1027"/>
                    <a:pt x="144" y="1034"/>
                  </a:cubicBezTo>
                  <a:cubicBezTo>
                    <a:pt x="142" y="1042"/>
                    <a:pt x="136" y="1058"/>
                    <a:pt x="136" y="1058"/>
                  </a:cubicBezTo>
                  <a:cubicBezTo>
                    <a:pt x="137" y="1075"/>
                    <a:pt x="137" y="1093"/>
                    <a:pt x="140" y="1110"/>
                  </a:cubicBezTo>
                  <a:cubicBezTo>
                    <a:pt x="141" y="1115"/>
                    <a:pt x="153" y="1122"/>
                    <a:pt x="148" y="1122"/>
                  </a:cubicBezTo>
                  <a:cubicBezTo>
                    <a:pt x="146" y="1122"/>
                    <a:pt x="127" y="1095"/>
                    <a:pt x="120" y="1102"/>
                  </a:cubicBezTo>
                  <a:cubicBezTo>
                    <a:pt x="109" y="1113"/>
                    <a:pt x="167" y="1126"/>
                    <a:pt x="168" y="1126"/>
                  </a:cubicBezTo>
                  <a:cubicBezTo>
                    <a:pt x="197" y="1145"/>
                    <a:pt x="171" y="1126"/>
                    <a:pt x="164" y="1130"/>
                  </a:cubicBezTo>
                  <a:cubicBezTo>
                    <a:pt x="159" y="1133"/>
                    <a:pt x="163" y="1141"/>
                    <a:pt x="160" y="1146"/>
                  </a:cubicBezTo>
                  <a:cubicBezTo>
                    <a:pt x="157" y="1151"/>
                    <a:pt x="152" y="1154"/>
                    <a:pt x="148" y="1158"/>
                  </a:cubicBezTo>
                  <a:cubicBezTo>
                    <a:pt x="145" y="1166"/>
                    <a:pt x="143" y="1174"/>
                    <a:pt x="140" y="1182"/>
                  </a:cubicBezTo>
                  <a:cubicBezTo>
                    <a:pt x="139" y="1186"/>
                    <a:pt x="136" y="1194"/>
                    <a:pt x="136" y="1194"/>
                  </a:cubicBezTo>
                  <a:cubicBezTo>
                    <a:pt x="141" y="1236"/>
                    <a:pt x="145" y="1271"/>
                    <a:pt x="136" y="1314"/>
                  </a:cubicBezTo>
                  <a:cubicBezTo>
                    <a:pt x="138" y="1330"/>
                    <a:pt x="140" y="1346"/>
                    <a:pt x="144" y="1362"/>
                  </a:cubicBezTo>
                  <a:cubicBezTo>
                    <a:pt x="145" y="1366"/>
                    <a:pt x="152" y="1373"/>
                    <a:pt x="148" y="1374"/>
                  </a:cubicBezTo>
                  <a:cubicBezTo>
                    <a:pt x="141" y="1376"/>
                    <a:pt x="122" y="1362"/>
                    <a:pt x="116" y="1358"/>
                  </a:cubicBezTo>
                  <a:cubicBezTo>
                    <a:pt x="82" y="1366"/>
                    <a:pt x="112" y="1370"/>
                    <a:pt x="128" y="1378"/>
                  </a:cubicBezTo>
                  <a:cubicBezTo>
                    <a:pt x="144" y="1402"/>
                    <a:pt x="137" y="1419"/>
                    <a:pt x="128" y="1446"/>
                  </a:cubicBezTo>
                  <a:cubicBezTo>
                    <a:pt x="134" y="1469"/>
                    <a:pt x="126" y="1491"/>
                    <a:pt x="120" y="1514"/>
                  </a:cubicBezTo>
                  <a:cubicBezTo>
                    <a:pt x="123" y="1541"/>
                    <a:pt x="130" y="1550"/>
                    <a:pt x="136" y="1574"/>
                  </a:cubicBezTo>
                  <a:cubicBezTo>
                    <a:pt x="130" y="1603"/>
                    <a:pt x="123" y="1602"/>
                    <a:pt x="128" y="1634"/>
                  </a:cubicBezTo>
                  <a:cubicBezTo>
                    <a:pt x="144" y="1629"/>
                    <a:pt x="159" y="1621"/>
                    <a:pt x="172" y="1610"/>
                  </a:cubicBezTo>
                  <a:cubicBezTo>
                    <a:pt x="178" y="1605"/>
                    <a:pt x="182" y="1598"/>
                    <a:pt x="188" y="1594"/>
                  </a:cubicBezTo>
                  <a:cubicBezTo>
                    <a:pt x="191" y="1592"/>
                    <a:pt x="204" y="1590"/>
                    <a:pt x="200" y="1590"/>
                  </a:cubicBezTo>
                  <a:cubicBezTo>
                    <a:pt x="195" y="1590"/>
                    <a:pt x="189" y="1593"/>
                    <a:pt x="184" y="1594"/>
                  </a:cubicBezTo>
                  <a:cubicBezTo>
                    <a:pt x="174" y="1609"/>
                    <a:pt x="157" y="1628"/>
                    <a:pt x="140" y="1634"/>
                  </a:cubicBezTo>
                  <a:cubicBezTo>
                    <a:pt x="129" y="1650"/>
                    <a:pt x="122" y="1654"/>
                    <a:pt x="140" y="1666"/>
                  </a:cubicBezTo>
                  <a:cubicBezTo>
                    <a:pt x="163" y="1663"/>
                    <a:pt x="174" y="1662"/>
                    <a:pt x="192" y="1650"/>
                  </a:cubicBezTo>
                  <a:cubicBezTo>
                    <a:pt x="195" y="1646"/>
                    <a:pt x="202" y="1642"/>
                    <a:pt x="200" y="1638"/>
                  </a:cubicBezTo>
                  <a:cubicBezTo>
                    <a:pt x="198" y="1633"/>
                    <a:pt x="189" y="1632"/>
                    <a:pt x="184" y="1634"/>
                  </a:cubicBezTo>
                  <a:cubicBezTo>
                    <a:pt x="154" y="1646"/>
                    <a:pt x="126" y="1680"/>
                    <a:pt x="108" y="1706"/>
                  </a:cubicBezTo>
                  <a:cubicBezTo>
                    <a:pt x="111" y="1718"/>
                    <a:pt x="113" y="1730"/>
                    <a:pt x="116" y="1742"/>
                  </a:cubicBezTo>
                  <a:cubicBezTo>
                    <a:pt x="118" y="1750"/>
                    <a:pt x="124" y="1766"/>
                    <a:pt x="124" y="1766"/>
                  </a:cubicBezTo>
                  <a:cubicBezTo>
                    <a:pt x="126" y="1824"/>
                    <a:pt x="121" y="1849"/>
                    <a:pt x="136" y="1894"/>
                  </a:cubicBezTo>
                  <a:cubicBezTo>
                    <a:pt x="141" y="1941"/>
                    <a:pt x="145" y="1976"/>
                    <a:pt x="148" y="2026"/>
                  </a:cubicBezTo>
                  <a:cubicBezTo>
                    <a:pt x="147" y="2037"/>
                    <a:pt x="147" y="2048"/>
                    <a:pt x="144" y="2058"/>
                  </a:cubicBezTo>
                  <a:cubicBezTo>
                    <a:pt x="143" y="2063"/>
                    <a:pt x="136" y="2065"/>
                    <a:pt x="136" y="2070"/>
                  </a:cubicBezTo>
                  <a:cubicBezTo>
                    <a:pt x="136" y="2083"/>
                    <a:pt x="168" y="2090"/>
                    <a:pt x="168" y="2090"/>
                  </a:cubicBezTo>
                  <a:cubicBezTo>
                    <a:pt x="178" y="2120"/>
                    <a:pt x="174" y="2106"/>
                    <a:pt x="180" y="2134"/>
                  </a:cubicBezTo>
                  <a:cubicBezTo>
                    <a:pt x="202" y="2127"/>
                    <a:pt x="222" y="2113"/>
                    <a:pt x="244" y="2106"/>
                  </a:cubicBezTo>
                  <a:cubicBezTo>
                    <a:pt x="257" y="2089"/>
                    <a:pt x="263" y="2089"/>
                    <a:pt x="280" y="2078"/>
                  </a:cubicBezTo>
                  <a:cubicBezTo>
                    <a:pt x="264" y="2073"/>
                    <a:pt x="255" y="2077"/>
                    <a:pt x="240" y="2082"/>
                  </a:cubicBezTo>
                  <a:cubicBezTo>
                    <a:pt x="232" y="2095"/>
                    <a:pt x="218" y="2100"/>
                    <a:pt x="212" y="2114"/>
                  </a:cubicBezTo>
                  <a:cubicBezTo>
                    <a:pt x="209" y="2122"/>
                    <a:pt x="196" y="2139"/>
                    <a:pt x="204" y="2138"/>
                  </a:cubicBezTo>
                  <a:cubicBezTo>
                    <a:pt x="216" y="2137"/>
                    <a:pt x="228" y="2136"/>
                    <a:pt x="240" y="2134"/>
                  </a:cubicBezTo>
                  <a:cubicBezTo>
                    <a:pt x="247" y="2133"/>
                    <a:pt x="253" y="2131"/>
                    <a:pt x="260" y="2130"/>
                  </a:cubicBezTo>
                  <a:cubicBezTo>
                    <a:pt x="272" y="2122"/>
                    <a:pt x="295" y="2122"/>
                    <a:pt x="272" y="2114"/>
                  </a:cubicBezTo>
                  <a:cubicBezTo>
                    <a:pt x="245" y="2121"/>
                    <a:pt x="223" y="2135"/>
                    <a:pt x="208" y="2158"/>
                  </a:cubicBezTo>
                  <a:cubicBezTo>
                    <a:pt x="206" y="2167"/>
                    <a:pt x="196" y="2193"/>
                    <a:pt x="212" y="2198"/>
                  </a:cubicBezTo>
                  <a:cubicBezTo>
                    <a:pt x="239" y="2207"/>
                    <a:pt x="248" y="2210"/>
                    <a:pt x="272" y="2226"/>
                  </a:cubicBezTo>
                  <a:cubicBezTo>
                    <a:pt x="299" y="2244"/>
                    <a:pt x="270" y="2233"/>
                    <a:pt x="296" y="2246"/>
                  </a:cubicBezTo>
                  <a:cubicBezTo>
                    <a:pt x="308" y="2252"/>
                    <a:pt x="329" y="2253"/>
                    <a:pt x="340" y="2254"/>
                  </a:cubicBezTo>
                  <a:cubicBezTo>
                    <a:pt x="357" y="2266"/>
                    <a:pt x="380" y="2269"/>
                    <a:pt x="400" y="2274"/>
                  </a:cubicBezTo>
                  <a:cubicBezTo>
                    <a:pt x="417" y="2273"/>
                    <a:pt x="436" y="2277"/>
                    <a:pt x="452" y="2270"/>
                  </a:cubicBezTo>
                  <a:cubicBezTo>
                    <a:pt x="461" y="2266"/>
                    <a:pt x="468" y="2246"/>
                    <a:pt x="468" y="2246"/>
                  </a:cubicBezTo>
                  <a:cubicBezTo>
                    <a:pt x="464" y="2213"/>
                    <a:pt x="455" y="2201"/>
                    <a:pt x="432" y="2178"/>
                  </a:cubicBezTo>
                  <a:cubicBezTo>
                    <a:pt x="386" y="2183"/>
                    <a:pt x="406" y="2175"/>
                    <a:pt x="372" y="2198"/>
                  </a:cubicBezTo>
                  <a:cubicBezTo>
                    <a:pt x="364" y="2203"/>
                    <a:pt x="396" y="2182"/>
                    <a:pt x="396" y="2182"/>
                  </a:cubicBezTo>
                  <a:cubicBezTo>
                    <a:pt x="415" y="2154"/>
                    <a:pt x="423" y="2147"/>
                    <a:pt x="384" y="2134"/>
                  </a:cubicBezTo>
                  <a:cubicBezTo>
                    <a:pt x="336" y="2141"/>
                    <a:pt x="372" y="2134"/>
                    <a:pt x="344" y="2142"/>
                  </a:cubicBezTo>
                  <a:cubicBezTo>
                    <a:pt x="339" y="2144"/>
                    <a:pt x="323" y="2148"/>
                    <a:pt x="328" y="2146"/>
                  </a:cubicBezTo>
                  <a:cubicBezTo>
                    <a:pt x="336" y="2142"/>
                    <a:pt x="352" y="2138"/>
                    <a:pt x="352" y="2138"/>
                  </a:cubicBezTo>
                  <a:cubicBezTo>
                    <a:pt x="364" y="2121"/>
                    <a:pt x="386" y="2100"/>
                    <a:pt x="356" y="2090"/>
                  </a:cubicBezTo>
                  <a:cubicBezTo>
                    <a:pt x="307" y="2097"/>
                    <a:pt x="335" y="2091"/>
                    <a:pt x="352" y="2074"/>
                  </a:cubicBezTo>
                  <a:cubicBezTo>
                    <a:pt x="349" y="2038"/>
                    <a:pt x="349" y="1996"/>
                    <a:pt x="316" y="1974"/>
                  </a:cubicBezTo>
                  <a:cubicBezTo>
                    <a:pt x="308" y="1977"/>
                    <a:pt x="300" y="1979"/>
                    <a:pt x="292" y="1982"/>
                  </a:cubicBezTo>
                  <a:cubicBezTo>
                    <a:pt x="287" y="1984"/>
                    <a:pt x="277" y="1989"/>
                    <a:pt x="280" y="1994"/>
                  </a:cubicBezTo>
                  <a:cubicBezTo>
                    <a:pt x="281" y="1995"/>
                    <a:pt x="306" y="1987"/>
                    <a:pt x="308" y="1986"/>
                  </a:cubicBezTo>
                  <a:cubicBezTo>
                    <a:pt x="328" y="1926"/>
                    <a:pt x="365" y="1803"/>
                    <a:pt x="288" y="1818"/>
                  </a:cubicBezTo>
                  <a:cubicBezTo>
                    <a:pt x="306" y="1781"/>
                    <a:pt x="314" y="1738"/>
                    <a:pt x="324" y="1698"/>
                  </a:cubicBezTo>
                  <a:cubicBezTo>
                    <a:pt x="331" y="1670"/>
                    <a:pt x="326" y="1647"/>
                    <a:pt x="352" y="1630"/>
                  </a:cubicBezTo>
                  <a:cubicBezTo>
                    <a:pt x="355" y="1622"/>
                    <a:pt x="357" y="1614"/>
                    <a:pt x="360" y="1606"/>
                  </a:cubicBezTo>
                  <a:cubicBezTo>
                    <a:pt x="361" y="1602"/>
                    <a:pt x="364" y="1594"/>
                    <a:pt x="364" y="1594"/>
                  </a:cubicBezTo>
                  <a:cubicBezTo>
                    <a:pt x="365" y="1517"/>
                    <a:pt x="324" y="1380"/>
                    <a:pt x="404" y="1326"/>
                  </a:cubicBezTo>
                  <a:cubicBezTo>
                    <a:pt x="411" y="1306"/>
                    <a:pt x="405" y="1275"/>
                    <a:pt x="408" y="1254"/>
                  </a:cubicBezTo>
                  <a:cubicBezTo>
                    <a:pt x="412" y="1222"/>
                    <a:pt x="436" y="1193"/>
                    <a:pt x="436" y="1158"/>
                  </a:cubicBezTo>
                  <a:cubicBezTo>
                    <a:pt x="436" y="1154"/>
                    <a:pt x="433" y="1166"/>
                    <a:pt x="432" y="1170"/>
                  </a:cubicBezTo>
                  <a:cubicBezTo>
                    <a:pt x="429" y="1177"/>
                    <a:pt x="427" y="1184"/>
                    <a:pt x="424" y="1190"/>
                  </a:cubicBezTo>
                  <a:cubicBezTo>
                    <a:pt x="418" y="1200"/>
                    <a:pt x="410" y="1208"/>
                    <a:pt x="404" y="1218"/>
                  </a:cubicBezTo>
                  <a:cubicBezTo>
                    <a:pt x="391" y="1268"/>
                    <a:pt x="395" y="1239"/>
                    <a:pt x="400" y="1306"/>
                  </a:cubicBezTo>
                  <a:cubicBezTo>
                    <a:pt x="412" y="1282"/>
                    <a:pt x="430" y="1257"/>
                    <a:pt x="452" y="1242"/>
                  </a:cubicBezTo>
                  <a:cubicBezTo>
                    <a:pt x="462" y="1226"/>
                    <a:pt x="472" y="1215"/>
                    <a:pt x="480" y="1198"/>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19" name="Freeform 48"/>
            <p:cNvSpPr>
              <a:spLocks/>
            </p:cNvSpPr>
            <p:nvPr/>
          </p:nvSpPr>
          <p:spPr bwMode="auto">
            <a:xfrm>
              <a:off x="476" y="1184"/>
              <a:ext cx="320" cy="608"/>
            </a:xfrm>
            <a:custGeom>
              <a:avLst/>
              <a:gdLst>
                <a:gd name="T0" fmla="*/ 32 w 320"/>
                <a:gd name="T1" fmla="*/ 360 h 608"/>
                <a:gd name="T2" fmla="*/ 48 w 320"/>
                <a:gd name="T3" fmla="*/ 324 h 608"/>
                <a:gd name="T4" fmla="*/ 24 w 320"/>
                <a:gd name="T5" fmla="*/ 272 h 608"/>
                <a:gd name="T6" fmla="*/ 0 w 320"/>
                <a:gd name="T7" fmla="*/ 128 h 608"/>
                <a:gd name="T8" fmla="*/ 4 w 320"/>
                <a:gd name="T9" fmla="*/ 112 h 608"/>
                <a:gd name="T10" fmla="*/ 20 w 320"/>
                <a:gd name="T11" fmla="*/ 108 h 608"/>
                <a:gd name="T12" fmla="*/ 24 w 320"/>
                <a:gd name="T13" fmla="*/ 72 h 608"/>
                <a:gd name="T14" fmla="*/ 44 w 320"/>
                <a:gd name="T15" fmla="*/ 48 h 608"/>
                <a:gd name="T16" fmla="*/ 68 w 320"/>
                <a:gd name="T17" fmla="*/ 56 h 608"/>
                <a:gd name="T18" fmla="*/ 108 w 320"/>
                <a:gd name="T19" fmla="*/ 24 h 608"/>
                <a:gd name="T20" fmla="*/ 120 w 320"/>
                <a:gd name="T21" fmla="*/ 28 h 608"/>
                <a:gd name="T22" fmla="*/ 144 w 320"/>
                <a:gd name="T23" fmla="*/ 12 h 608"/>
                <a:gd name="T24" fmla="*/ 168 w 320"/>
                <a:gd name="T25" fmla="*/ 8 h 608"/>
                <a:gd name="T26" fmla="*/ 192 w 320"/>
                <a:gd name="T27" fmla="*/ 0 h 608"/>
                <a:gd name="T28" fmla="*/ 248 w 320"/>
                <a:gd name="T29" fmla="*/ 16 h 608"/>
                <a:gd name="T30" fmla="*/ 264 w 320"/>
                <a:gd name="T31" fmla="*/ 32 h 608"/>
                <a:gd name="T32" fmla="*/ 260 w 320"/>
                <a:gd name="T33" fmla="*/ 48 h 608"/>
                <a:gd name="T34" fmla="*/ 304 w 320"/>
                <a:gd name="T35" fmla="*/ 64 h 608"/>
                <a:gd name="T36" fmla="*/ 296 w 320"/>
                <a:gd name="T37" fmla="*/ 112 h 608"/>
                <a:gd name="T38" fmla="*/ 284 w 320"/>
                <a:gd name="T39" fmla="*/ 140 h 608"/>
                <a:gd name="T40" fmla="*/ 320 w 320"/>
                <a:gd name="T41" fmla="*/ 172 h 608"/>
                <a:gd name="T42" fmla="*/ 296 w 320"/>
                <a:gd name="T43" fmla="*/ 204 h 608"/>
                <a:gd name="T44" fmla="*/ 292 w 320"/>
                <a:gd name="T45" fmla="*/ 160 h 608"/>
                <a:gd name="T46" fmla="*/ 296 w 320"/>
                <a:gd name="T47" fmla="*/ 172 h 608"/>
                <a:gd name="T48" fmla="*/ 304 w 320"/>
                <a:gd name="T49" fmla="*/ 184 h 608"/>
                <a:gd name="T50" fmla="*/ 280 w 320"/>
                <a:gd name="T51" fmla="*/ 272 h 608"/>
                <a:gd name="T52" fmla="*/ 264 w 320"/>
                <a:gd name="T53" fmla="*/ 316 h 608"/>
                <a:gd name="T54" fmla="*/ 208 w 320"/>
                <a:gd name="T55" fmla="*/ 408 h 608"/>
                <a:gd name="T56" fmla="*/ 140 w 320"/>
                <a:gd name="T57" fmla="*/ 420 h 608"/>
                <a:gd name="T58" fmla="*/ 184 w 320"/>
                <a:gd name="T59" fmla="*/ 436 h 608"/>
                <a:gd name="T60" fmla="*/ 188 w 320"/>
                <a:gd name="T61" fmla="*/ 540 h 608"/>
                <a:gd name="T62" fmla="*/ 184 w 320"/>
                <a:gd name="T63" fmla="*/ 572 h 608"/>
                <a:gd name="T64" fmla="*/ 180 w 320"/>
                <a:gd name="T65" fmla="*/ 584 h 608"/>
                <a:gd name="T66" fmla="*/ 188 w 320"/>
                <a:gd name="T67" fmla="*/ 596 h 608"/>
                <a:gd name="T68" fmla="*/ 188 w 320"/>
                <a:gd name="T69" fmla="*/ 608 h 6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0"/>
                <a:gd name="T106" fmla="*/ 0 h 608"/>
                <a:gd name="T107" fmla="*/ 320 w 320"/>
                <a:gd name="T108" fmla="*/ 608 h 6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0" h="608">
                  <a:moveTo>
                    <a:pt x="32" y="360"/>
                  </a:moveTo>
                  <a:cubicBezTo>
                    <a:pt x="36" y="347"/>
                    <a:pt x="44" y="337"/>
                    <a:pt x="48" y="324"/>
                  </a:cubicBezTo>
                  <a:cubicBezTo>
                    <a:pt x="44" y="295"/>
                    <a:pt x="47" y="287"/>
                    <a:pt x="24" y="272"/>
                  </a:cubicBezTo>
                  <a:cubicBezTo>
                    <a:pt x="21" y="229"/>
                    <a:pt x="24" y="165"/>
                    <a:pt x="0" y="128"/>
                  </a:cubicBezTo>
                  <a:cubicBezTo>
                    <a:pt x="1" y="123"/>
                    <a:pt x="0" y="116"/>
                    <a:pt x="4" y="112"/>
                  </a:cubicBezTo>
                  <a:cubicBezTo>
                    <a:pt x="8" y="108"/>
                    <a:pt x="18" y="113"/>
                    <a:pt x="20" y="108"/>
                  </a:cubicBezTo>
                  <a:cubicBezTo>
                    <a:pt x="25" y="97"/>
                    <a:pt x="23" y="84"/>
                    <a:pt x="24" y="72"/>
                  </a:cubicBezTo>
                  <a:cubicBezTo>
                    <a:pt x="44" y="79"/>
                    <a:pt x="40" y="65"/>
                    <a:pt x="44" y="48"/>
                  </a:cubicBezTo>
                  <a:cubicBezTo>
                    <a:pt x="52" y="51"/>
                    <a:pt x="65" y="64"/>
                    <a:pt x="68" y="56"/>
                  </a:cubicBezTo>
                  <a:cubicBezTo>
                    <a:pt x="74" y="37"/>
                    <a:pt x="90" y="30"/>
                    <a:pt x="108" y="24"/>
                  </a:cubicBezTo>
                  <a:cubicBezTo>
                    <a:pt x="112" y="25"/>
                    <a:pt x="116" y="29"/>
                    <a:pt x="120" y="28"/>
                  </a:cubicBezTo>
                  <a:cubicBezTo>
                    <a:pt x="129" y="25"/>
                    <a:pt x="144" y="12"/>
                    <a:pt x="144" y="12"/>
                  </a:cubicBezTo>
                  <a:cubicBezTo>
                    <a:pt x="164" y="19"/>
                    <a:pt x="148" y="17"/>
                    <a:pt x="168" y="8"/>
                  </a:cubicBezTo>
                  <a:cubicBezTo>
                    <a:pt x="176" y="5"/>
                    <a:pt x="192" y="0"/>
                    <a:pt x="192" y="0"/>
                  </a:cubicBezTo>
                  <a:cubicBezTo>
                    <a:pt x="213" y="4"/>
                    <a:pt x="226" y="12"/>
                    <a:pt x="248" y="16"/>
                  </a:cubicBezTo>
                  <a:cubicBezTo>
                    <a:pt x="253" y="21"/>
                    <a:pt x="261" y="25"/>
                    <a:pt x="264" y="32"/>
                  </a:cubicBezTo>
                  <a:cubicBezTo>
                    <a:pt x="266" y="37"/>
                    <a:pt x="258" y="43"/>
                    <a:pt x="260" y="48"/>
                  </a:cubicBezTo>
                  <a:cubicBezTo>
                    <a:pt x="265" y="57"/>
                    <a:pt x="295" y="61"/>
                    <a:pt x="304" y="64"/>
                  </a:cubicBezTo>
                  <a:cubicBezTo>
                    <a:pt x="300" y="85"/>
                    <a:pt x="291" y="91"/>
                    <a:pt x="296" y="112"/>
                  </a:cubicBezTo>
                  <a:cubicBezTo>
                    <a:pt x="289" y="132"/>
                    <a:pt x="271" y="123"/>
                    <a:pt x="284" y="140"/>
                  </a:cubicBezTo>
                  <a:cubicBezTo>
                    <a:pt x="294" y="153"/>
                    <a:pt x="320" y="172"/>
                    <a:pt x="320" y="172"/>
                  </a:cubicBezTo>
                  <a:cubicBezTo>
                    <a:pt x="311" y="186"/>
                    <a:pt x="310" y="194"/>
                    <a:pt x="296" y="204"/>
                  </a:cubicBezTo>
                  <a:cubicBezTo>
                    <a:pt x="285" y="187"/>
                    <a:pt x="281" y="187"/>
                    <a:pt x="292" y="160"/>
                  </a:cubicBezTo>
                  <a:cubicBezTo>
                    <a:pt x="294" y="156"/>
                    <a:pt x="294" y="168"/>
                    <a:pt x="296" y="172"/>
                  </a:cubicBezTo>
                  <a:cubicBezTo>
                    <a:pt x="298" y="176"/>
                    <a:pt x="301" y="180"/>
                    <a:pt x="304" y="184"/>
                  </a:cubicBezTo>
                  <a:cubicBezTo>
                    <a:pt x="300" y="219"/>
                    <a:pt x="285" y="239"/>
                    <a:pt x="280" y="272"/>
                  </a:cubicBezTo>
                  <a:cubicBezTo>
                    <a:pt x="273" y="311"/>
                    <a:pt x="285" y="295"/>
                    <a:pt x="264" y="316"/>
                  </a:cubicBezTo>
                  <a:cubicBezTo>
                    <a:pt x="255" y="342"/>
                    <a:pt x="234" y="394"/>
                    <a:pt x="208" y="408"/>
                  </a:cubicBezTo>
                  <a:cubicBezTo>
                    <a:pt x="188" y="419"/>
                    <a:pt x="161" y="418"/>
                    <a:pt x="140" y="420"/>
                  </a:cubicBezTo>
                  <a:cubicBezTo>
                    <a:pt x="153" y="429"/>
                    <a:pt x="184" y="436"/>
                    <a:pt x="184" y="436"/>
                  </a:cubicBezTo>
                  <a:cubicBezTo>
                    <a:pt x="176" y="476"/>
                    <a:pt x="180" y="501"/>
                    <a:pt x="188" y="540"/>
                  </a:cubicBezTo>
                  <a:cubicBezTo>
                    <a:pt x="187" y="551"/>
                    <a:pt x="186" y="561"/>
                    <a:pt x="184" y="572"/>
                  </a:cubicBezTo>
                  <a:cubicBezTo>
                    <a:pt x="183" y="576"/>
                    <a:pt x="179" y="580"/>
                    <a:pt x="180" y="584"/>
                  </a:cubicBezTo>
                  <a:cubicBezTo>
                    <a:pt x="181" y="589"/>
                    <a:pt x="186" y="591"/>
                    <a:pt x="188" y="596"/>
                  </a:cubicBezTo>
                  <a:cubicBezTo>
                    <a:pt x="189" y="600"/>
                    <a:pt x="188" y="604"/>
                    <a:pt x="188" y="608"/>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grpSp>
      <p:grpSp>
        <p:nvGrpSpPr>
          <p:cNvPr id="6" name="Group 38"/>
          <p:cNvGrpSpPr>
            <a:grpSpLocks/>
          </p:cNvGrpSpPr>
          <p:nvPr/>
        </p:nvGrpSpPr>
        <p:grpSpPr bwMode="auto">
          <a:xfrm flipH="1">
            <a:off x="1928794" y="1803875"/>
            <a:ext cx="773449" cy="1553687"/>
            <a:chOff x="608" y="622"/>
            <a:chExt cx="1486" cy="3335"/>
          </a:xfrm>
          <a:solidFill>
            <a:srgbClr val="008000"/>
          </a:solidFill>
          <a:effectLst>
            <a:outerShdw blurRad="76200" dir="13500000" sy="23000" kx="1200000" algn="br" rotWithShape="0">
              <a:prstClr val="black">
                <a:alpha val="20000"/>
              </a:prstClr>
            </a:outerShdw>
          </a:effectLst>
        </p:grpSpPr>
        <p:sp>
          <p:nvSpPr>
            <p:cNvPr id="21" name="Freeform 39"/>
            <p:cNvSpPr>
              <a:spLocks/>
            </p:cNvSpPr>
            <p:nvPr/>
          </p:nvSpPr>
          <p:spPr bwMode="auto">
            <a:xfrm>
              <a:off x="1027" y="622"/>
              <a:ext cx="691" cy="872"/>
            </a:xfrm>
            <a:custGeom>
              <a:avLst/>
              <a:gdLst>
                <a:gd name="T0" fmla="*/ 346 w 691"/>
                <a:gd name="T1" fmla="*/ 64 h 872"/>
                <a:gd name="T2" fmla="*/ 365 w 691"/>
                <a:gd name="T3" fmla="*/ 93 h 872"/>
                <a:gd name="T4" fmla="*/ 466 w 691"/>
                <a:gd name="T5" fmla="*/ 132 h 872"/>
                <a:gd name="T6" fmla="*/ 509 w 691"/>
                <a:gd name="T7" fmla="*/ 208 h 872"/>
                <a:gd name="T8" fmla="*/ 499 w 691"/>
                <a:gd name="T9" fmla="*/ 487 h 872"/>
                <a:gd name="T10" fmla="*/ 514 w 691"/>
                <a:gd name="T11" fmla="*/ 650 h 872"/>
                <a:gd name="T12" fmla="*/ 629 w 691"/>
                <a:gd name="T13" fmla="*/ 828 h 872"/>
                <a:gd name="T14" fmla="*/ 639 w 691"/>
                <a:gd name="T15" fmla="*/ 837 h 872"/>
                <a:gd name="T16" fmla="*/ 576 w 691"/>
                <a:gd name="T17" fmla="*/ 698 h 872"/>
                <a:gd name="T18" fmla="*/ 571 w 691"/>
                <a:gd name="T19" fmla="*/ 578 h 872"/>
                <a:gd name="T20" fmla="*/ 581 w 691"/>
                <a:gd name="T21" fmla="*/ 568 h 872"/>
                <a:gd name="T22" fmla="*/ 629 w 691"/>
                <a:gd name="T23" fmla="*/ 592 h 872"/>
                <a:gd name="T24" fmla="*/ 576 w 691"/>
                <a:gd name="T25" fmla="*/ 516 h 872"/>
                <a:gd name="T26" fmla="*/ 600 w 691"/>
                <a:gd name="T27" fmla="*/ 501 h 872"/>
                <a:gd name="T28" fmla="*/ 634 w 691"/>
                <a:gd name="T29" fmla="*/ 506 h 872"/>
                <a:gd name="T30" fmla="*/ 667 w 691"/>
                <a:gd name="T31" fmla="*/ 535 h 872"/>
                <a:gd name="T32" fmla="*/ 624 w 691"/>
                <a:gd name="T33" fmla="*/ 444 h 872"/>
                <a:gd name="T34" fmla="*/ 586 w 691"/>
                <a:gd name="T35" fmla="*/ 314 h 872"/>
                <a:gd name="T36" fmla="*/ 514 w 691"/>
                <a:gd name="T37" fmla="*/ 151 h 872"/>
                <a:gd name="T38" fmla="*/ 375 w 691"/>
                <a:gd name="T39" fmla="*/ 16 h 872"/>
                <a:gd name="T40" fmla="*/ 211 w 691"/>
                <a:gd name="T41" fmla="*/ 40 h 872"/>
                <a:gd name="T42" fmla="*/ 139 w 691"/>
                <a:gd name="T43" fmla="*/ 170 h 872"/>
                <a:gd name="T44" fmla="*/ 106 w 691"/>
                <a:gd name="T45" fmla="*/ 348 h 872"/>
                <a:gd name="T46" fmla="*/ 135 w 691"/>
                <a:gd name="T47" fmla="*/ 458 h 872"/>
                <a:gd name="T48" fmla="*/ 82 w 691"/>
                <a:gd name="T49" fmla="*/ 554 h 872"/>
                <a:gd name="T50" fmla="*/ 34 w 691"/>
                <a:gd name="T51" fmla="*/ 660 h 872"/>
                <a:gd name="T52" fmla="*/ 43 w 691"/>
                <a:gd name="T53" fmla="*/ 818 h 872"/>
                <a:gd name="T54" fmla="*/ 82 w 691"/>
                <a:gd name="T55" fmla="*/ 866 h 872"/>
                <a:gd name="T56" fmla="*/ 163 w 691"/>
                <a:gd name="T57" fmla="*/ 794 h 872"/>
                <a:gd name="T58" fmla="*/ 187 w 691"/>
                <a:gd name="T59" fmla="*/ 564 h 872"/>
                <a:gd name="T60" fmla="*/ 240 w 691"/>
                <a:gd name="T61" fmla="*/ 516 h 872"/>
                <a:gd name="T62" fmla="*/ 173 w 691"/>
                <a:gd name="T63" fmla="*/ 386 h 872"/>
                <a:gd name="T64" fmla="*/ 327 w 691"/>
                <a:gd name="T65" fmla="*/ 117 h 8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1"/>
                <a:gd name="T100" fmla="*/ 0 h 872"/>
                <a:gd name="T101" fmla="*/ 691 w 691"/>
                <a:gd name="T102" fmla="*/ 872 h 8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1" h="872">
                  <a:moveTo>
                    <a:pt x="355" y="98"/>
                  </a:moveTo>
                  <a:cubicBezTo>
                    <a:pt x="353" y="93"/>
                    <a:pt x="346" y="67"/>
                    <a:pt x="346" y="64"/>
                  </a:cubicBezTo>
                  <a:cubicBezTo>
                    <a:pt x="346" y="59"/>
                    <a:pt x="348" y="75"/>
                    <a:pt x="351" y="79"/>
                  </a:cubicBezTo>
                  <a:cubicBezTo>
                    <a:pt x="355" y="85"/>
                    <a:pt x="360" y="89"/>
                    <a:pt x="365" y="93"/>
                  </a:cubicBezTo>
                  <a:cubicBezTo>
                    <a:pt x="380" y="103"/>
                    <a:pt x="407" y="105"/>
                    <a:pt x="423" y="108"/>
                  </a:cubicBezTo>
                  <a:cubicBezTo>
                    <a:pt x="437" y="117"/>
                    <a:pt x="452" y="122"/>
                    <a:pt x="466" y="132"/>
                  </a:cubicBezTo>
                  <a:cubicBezTo>
                    <a:pt x="479" y="150"/>
                    <a:pt x="492" y="160"/>
                    <a:pt x="499" y="180"/>
                  </a:cubicBezTo>
                  <a:cubicBezTo>
                    <a:pt x="502" y="189"/>
                    <a:pt x="509" y="208"/>
                    <a:pt x="509" y="208"/>
                  </a:cubicBezTo>
                  <a:cubicBezTo>
                    <a:pt x="489" y="266"/>
                    <a:pt x="484" y="338"/>
                    <a:pt x="519" y="391"/>
                  </a:cubicBezTo>
                  <a:cubicBezTo>
                    <a:pt x="529" y="426"/>
                    <a:pt x="530" y="466"/>
                    <a:pt x="499" y="487"/>
                  </a:cubicBezTo>
                  <a:cubicBezTo>
                    <a:pt x="486" y="533"/>
                    <a:pt x="498" y="563"/>
                    <a:pt x="533" y="588"/>
                  </a:cubicBezTo>
                  <a:cubicBezTo>
                    <a:pt x="543" y="616"/>
                    <a:pt x="549" y="638"/>
                    <a:pt x="514" y="650"/>
                  </a:cubicBezTo>
                  <a:cubicBezTo>
                    <a:pt x="482" y="694"/>
                    <a:pt x="556" y="747"/>
                    <a:pt x="591" y="770"/>
                  </a:cubicBezTo>
                  <a:cubicBezTo>
                    <a:pt x="604" y="791"/>
                    <a:pt x="621" y="804"/>
                    <a:pt x="629" y="828"/>
                  </a:cubicBezTo>
                  <a:cubicBezTo>
                    <a:pt x="627" y="837"/>
                    <a:pt x="617" y="850"/>
                    <a:pt x="624" y="856"/>
                  </a:cubicBezTo>
                  <a:cubicBezTo>
                    <a:pt x="630" y="861"/>
                    <a:pt x="638" y="845"/>
                    <a:pt x="639" y="837"/>
                  </a:cubicBezTo>
                  <a:cubicBezTo>
                    <a:pt x="641" y="819"/>
                    <a:pt x="637" y="802"/>
                    <a:pt x="634" y="784"/>
                  </a:cubicBezTo>
                  <a:cubicBezTo>
                    <a:pt x="625" y="727"/>
                    <a:pt x="605" y="739"/>
                    <a:pt x="576" y="698"/>
                  </a:cubicBezTo>
                  <a:cubicBezTo>
                    <a:pt x="582" y="663"/>
                    <a:pt x="590" y="669"/>
                    <a:pt x="600" y="640"/>
                  </a:cubicBezTo>
                  <a:cubicBezTo>
                    <a:pt x="596" y="606"/>
                    <a:pt x="602" y="588"/>
                    <a:pt x="571" y="578"/>
                  </a:cubicBezTo>
                  <a:cubicBezTo>
                    <a:pt x="556" y="558"/>
                    <a:pt x="549" y="545"/>
                    <a:pt x="576" y="535"/>
                  </a:cubicBezTo>
                  <a:cubicBezTo>
                    <a:pt x="578" y="546"/>
                    <a:pt x="574" y="559"/>
                    <a:pt x="581" y="568"/>
                  </a:cubicBezTo>
                  <a:cubicBezTo>
                    <a:pt x="587" y="576"/>
                    <a:pt x="610" y="578"/>
                    <a:pt x="610" y="578"/>
                  </a:cubicBezTo>
                  <a:cubicBezTo>
                    <a:pt x="615" y="593"/>
                    <a:pt x="618" y="626"/>
                    <a:pt x="629" y="592"/>
                  </a:cubicBezTo>
                  <a:cubicBezTo>
                    <a:pt x="609" y="564"/>
                    <a:pt x="636" y="571"/>
                    <a:pt x="619" y="540"/>
                  </a:cubicBezTo>
                  <a:cubicBezTo>
                    <a:pt x="613" y="529"/>
                    <a:pt x="586" y="522"/>
                    <a:pt x="576" y="516"/>
                  </a:cubicBezTo>
                  <a:cubicBezTo>
                    <a:pt x="570" y="507"/>
                    <a:pt x="552" y="482"/>
                    <a:pt x="571" y="482"/>
                  </a:cubicBezTo>
                  <a:cubicBezTo>
                    <a:pt x="583" y="482"/>
                    <a:pt x="600" y="501"/>
                    <a:pt x="600" y="501"/>
                  </a:cubicBezTo>
                  <a:cubicBezTo>
                    <a:pt x="624" y="467"/>
                    <a:pt x="626" y="474"/>
                    <a:pt x="653" y="501"/>
                  </a:cubicBezTo>
                  <a:cubicBezTo>
                    <a:pt x="641" y="545"/>
                    <a:pt x="658" y="506"/>
                    <a:pt x="634" y="506"/>
                  </a:cubicBezTo>
                  <a:cubicBezTo>
                    <a:pt x="629" y="506"/>
                    <a:pt x="636" y="516"/>
                    <a:pt x="639" y="520"/>
                  </a:cubicBezTo>
                  <a:cubicBezTo>
                    <a:pt x="646" y="529"/>
                    <a:pt x="657" y="531"/>
                    <a:pt x="667" y="535"/>
                  </a:cubicBezTo>
                  <a:cubicBezTo>
                    <a:pt x="673" y="531"/>
                    <a:pt x="691" y="523"/>
                    <a:pt x="687" y="511"/>
                  </a:cubicBezTo>
                  <a:cubicBezTo>
                    <a:pt x="682" y="496"/>
                    <a:pt x="637" y="462"/>
                    <a:pt x="624" y="444"/>
                  </a:cubicBezTo>
                  <a:cubicBezTo>
                    <a:pt x="617" y="415"/>
                    <a:pt x="615" y="393"/>
                    <a:pt x="610" y="362"/>
                  </a:cubicBezTo>
                  <a:cubicBezTo>
                    <a:pt x="607" y="344"/>
                    <a:pt x="593" y="330"/>
                    <a:pt x="586" y="314"/>
                  </a:cubicBezTo>
                  <a:cubicBezTo>
                    <a:pt x="568" y="274"/>
                    <a:pt x="559" y="235"/>
                    <a:pt x="533" y="199"/>
                  </a:cubicBezTo>
                  <a:cubicBezTo>
                    <a:pt x="528" y="183"/>
                    <a:pt x="519" y="168"/>
                    <a:pt x="514" y="151"/>
                  </a:cubicBezTo>
                  <a:cubicBezTo>
                    <a:pt x="497" y="96"/>
                    <a:pt x="498" y="79"/>
                    <a:pt x="447" y="45"/>
                  </a:cubicBezTo>
                  <a:cubicBezTo>
                    <a:pt x="426" y="31"/>
                    <a:pt x="399" y="22"/>
                    <a:pt x="375" y="16"/>
                  </a:cubicBezTo>
                  <a:cubicBezTo>
                    <a:pt x="360" y="12"/>
                    <a:pt x="331" y="2"/>
                    <a:pt x="331" y="2"/>
                  </a:cubicBezTo>
                  <a:cubicBezTo>
                    <a:pt x="202" y="10"/>
                    <a:pt x="278" y="0"/>
                    <a:pt x="211" y="40"/>
                  </a:cubicBezTo>
                  <a:cubicBezTo>
                    <a:pt x="198" y="61"/>
                    <a:pt x="178" y="72"/>
                    <a:pt x="163" y="93"/>
                  </a:cubicBezTo>
                  <a:cubicBezTo>
                    <a:pt x="156" y="119"/>
                    <a:pt x="146" y="144"/>
                    <a:pt x="139" y="170"/>
                  </a:cubicBezTo>
                  <a:cubicBezTo>
                    <a:pt x="135" y="213"/>
                    <a:pt x="123" y="253"/>
                    <a:pt x="115" y="295"/>
                  </a:cubicBezTo>
                  <a:cubicBezTo>
                    <a:pt x="112" y="313"/>
                    <a:pt x="106" y="348"/>
                    <a:pt x="106" y="348"/>
                  </a:cubicBezTo>
                  <a:cubicBezTo>
                    <a:pt x="108" y="370"/>
                    <a:pt x="106" y="393"/>
                    <a:pt x="111" y="415"/>
                  </a:cubicBezTo>
                  <a:cubicBezTo>
                    <a:pt x="115" y="431"/>
                    <a:pt x="129" y="443"/>
                    <a:pt x="135" y="458"/>
                  </a:cubicBezTo>
                  <a:cubicBezTo>
                    <a:pt x="127" y="481"/>
                    <a:pt x="129" y="512"/>
                    <a:pt x="111" y="530"/>
                  </a:cubicBezTo>
                  <a:cubicBezTo>
                    <a:pt x="102" y="539"/>
                    <a:pt x="91" y="545"/>
                    <a:pt x="82" y="554"/>
                  </a:cubicBezTo>
                  <a:cubicBezTo>
                    <a:pt x="70" y="588"/>
                    <a:pt x="96" y="592"/>
                    <a:pt x="58" y="616"/>
                  </a:cubicBezTo>
                  <a:cubicBezTo>
                    <a:pt x="52" y="634"/>
                    <a:pt x="40" y="642"/>
                    <a:pt x="34" y="660"/>
                  </a:cubicBezTo>
                  <a:cubicBezTo>
                    <a:pt x="40" y="702"/>
                    <a:pt x="59" y="735"/>
                    <a:pt x="72" y="775"/>
                  </a:cubicBezTo>
                  <a:cubicBezTo>
                    <a:pt x="67" y="800"/>
                    <a:pt x="67" y="810"/>
                    <a:pt x="43" y="818"/>
                  </a:cubicBezTo>
                  <a:cubicBezTo>
                    <a:pt x="37" y="839"/>
                    <a:pt x="14" y="842"/>
                    <a:pt x="0" y="861"/>
                  </a:cubicBezTo>
                  <a:cubicBezTo>
                    <a:pt x="33" y="872"/>
                    <a:pt x="42" y="870"/>
                    <a:pt x="82" y="866"/>
                  </a:cubicBezTo>
                  <a:cubicBezTo>
                    <a:pt x="96" y="852"/>
                    <a:pt x="106" y="844"/>
                    <a:pt x="125" y="837"/>
                  </a:cubicBezTo>
                  <a:cubicBezTo>
                    <a:pt x="140" y="822"/>
                    <a:pt x="157" y="815"/>
                    <a:pt x="163" y="794"/>
                  </a:cubicBezTo>
                  <a:cubicBezTo>
                    <a:pt x="159" y="762"/>
                    <a:pt x="153" y="758"/>
                    <a:pt x="144" y="732"/>
                  </a:cubicBezTo>
                  <a:cubicBezTo>
                    <a:pt x="147" y="655"/>
                    <a:pt x="133" y="609"/>
                    <a:pt x="187" y="564"/>
                  </a:cubicBezTo>
                  <a:cubicBezTo>
                    <a:pt x="204" y="550"/>
                    <a:pt x="205" y="537"/>
                    <a:pt x="226" y="530"/>
                  </a:cubicBezTo>
                  <a:cubicBezTo>
                    <a:pt x="231" y="525"/>
                    <a:pt x="239" y="522"/>
                    <a:pt x="240" y="516"/>
                  </a:cubicBezTo>
                  <a:cubicBezTo>
                    <a:pt x="251" y="465"/>
                    <a:pt x="174" y="457"/>
                    <a:pt x="144" y="439"/>
                  </a:cubicBezTo>
                  <a:cubicBezTo>
                    <a:pt x="136" y="416"/>
                    <a:pt x="157" y="402"/>
                    <a:pt x="173" y="386"/>
                  </a:cubicBezTo>
                  <a:cubicBezTo>
                    <a:pt x="198" y="361"/>
                    <a:pt x="222" y="335"/>
                    <a:pt x="240" y="304"/>
                  </a:cubicBezTo>
                  <a:cubicBezTo>
                    <a:pt x="244" y="214"/>
                    <a:pt x="231" y="141"/>
                    <a:pt x="327" y="117"/>
                  </a:cubicBezTo>
                  <a:cubicBezTo>
                    <a:pt x="346" y="105"/>
                    <a:pt x="336" y="111"/>
                    <a:pt x="355" y="98"/>
                  </a:cubicBezTo>
                  <a:close/>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2" name="Freeform 40"/>
            <p:cNvSpPr>
              <a:spLocks/>
            </p:cNvSpPr>
            <p:nvPr/>
          </p:nvSpPr>
          <p:spPr bwMode="auto">
            <a:xfrm>
              <a:off x="1165" y="931"/>
              <a:ext cx="373" cy="600"/>
            </a:xfrm>
            <a:custGeom>
              <a:avLst/>
              <a:gdLst>
                <a:gd name="T0" fmla="*/ 112 w 373"/>
                <a:gd name="T1" fmla="*/ 0 h 600"/>
                <a:gd name="T2" fmla="*/ 121 w 373"/>
                <a:gd name="T3" fmla="*/ 91 h 600"/>
                <a:gd name="T4" fmla="*/ 213 w 373"/>
                <a:gd name="T5" fmla="*/ 163 h 600"/>
                <a:gd name="T6" fmla="*/ 289 w 373"/>
                <a:gd name="T7" fmla="*/ 159 h 600"/>
                <a:gd name="T8" fmla="*/ 299 w 373"/>
                <a:gd name="T9" fmla="*/ 144 h 600"/>
                <a:gd name="T10" fmla="*/ 313 w 373"/>
                <a:gd name="T11" fmla="*/ 135 h 600"/>
                <a:gd name="T12" fmla="*/ 337 w 373"/>
                <a:gd name="T13" fmla="*/ 91 h 600"/>
                <a:gd name="T14" fmla="*/ 342 w 373"/>
                <a:gd name="T15" fmla="*/ 43 h 600"/>
                <a:gd name="T16" fmla="*/ 337 w 373"/>
                <a:gd name="T17" fmla="*/ 58 h 600"/>
                <a:gd name="T18" fmla="*/ 342 w 373"/>
                <a:gd name="T19" fmla="*/ 288 h 600"/>
                <a:gd name="T20" fmla="*/ 337 w 373"/>
                <a:gd name="T21" fmla="*/ 322 h 600"/>
                <a:gd name="T22" fmla="*/ 323 w 373"/>
                <a:gd name="T23" fmla="*/ 336 h 600"/>
                <a:gd name="T24" fmla="*/ 357 w 373"/>
                <a:gd name="T25" fmla="*/ 370 h 600"/>
                <a:gd name="T26" fmla="*/ 371 w 373"/>
                <a:gd name="T27" fmla="*/ 379 h 600"/>
                <a:gd name="T28" fmla="*/ 366 w 373"/>
                <a:gd name="T29" fmla="*/ 394 h 600"/>
                <a:gd name="T30" fmla="*/ 347 w 373"/>
                <a:gd name="T31" fmla="*/ 442 h 600"/>
                <a:gd name="T32" fmla="*/ 285 w 373"/>
                <a:gd name="T33" fmla="*/ 528 h 600"/>
                <a:gd name="T34" fmla="*/ 265 w 373"/>
                <a:gd name="T35" fmla="*/ 557 h 600"/>
                <a:gd name="T36" fmla="*/ 165 w 373"/>
                <a:gd name="T37" fmla="*/ 466 h 600"/>
                <a:gd name="T38" fmla="*/ 141 w 373"/>
                <a:gd name="T39" fmla="*/ 437 h 600"/>
                <a:gd name="T40" fmla="*/ 121 w 373"/>
                <a:gd name="T41" fmla="*/ 408 h 600"/>
                <a:gd name="T42" fmla="*/ 126 w 373"/>
                <a:gd name="T43" fmla="*/ 370 h 600"/>
                <a:gd name="T44" fmla="*/ 155 w 373"/>
                <a:gd name="T45" fmla="*/ 322 h 600"/>
                <a:gd name="T46" fmla="*/ 126 w 373"/>
                <a:gd name="T47" fmla="*/ 264 h 600"/>
                <a:gd name="T48" fmla="*/ 131 w 373"/>
                <a:gd name="T49" fmla="*/ 221 h 600"/>
                <a:gd name="T50" fmla="*/ 126 w 373"/>
                <a:gd name="T51" fmla="*/ 149 h 600"/>
                <a:gd name="T52" fmla="*/ 112 w 373"/>
                <a:gd name="T53" fmla="*/ 139 h 600"/>
                <a:gd name="T54" fmla="*/ 78 w 373"/>
                <a:gd name="T55" fmla="*/ 96 h 600"/>
                <a:gd name="T56" fmla="*/ 88 w 373"/>
                <a:gd name="T57" fmla="*/ 135 h 600"/>
                <a:gd name="T58" fmla="*/ 97 w 373"/>
                <a:gd name="T59" fmla="*/ 168 h 600"/>
                <a:gd name="T60" fmla="*/ 78 w 373"/>
                <a:gd name="T61" fmla="*/ 303 h 600"/>
                <a:gd name="T62" fmla="*/ 59 w 373"/>
                <a:gd name="T63" fmla="*/ 331 h 600"/>
                <a:gd name="T64" fmla="*/ 49 w 373"/>
                <a:gd name="T65" fmla="*/ 346 h 600"/>
                <a:gd name="T66" fmla="*/ 83 w 373"/>
                <a:gd name="T67" fmla="*/ 451 h 600"/>
                <a:gd name="T68" fmla="*/ 78 w 373"/>
                <a:gd name="T69" fmla="*/ 528 h 600"/>
                <a:gd name="T70" fmla="*/ 30 w 373"/>
                <a:gd name="T71" fmla="*/ 581 h 600"/>
                <a:gd name="T72" fmla="*/ 1 w 373"/>
                <a:gd name="T73" fmla="*/ 595 h 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3"/>
                <a:gd name="T112" fmla="*/ 0 h 600"/>
                <a:gd name="T113" fmla="*/ 373 w 373"/>
                <a:gd name="T114" fmla="*/ 600 h 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3" h="600">
                  <a:moveTo>
                    <a:pt x="112" y="0"/>
                  </a:moveTo>
                  <a:cubicBezTo>
                    <a:pt x="114" y="30"/>
                    <a:pt x="106" y="64"/>
                    <a:pt x="121" y="91"/>
                  </a:cubicBezTo>
                  <a:cubicBezTo>
                    <a:pt x="141" y="127"/>
                    <a:pt x="174" y="152"/>
                    <a:pt x="213" y="163"/>
                  </a:cubicBezTo>
                  <a:cubicBezTo>
                    <a:pt x="238" y="181"/>
                    <a:pt x="264" y="175"/>
                    <a:pt x="289" y="159"/>
                  </a:cubicBezTo>
                  <a:cubicBezTo>
                    <a:pt x="292" y="154"/>
                    <a:pt x="295" y="148"/>
                    <a:pt x="299" y="144"/>
                  </a:cubicBezTo>
                  <a:cubicBezTo>
                    <a:pt x="303" y="140"/>
                    <a:pt x="310" y="139"/>
                    <a:pt x="313" y="135"/>
                  </a:cubicBezTo>
                  <a:cubicBezTo>
                    <a:pt x="319" y="127"/>
                    <a:pt x="331" y="102"/>
                    <a:pt x="337" y="91"/>
                  </a:cubicBezTo>
                  <a:cubicBezTo>
                    <a:pt x="339" y="75"/>
                    <a:pt x="338" y="59"/>
                    <a:pt x="342" y="43"/>
                  </a:cubicBezTo>
                  <a:cubicBezTo>
                    <a:pt x="349" y="14"/>
                    <a:pt x="354" y="33"/>
                    <a:pt x="337" y="58"/>
                  </a:cubicBezTo>
                  <a:cubicBezTo>
                    <a:pt x="316" y="132"/>
                    <a:pt x="322" y="214"/>
                    <a:pt x="342" y="288"/>
                  </a:cubicBezTo>
                  <a:cubicBezTo>
                    <a:pt x="340" y="299"/>
                    <a:pt x="341" y="311"/>
                    <a:pt x="337" y="322"/>
                  </a:cubicBezTo>
                  <a:cubicBezTo>
                    <a:pt x="335" y="328"/>
                    <a:pt x="325" y="330"/>
                    <a:pt x="323" y="336"/>
                  </a:cubicBezTo>
                  <a:cubicBezTo>
                    <a:pt x="317" y="357"/>
                    <a:pt x="345" y="367"/>
                    <a:pt x="357" y="370"/>
                  </a:cubicBezTo>
                  <a:cubicBezTo>
                    <a:pt x="362" y="373"/>
                    <a:pt x="369" y="374"/>
                    <a:pt x="371" y="379"/>
                  </a:cubicBezTo>
                  <a:cubicBezTo>
                    <a:pt x="373" y="384"/>
                    <a:pt x="367" y="389"/>
                    <a:pt x="366" y="394"/>
                  </a:cubicBezTo>
                  <a:cubicBezTo>
                    <a:pt x="357" y="440"/>
                    <a:pt x="373" y="424"/>
                    <a:pt x="347" y="442"/>
                  </a:cubicBezTo>
                  <a:cubicBezTo>
                    <a:pt x="336" y="473"/>
                    <a:pt x="303" y="500"/>
                    <a:pt x="285" y="528"/>
                  </a:cubicBezTo>
                  <a:cubicBezTo>
                    <a:pt x="279" y="538"/>
                    <a:pt x="265" y="557"/>
                    <a:pt x="265" y="557"/>
                  </a:cubicBezTo>
                  <a:cubicBezTo>
                    <a:pt x="228" y="531"/>
                    <a:pt x="203" y="490"/>
                    <a:pt x="165" y="466"/>
                  </a:cubicBezTo>
                  <a:cubicBezTo>
                    <a:pt x="133" y="417"/>
                    <a:pt x="180" y="486"/>
                    <a:pt x="141" y="437"/>
                  </a:cubicBezTo>
                  <a:cubicBezTo>
                    <a:pt x="134" y="428"/>
                    <a:pt x="121" y="408"/>
                    <a:pt x="121" y="408"/>
                  </a:cubicBezTo>
                  <a:cubicBezTo>
                    <a:pt x="123" y="395"/>
                    <a:pt x="122" y="382"/>
                    <a:pt x="126" y="370"/>
                  </a:cubicBezTo>
                  <a:cubicBezTo>
                    <a:pt x="132" y="354"/>
                    <a:pt x="149" y="340"/>
                    <a:pt x="155" y="322"/>
                  </a:cubicBezTo>
                  <a:cubicBezTo>
                    <a:pt x="151" y="290"/>
                    <a:pt x="156" y="274"/>
                    <a:pt x="126" y="264"/>
                  </a:cubicBezTo>
                  <a:cubicBezTo>
                    <a:pt x="92" y="276"/>
                    <a:pt x="125" y="237"/>
                    <a:pt x="131" y="221"/>
                  </a:cubicBezTo>
                  <a:cubicBezTo>
                    <a:pt x="129" y="197"/>
                    <a:pt x="131" y="172"/>
                    <a:pt x="126" y="149"/>
                  </a:cubicBezTo>
                  <a:cubicBezTo>
                    <a:pt x="125" y="143"/>
                    <a:pt x="116" y="143"/>
                    <a:pt x="112" y="139"/>
                  </a:cubicBezTo>
                  <a:cubicBezTo>
                    <a:pt x="99" y="126"/>
                    <a:pt x="91" y="109"/>
                    <a:pt x="78" y="96"/>
                  </a:cubicBezTo>
                  <a:cubicBezTo>
                    <a:pt x="81" y="109"/>
                    <a:pt x="85" y="122"/>
                    <a:pt x="88" y="135"/>
                  </a:cubicBezTo>
                  <a:cubicBezTo>
                    <a:pt x="91" y="146"/>
                    <a:pt x="97" y="168"/>
                    <a:pt x="97" y="168"/>
                  </a:cubicBezTo>
                  <a:cubicBezTo>
                    <a:pt x="103" y="211"/>
                    <a:pt x="119" y="276"/>
                    <a:pt x="78" y="303"/>
                  </a:cubicBezTo>
                  <a:cubicBezTo>
                    <a:pt x="72" y="312"/>
                    <a:pt x="65" y="322"/>
                    <a:pt x="59" y="331"/>
                  </a:cubicBezTo>
                  <a:cubicBezTo>
                    <a:pt x="56" y="336"/>
                    <a:pt x="49" y="346"/>
                    <a:pt x="49" y="346"/>
                  </a:cubicBezTo>
                  <a:cubicBezTo>
                    <a:pt x="36" y="392"/>
                    <a:pt x="59" y="418"/>
                    <a:pt x="83" y="451"/>
                  </a:cubicBezTo>
                  <a:cubicBezTo>
                    <a:pt x="81" y="477"/>
                    <a:pt x="83" y="503"/>
                    <a:pt x="78" y="528"/>
                  </a:cubicBezTo>
                  <a:cubicBezTo>
                    <a:pt x="78" y="530"/>
                    <a:pt x="33" y="579"/>
                    <a:pt x="30" y="581"/>
                  </a:cubicBezTo>
                  <a:cubicBezTo>
                    <a:pt x="0" y="600"/>
                    <a:pt x="1" y="580"/>
                    <a:pt x="1" y="595"/>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3" name="Freeform 41"/>
            <p:cNvSpPr>
              <a:spLocks/>
            </p:cNvSpPr>
            <p:nvPr/>
          </p:nvSpPr>
          <p:spPr bwMode="auto">
            <a:xfrm>
              <a:off x="608" y="1133"/>
              <a:ext cx="1486" cy="958"/>
            </a:xfrm>
            <a:custGeom>
              <a:avLst/>
              <a:gdLst>
                <a:gd name="T0" fmla="*/ 462 w 1486"/>
                <a:gd name="T1" fmla="*/ 14 h 958"/>
                <a:gd name="T2" fmla="*/ 429 w 1486"/>
                <a:gd name="T3" fmla="*/ 48 h 958"/>
                <a:gd name="T4" fmla="*/ 371 w 1486"/>
                <a:gd name="T5" fmla="*/ 101 h 958"/>
                <a:gd name="T6" fmla="*/ 323 w 1486"/>
                <a:gd name="T7" fmla="*/ 149 h 958"/>
                <a:gd name="T8" fmla="*/ 261 w 1486"/>
                <a:gd name="T9" fmla="*/ 211 h 958"/>
                <a:gd name="T10" fmla="*/ 131 w 1486"/>
                <a:gd name="T11" fmla="*/ 345 h 958"/>
                <a:gd name="T12" fmla="*/ 16 w 1486"/>
                <a:gd name="T13" fmla="*/ 470 h 958"/>
                <a:gd name="T14" fmla="*/ 11 w 1486"/>
                <a:gd name="T15" fmla="*/ 513 h 958"/>
                <a:gd name="T16" fmla="*/ 112 w 1486"/>
                <a:gd name="T17" fmla="*/ 648 h 958"/>
                <a:gd name="T18" fmla="*/ 208 w 1486"/>
                <a:gd name="T19" fmla="*/ 806 h 958"/>
                <a:gd name="T20" fmla="*/ 362 w 1486"/>
                <a:gd name="T21" fmla="*/ 883 h 958"/>
                <a:gd name="T22" fmla="*/ 362 w 1486"/>
                <a:gd name="T23" fmla="*/ 941 h 958"/>
                <a:gd name="T24" fmla="*/ 390 w 1486"/>
                <a:gd name="T25" fmla="*/ 907 h 958"/>
                <a:gd name="T26" fmla="*/ 414 w 1486"/>
                <a:gd name="T27" fmla="*/ 945 h 958"/>
                <a:gd name="T28" fmla="*/ 501 w 1486"/>
                <a:gd name="T29" fmla="*/ 926 h 958"/>
                <a:gd name="T30" fmla="*/ 597 w 1486"/>
                <a:gd name="T31" fmla="*/ 945 h 958"/>
                <a:gd name="T32" fmla="*/ 544 w 1486"/>
                <a:gd name="T33" fmla="*/ 917 h 958"/>
                <a:gd name="T34" fmla="*/ 645 w 1486"/>
                <a:gd name="T35" fmla="*/ 902 h 958"/>
                <a:gd name="T36" fmla="*/ 626 w 1486"/>
                <a:gd name="T37" fmla="*/ 878 h 958"/>
                <a:gd name="T38" fmla="*/ 549 w 1486"/>
                <a:gd name="T39" fmla="*/ 840 h 958"/>
                <a:gd name="T40" fmla="*/ 630 w 1486"/>
                <a:gd name="T41" fmla="*/ 821 h 958"/>
                <a:gd name="T42" fmla="*/ 621 w 1486"/>
                <a:gd name="T43" fmla="*/ 782 h 958"/>
                <a:gd name="T44" fmla="*/ 496 w 1486"/>
                <a:gd name="T45" fmla="*/ 777 h 958"/>
                <a:gd name="T46" fmla="*/ 371 w 1486"/>
                <a:gd name="T47" fmla="*/ 773 h 958"/>
                <a:gd name="T48" fmla="*/ 347 w 1486"/>
                <a:gd name="T49" fmla="*/ 749 h 958"/>
                <a:gd name="T50" fmla="*/ 285 w 1486"/>
                <a:gd name="T51" fmla="*/ 696 h 958"/>
                <a:gd name="T52" fmla="*/ 184 w 1486"/>
                <a:gd name="T53" fmla="*/ 542 h 958"/>
                <a:gd name="T54" fmla="*/ 270 w 1486"/>
                <a:gd name="T55" fmla="*/ 427 h 958"/>
                <a:gd name="T56" fmla="*/ 362 w 1486"/>
                <a:gd name="T57" fmla="*/ 360 h 958"/>
                <a:gd name="T58" fmla="*/ 448 w 1486"/>
                <a:gd name="T59" fmla="*/ 499 h 958"/>
                <a:gd name="T60" fmla="*/ 510 w 1486"/>
                <a:gd name="T61" fmla="*/ 705 h 958"/>
                <a:gd name="T62" fmla="*/ 808 w 1486"/>
                <a:gd name="T63" fmla="*/ 725 h 958"/>
                <a:gd name="T64" fmla="*/ 1005 w 1486"/>
                <a:gd name="T65" fmla="*/ 614 h 958"/>
                <a:gd name="T66" fmla="*/ 1058 w 1486"/>
                <a:gd name="T67" fmla="*/ 408 h 958"/>
                <a:gd name="T68" fmla="*/ 1096 w 1486"/>
                <a:gd name="T69" fmla="*/ 302 h 958"/>
                <a:gd name="T70" fmla="*/ 1293 w 1486"/>
                <a:gd name="T71" fmla="*/ 475 h 958"/>
                <a:gd name="T72" fmla="*/ 1245 w 1486"/>
                <a:gd name="T73" fmla="*/ 571 h 958"/>
                <a:gd name="T74" fmla="*/ 1139 w 1486"/>
                <a:gd name="T75" fmla="*/ 662 h 958"/>
                <a:gd name="T76" fmla="*/ 1024 w 1486"/>
                <a:gd name="T77" fmla="*/ 725 h 958"/>
                <a:gd name="T78" fmla="*/ 904 w 1486"/>
                <a:gd name="T79" fmla="*/ 720 h 958"/>
                <a:gd name="T80" fmla="*/ 976 w 1486"/>
                <a:gd name="T81" fmla="*/ 749 h 958"/>
                <a:gd name="T82" fmla="*/ 933 w 1486"/>
                <a:gd name="T83" fmla="*/ 777 h 958"/>
                <a:gd name="T84" fmla="*/ 957 w 1486"/>
                <a:gd name="T85" fmla="*/ 816 h 958"/>
                <a:gd name="T86" fmla="*/ 918 w 1486"/>
                <a:gd name="T87" fmla="*/ 830 h 958"/>
                <a:gd name="T88" fmla="*/ 942 w 1486"/>
                <a:gd name="T89" fmla="*/ 873 h 958"/>
                <a:gd name="T90" fmla="*/ 1010 w 1486"/>
                <a:gd name="T91" fmla="*/ 888 h 958"/>
                <a:gd name="T92" fmla="*/ 1096 w 1486"/>
                <a:gd name="T93" fmla="*/ 840 h 958"/>
                <a:gd name="T94" fmla="*/ 1163 w 1486"/>
                <a:gd name="T95" fmla="*/ 821 h 958"/>
                <a:gd name="T96" fmla="*/ 1278 w 1486"/>
                <a:gd name="T97" fmla="*/ 758 h 958"/>
                <a:gd name="T98" fmla="*/ 1389 w 1486"/>
                <a:gd name="T99" fmla="*/ 672 h 958"/>
                <a:gd name="T100" fmla="*/ 1485 w 1486"/>
                <a:gd name="T101" fmla="*/ 557 h 958"/>
                <a:gd name="T102" fmla="*/ 1408 w 1486"/>
                <a:gd name="T103" fmla="*/ 408 h 958"/>
                <a:gd name="T104" fmla="*/ 1182 w 1486"/>
                <a:gd name="T105" fmla="*/ 134 h 958"/>
                <a:gd name="T106" fmla="*/ 1034 w 1486"/>
                <a:gd name="T107" fmla="*/ 57 h 9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86"/>
                <a:gd name="T163" fmla="*/ 0 h 958"/>
                <a:gd name="T164" fmla="*/ 1486 w 1486"/>
                <a:gd name="T165" fmla="*/ 958 h 9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86" h="958">
                  <a:moveTo>
                    <a:pt x="568" y="0"/>
                  </a:moveTo>
                  <a:cubicBezTo>
                    <a:pt x="530" y="3"/>
                    <a:pt x="498" y="5"/>
                    <a:pt x="462" y="14"/>
                  </a:cubicBezTo>
                  <a:cubicBezTo>
                    <a:pt x="453" y="20"/>
                    <a:pt x="438" y="22"/>
                    <a:pt x="434" y="33"/>
                  </a:cubicBezTo>
                  <a:cubicBezTo>
                    <a:pt x="432" y="38"/>
                    <a:pt x="432" y="44"/>
                    <a:pt x="429" y="48"/>
                  </a:cubicBezTo>
                  <a:cubicBezTo>
                    <a:pt x="425" y="52"/>
                    <a:pt x="418" y="53"/>
                    <a:pt x="414" y="57"/>
                  </a:cubicBezTo>
                  <a:cubicBezTo>
                    <a:pt x="399" y="71"/>
                    <a:pt x="386" y="86"/>
                    <a:pt x="371" y="101"/>
                  </a:cubicBezTo>
                  <a:cubicBezTo>
                    <a:pt x="363" y="109"/>
                    <a:pt x="361" y="123"/>
                    <a:pt x="352" y="129"/>
                  </a:cubicBezTo>
                  <a:cubicBezTo>
                    <a:pt x="342" y="136"/>
                    <a:pt x="323" y="149"/>
                    <a:pt x="323" y="149"/>
                  </a:cubicBezTo>
                  <a:cubicBezTo>
                    <a:pt x="301" y="184"/>
                    <a:pt x="332" y="139"/>
                    <a:pt x="294" y="177"/>
                  </a:cubicBezTo>
                  <a:cubicBezTo>
                    <a:pt x="279" y="192"/>
                    <a:pt x="282" y="203"/>
                    <a:pt x="261" y="211"/>
                  </a:cubicBezTo>
                  <a:cubicBezTo>
                    <a:pt x="250" y="227"/>
                    <a:pt x="234" y="234"/>
                    <a:pt x="222" y="249"/>
                  </a:cubicBezTo>
                  <a:cubicBezTo>
                    <a:pt x="196" y="280"/>
                    <a:pt x="166" y="324"/>
                    <a:pt x="131" y="345"/>
                  </a:cubicBezTo>
                  <a:cubicBezTo>
                    <a:pt x="117" y="369"/>
                    <a:pt x="96" y="387"/>
                    <a:pt x="78" y="408"/>
                  </a:cubicBezTo>
                  <a:cubicBezTo>
                    <a:pt x="61" y="428"/>
                    <a:pt x="41" y="461"/>
                    <a:pt x="16" y="470"/>
                  </a:cubicBezTo>
                  <a:cubicBezTo>
                    <a:pt x="12" y="476"/>
                    <a:pt x="0" y="490"/>
                    <a:pt x="2" y="499"/>
                  </a:cubicBezTo>
                  <a:cubicBezTo>
                    <a:pt x="3" y="504"/>
                    <a:pt x="9" y="508"/>
                    <a:pt x="11" y="513"/>
                  </a:cubicBezTo>
                  <a:cubicBezTo>
                    <a:pt x="25" y="544"/>
                    <a:pt x="21" y="562"/>
                    <a:pt x="50" y="581"/>
                  </a:cubicBezTo>
                  <a:cubicBezTo>
                    <a:pt x="68" y="608"/>
                    <a:pt x="85" y="629"/>
                    <a:pt x="112" y="648"/>
                  </a:cubicBezTo>
                  <a:cubicBezTo>
                    <a:pt x="124" y="682"/>
                    <a:pt x="145" y="724"/>
                    <a:pt x="170" y="749"/>
                  </a:cubicBezTo>
                  <a:cubicBezTo>
                    <a:pt x="177" y="774"/>
                    <a:pt x="193" y="787"/>
                    <a:pt x="208" y="806"/>
                  </a:cubicBezTo>
                  <a:cubicBezTo>
                    <a:pt x="243" y="848"/>
                    <a:pt x="275" y="898"/>
                    <a:pt x="328" y="917"/>
                  </a:cubicBezTo>
                  <a:cubicBezTo>
                    <a:pt x="345" y="905"/>
                    <a:pt x="345" y="895"/>
                    <a:pt x="362" y="883"/>
                  </a:cubicBezTo>
                  <a:cubicBezTo>
                    <a:pt x="360" y="878"/>
                    <a:pt x="357" y="864"/>
                    <a:pt x="357" y="869"/>
                  </a:cubicBezTo>
                  <a:cubicBezTo>
                    <a:pt x="357" y="893"/>
                    <a:pt x="354" y="918"/>
                    <a:pt x="362" y="941"/>
                  </a:cubicBezTo>
                  <a:cubicBezTo>
                    <a:pt x="365" y="949"/>
                    <a:pt x="371" y="927"/>
                    <a:pt x="376" y="921"/>
                  </a:cubicBezTo>
                  <a:cubicBezTo>
                    <a:pt x="380" y="916"/>
                    <a:pt x="385" y="912"/>
                    <a:pt x="390" y="907"/>
                  </a:cubicBezTo>
                  <a:cubicBezTo>
                    <a:pt x="396" y="889"/>
                    <a:pt x="399" y="857"/>
                    <a:pt x="410" y="897"/>
                  </a:cubicBezTo>
                  <a:cubicBezTo>
                    <a:pt x="411" y="913"/>
                    <a:pt x="407" y="930"/>
                    <a:pt x="414" y="945"/>
                  </a:cubicBezTo>
                  <a:cubicBezTo>
                    <a:pt x="420" y="958"/>
                    <a:pt x="466" y="942"/>
                    <a:pt x="472" y="941"/>
                  </a:cubicBezTo>
                  <a:cubicBezTo>
                    <a:pt x="482" y="937"/>
                    <a:pt x="490" y="926"/>
                    <a:pt x="501" y="926"/>
                  </a:cubicBezTo>
                  <a:cubicBezTo>
                    <a:pt x="563" y="926"/>
                    <a:pt x="507" y="938"/>
                    <a:pt x="544" y="941"/>
                  </a:cubicBezTo>
                  <a:cubicBezTo>
                    <a:pt x="562" y="942"/>
                    <a:pt x="579" y="944"/>
                    <a:pt x="597" y="945"/>
                  </a:cubicBezTo>
                  <a:cubicBezTo>
                    <a:pt x="599" y="940"/>
                    <a:pt x="606" y="935"/>
                    <a:pt x="602" y="931"/>
                  </a:cubicBezTo>
                  <a:cubicBezTo>
                    <a:pt x="593" y="922"/>
                    <a:pt x="555" y="919"/>
                    <a:pt x="544" y="917"/>
                  </a:cubicBezTo>
                  <a:cubicBezTo>
                    <a:pt x="505" y="889"/>
                    <a:pt x="532" y="893"/>
                    <a:pt x="578" y="897"/>
                  </a:cubicBezTo>
                  <a:cubicBezTo>
                    <a:pt x="601" y="903"/>
                    <a:pt x="622" y="910"/>
                    <a:pt x="645" y="902"/>
                  </a:cubicBezTo>
                  <a:cubicBezTo>
                    <a:pt x="648" y="897"/>
                    <a:pt x="657" y="892"/>
                    <a:pt x="654" y="888"/>
                  </a:cubicBezTo>
                  <a:cubicBezTo>
                    <a:pt x="648" y="880"/>
                    <a:pt x="635" y="881"/>
                    <a:pt x="626" y="878"/>
                  </a:cubicBezTo>
                  <a:cubicBezTo>
                    <a:pt x="612" y="873"/>
                    <a:pt x="594" y="852"/>
                    <a:pt x="582" y="849"/>
                  </a:cubicBezTo>
                  <a:cubicBezTo>
                    <a:pt x="571" y="846"/>
                    <a:pt x="549" y="840"/>
                    <a:pt x="549" y="840"/>
                  </a:cubicBezTo>
                  <a:cubicBezTo>
                    <a:pt x="586" y="838"/>
                    <a:pt x="623" y="841"/>
                    <a:pt x="659" y="835"/>
                  </a:cubicBezTo>
                  <a:cubicBezTo>
                    <a:pt x="664" y="834"/>
                    <a:pt x="646" y="823"/>
                    <a:pt x="630" y="821"/>
                  </a:cubicBezTo>
                  <a:cubicBezTo>
                    <a:pt x="511" y="806"/>
                    <a:pt x="619" y="824"/>
                    <a:pt x="544" y="811"/>
                  </a:cubicBezTo>
                  <a:cubicBezTo>
                    <a:pt x="490" y="772"/>
                    <a:pt x="618" y="782"/>
                    <a:pt x="621" y="782"/>
                  </a:cubicBezTo>
                  <a:cubicBezTo>
                    <a:pt x="603" y="765"/>
                    <a:pt x="582" y="755"/>
                    <a:pt x="558" y="749"/>
                  </a:cubicBezTo>
                  <a:cubicBezTo>
                    <a:pt x="500" y="755"/>
                    <a:pt x="534" y="753"/>
                    <a:pt x="496" y="777"/>
                  </a:cubicBezTo>
                  <a:cubicBezTo>
                    <a:pt x="480" y="801"/>
                    <a:pt x="466" y="814"/>
                    <a:pt x="438" y="821"/>
                  </a:cubicBezTo>
                  <a:cubicBezTo>
                    <a:pt x="414" y="804"/>
                    <a:pt x="401" y="781"/>
                    <a:pt x="371" y="773"/>
                  </a:cubicBezTo>
                  <a:cubicBezTo>
                    <a:pt x="366" y="770"/>
                    <a:pt x="361" y="767"/>
                    <a:pt x="357" y="763"/>
                  </a:cubicBezTo>
                  <a:cubicBezTo>
                    <a:pt x="353" y="759"/>
                    <a:pt x="351" y="753"/>
                    <a:pt x="347" y="749"/>
                  </a:cubicBezTo>
                  <a:cubicBezTo>
                    <a:pt x="338" y="741"/>
                    <a:pt x="318" y="729"/>
                    <a:pt x="318" y="729"/>
                  </a:cubicBezTo>
                  <a:cubicBezTo>
                    <a:pt x="296" y="697"/>
                    <a:pt x="310" y="705"/>
                    <a:pt x="285" y="696"/>
                  </a:cubicBezTo>
                  <a:cubicBezTo>
                    <a:pt x="267" y="663"/>
                    <a:pt x="240" y="627"/>
                    <a:pt x="213" y="600"/>
                  </a:cubicBezTo>
                  <a:cubicBezTo>
                    <a:pt x="206" y="579"/>
                    <a:pt x="191" y="563"/>
                    <a:pt x="184" y="542"/>
                  </a:cubicBezTo>
                  <a:cubicBezTo>
                    <a:pt x="184" y="540"/>
                    <a:pt x="189" y="506"/>
                    <a:pt x="194" y="499"/>
                  </a:cubicBezTo>
                  <a:cubicBezTo>
                    <a:pt x="212" y="476"/>
                    <a:pt x="247" y="446"/>
                    <a:pt x="270" y="427"/>
                  </a:cubicBezTo>
                  <a:cubicBezTo>
                    <a:pt x="291" y="410"/>
                    <a:pt x="296" y="394"/>
                    <a:pt x="323" y="384"/>
                  </a:cubicBezTo>
                  <a:cubicBezTo>
                    <a:pt x="335" y="366"/>
                    <a:pt x="342" y="367"/>
                    <a:pt x="362" y="360"/>
                  </a:cubicBezTo>
                  <a:cubicBezTo>
                    <a:pt x="398" y="383"/>
                    <a:pt x="405" y="436"/>
                    <a:pt x="429" y="470"/>
                  </a:cubicBezTo>
                  <a:cubicBezTo>
                    <a:pt x="444" y="516"/>
                    <a:pt x="420" y="450"/>
                    <a:pt x="448" y="499"/>
                  </a:cubicBezTo>
                  <a:cubicBezTo>
                    <a:pt x="453" y="508"/>
                    <a:pt x="468" y="549"/>
                    <a:pt x="472" y="561"/>
                  </a:cubicBezTo>
                  <a:cubicBezTo>
                    <a:pt x="477" y="669"/>
                    <a:pt x="459" y="654"/>
                    <a:pt x="510" y="705"/>
                  </a:cubicBezTo>
                  <a:cubicBezTo>
                    <a:pt x="517" y="726"/>
                    <a:pt x="524" y="727"/>
                    <a:pt x="544" y="720"/>
                  </a:cubicBezTo>
                  <a:cubicBezTo>
                    <a:pt x="639" y="730"/>
                    <a:pt x="701" y="727"/>
                    <a:pt x="808" y="725"/>
                  </a:cubicBezTo>
                  <a:cubicBezTo>
                    <a:pt x="862" y="711"/>
                    <a:pt x="916" y="697"/>
                    <a:pt x="971" y="686"/>
                  </a:cubicBezTo>
                  <a:cubicBezTo>
                    <a:pt x="981" y="650"/>
                    <a:pt x="983" y="642"/>
                    <a:pt x="1005" y="614"/>
                  </a:cubicBezTo>
                  <a:cubicBezTo>
                    <a:pt x="1021" y="568"/>
                    <a:pt x="993" y="403"/>
                    <a:pt x="1019" y="475"/>
                  </a:cubicBezTo>
                  <a:cubicBezTo>
                    <a:pt x="1042" y="460"/>
                    <a:pt x="1043" y="431"/>
                    <a:pt x="1058" y="408"/>
                  </a:cubicBezTo>
                  <a:cubicBezTo>
                    <a:pt x="1067" y="395"/>
                    <a:pt x="1077" y="365"/>
                    <a:pt x="1077" y="365"/>
                  </a:cubicBezTo>
                  <a:cubicBezTo>
                    <a:pt x="1081" y="336"/>
                    <a:pt x="1088" y="327"/>
                    <a:pt x="1096" y="302"/>
                  </a:cubicBezTo>
                  <a:cubicBezTo>
                    <a:pt x="1151" y="331"/>
                    <a:pt x="1186" y="418"/>
                    <a:pt x="1240" y="432"/>
                  </a:cubicBezTo>
                  <a:cubicBezTo>
                    <a:pt x="1263" y="447"/>
                    <a:pt x="1272" y="461"/>
                    <a:pt x="1293" y="475"/>
                  </a:cubicBezTo>
                  <a:cubicBezTo>
                    <a:pt x="1305" y="493"/>
                    <a:pt x="1315" y="488"/>
                    <a:pt x="1322" y="509"/>
                  </a:cubicBezTo>
                  <a:cubicBezTo>
                    <a:pt x="1314" y="540"/>
                    <a:pt x="1275" y="560"/>
                    <a:pt x="1245" y="571"/>
                  </a:cubicBezTo>
                  <a:cubicBezTo>
                    <a:pt x="1230" y="585"/>
                    <a:pt x="1223" y="599"/>
                    <a:pt x="1206" y="609"/>
                  </a:cubicBezTo>
                  <a:cubicBezTo>
                    <a:pt x="1191" y="635"/>
                    <a:pt x="1161" y="643"/>
                    <a:pt x="1139" y="662"/>
                  </a:cubicBezTo>
                  <a:cubicBezTo>
                    <a:pt x="1110" y="686"/>
                    <a:pt x="1091" y="718"/>
                    <a:pt x="1053" y="729"/>
                  </a:cubicBezTo>
                  <a:cubicBezTo>
                    <a:pt x="1043" y="728"/>
                    <a:pt x="1033" y="729"/>
                    <a:pt x="1024" y="725"/>
                  </a:cubicBezTo>
                  <a:cubicBezTo>
                    <a:pt x="1013" y="721"/>
                    <a:pt x="995" y="705"/>
                    <a:pt x="995" y="705"/>
                  </a:cubicBezTo>
                  <a:cubicBezTo>
                    <a:pt x="959" y="708"/>
                    <a:pt x="936" y="709"/>
                    <a:pt x="904" y="720"/>
                  </a:cubicBezTo>
                  <a:cubicBezTo>
                    <a:pt x="876" y="748"/>
                    <a:pt x="903" y="748"/>
                    <a:pt x="928" y="753"/>
                  </a:cubicBezTo>
                  <a:cubicBezTo>
                    <a:pt x="944" y="752"/>
                    <a:pt x="960" y="749"/>
                    <a:pt x="976" y="749"/>
                  </a:cubicBezTo>
                  <a:cubicBezTo>
                    <a:pt x="981" y="749"/>
                    <a:pt x="993" y="750"/>
                    <a:pt x="990" y="753"/>
                  </a:cubicBezTo>
                  <a:cubicBezTo>
                    <a:pt x="986" y="757"/>
                    <a:pt x="941" y="775"/>
                    <a:pt x="933" y="777"/>
                  </a:cubicBezTo>
                  <a:cubicBezTo>
                    <a:pt x="912" y="792"/>
                    <a:pt x="894" y="810"/>
                    <a:pt x="870" y="816"/>
                  </a:cubicBezTo>
                  <a:cubicBezTo>
                    <a:pt x="909" y="826"/>
                    <a:pt x="892" y="824"/>
                    <a:pt x="957" y="816"/>
                  </a:cubicBezTo>
                  <a:cubicBezTo>
                    <a:pt x="964" y="815"/>
                    <a:pt x="982" y="808"/>
                    <a:pt x="976" y="811"/>
                  </a:cubicBezTo>
                  <a:cubicBezTo>
                    <a:pt x="959" y="820"/>
                    <a:pt x="936" y="824"/>
                    <a:pt x="918" y="830"/>
                  </a:cubicBezTo>
                  <a:cubicBezTo>
                    <a:pt x="861" y="871"/>
                    <a:pt x="910" y="865"/>
                    <a:pt x="962" y="869"/>
                  </a:cubicBezTo>
                  <a:cubicBezTo>
                    <a:pt x="955" y="870"/>
                    <a:pt x="944" y="867"/>
                    <a:pt x="942" y="873"/>
                  </a:cubicBezTo>
                  <a:cubicBezTo>
                    <a:pt x="940" y="879"/>
                    <a:pt x="951" y="882"/>
                    <a:pt x="957" y="883"/>
                  </a:cubicBezTo>
                  <a:cubicBezTo>
                    <a:pt x="974" y="887"/>
                    <a:pt x="992" y="886"/>
                    <a:pt x="1010" y="888"/>
                  </a:cubicBezTo>
                  <a:cubicBezTo>
                    <a:pt x="1029" y="895"/>
                    <a:pt x="1040" y="889"/>
                    <a:pt x="1058" y="883"/>
                  </a:cubicBezTo>
                  <a:cubicBezTo>
                    <a:pt x="1075" y="871"/>
                    <a:pt x="1078" y="850"/>
                    <a:pt x="1096" y="840"/>
                  </a:cubicBezTo>
                  <a:cubicBezTo>
                    <a:pt x="1106" y="834"/>
                    <a:pt x="1119" y="833"/>
                    <a:pt x="1130" y="830"/>
                  </a:cubicBezTo>
                  <a:cubicBezTo>
                    <a:pt x="1141" y="827"/>
                    <a:pt x="1152" y="825"/>
                    <a:pt x="1163" y="821"/>
                  </a:cubicBezTo>
                  <a:cubicBezTo>
                    <a:pt x="1173" y="818"/>
                    <a:pt x="1192" y="811"/>
                    <a:pt x="1192" y="811"/>
                  </a:cubicBezTo>
                  <a:cubicBezTo>
                    <a:pt x="1214" y="789"/>
                    <a:pt x="1249" y="772"/>
                    <a:pt x="1278" y="758"/>
                  </a:cubicBezTo>
                  <a:cubicBezTo>
                    <a:pt x="1294" y="750"/>
                    <a:pt x="1322" y="729"/>
                    <a:pt x="1322" y="729"/>
                  </a:cubicBezTo>
                  <a:cubicBezTo>
                    <a:pt x="1339" y="702"/>
                    <a:pt x="1366" y="691"/>
                    <a:pt x="1389" y="672"/>
                  </a:cubicBezTo>
                  <a:cubicBezTo>
                    <a:pt x="1412" y="653"/>
                    <a:pt x="1435" y="631"/>
                    <a:pt x="1461" y="614"/>
                  </a:cubicBezTo>
                  <a:cubicBezTo>
                    <a:pt x="1485" y="577"/>
                    <a:pt x="1478" y="596"/>
                    <a:pt x="1485" y="557"/>
                  </a:cubicBezTo>
                  <a:cubicBezTo>
                    <a:pt x="1483" y="536"/>
                    <a:pt x="1486" y="514"/>
                    <a:pt x="1480" y="494"/>
                  </a:cubicBezTo>
                  <a:cubicBezTo>
                    <a:pt x="1472" y="469"/>
                    <a:pt x="1429" y="421"/>
                    <a:pt x="1408" y="408"/>
                  </a:cubicBezTo>
                  <a:cubicBezTo>
                    <a:pt x="1397" y="376"/>
                    <a:pt x="1335" y="310"/>
                    <a:pt x="1307" y="293"/>
                  </a:cubicBezTo>
                  <a:cubicBezTo>
                    <a:pt x="1272" y="235"/>
                    <a:pt x="1223" y="187"/>
                    <a:pt x="1182" y="134"/>
                  </a:cubicBezTo>
                  <a:cubicBezTo>
                    <a:pt x="1160" y="106"/>
                    <a:pt x="1152" y="81"/>
                    <a:pt x="1120" y="62"/>
                  </a:cubicBezTo>
                  <a:cubicBezTo>
                    <a:pt x="1098" y="49"/>
                    <a:pt x="1038" y="57"/>
                    <a:pt x="1034" y="57"/>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4" name="Freeform 42"/>
            <p:cNvSpPr>
              <a:spLocks/>
            </p:cNvSpPr>
            <p:nvPr/>
          </p:nvSpPr>
          <p:spPr bwMode="auto">
            <a:xfrm>
              <a:off x="1051" y="2000"/>
              <a:ext cx="648" cy="1045"/>
            </a:xfrm>
            <a:custGeom>
              <a:avLst/>
              <a:gdLst>
                <a:gd name="T0" fmla="*/ 610 w 648"/>
                <a:gd name="T1" fmla="*/ 21 h 1045"/>
                <a:gd name="T2" fmla="*/ 619 w 648"/>
                <a:gd name="T3" fmla="*/ 78 h 1045"/>
                <a:gd name="T4" fmla="*/ 648 w 648"/>
                <a:gd name="T5" fmla="*/ 179 h 1045"/>
                <a:gd name="T6" fmla="*/ 643 w 648"/>
                <a:gd name="T7" fmla="*/ 362 h 1045"/>
                <a:gd name="T8" fmla="*/ 619 w 648"/>
                <a:gd name="T9" fmla="*/ 491 h 1045"/>
                <a:gd name="T10" fmla="*/ 600 w 648"/>
                <a:gd name="T11" fmla="*/ 640 h 1045"/>
                <a:gd name="T12" fmla="*/ 595 w 648"/>
                <a:gd name="T13" fmla="*/ 1043 h 1045"/>
                <a:gd name="T14" fmla="*/ 499 w 648"/>
                <a:gd name="T15" fmla="*/ 1029 h 1045"/>
                <a:gd name="T16" fmla="*/ 293 w 648"/>
                <a:gd name="T17" fmla="*/ 1024 h 1045"/>
                <a:gd name="T18" fmla="*/ 144 w 648"/>
                <a:gd name="T19" fmla="*/ 1010 h 1045"/>
                <a:gd name="T20" fmla="*/ 34 w 648"/>
                <a:gd name="T21" fmla="*/ 986 h 1045"/>
                <a:gd name="T22" fmla="*/ 63 w 648"/>
                <a:gd name="T23" fmla="*/ 846 h 1045"/>
                <a:gd name="T24" fmla="*/ 48 w 648"/>
                <a:gd name="T25" fmla="*/ 506 h 1045"/>
                <a:gd name="T26" fmla="*/ 34 w 648"/>
                <a:gd name="T27" fmla="*/ 448 h 1045"/>
                <a:gd name="T28" fmla="*/ 34 w 648"/>
                <a:gd name="T29" fmla="*/ 107 h 1045"/>
                <a:gd name="T30" fmla="*/ 63 w 648"/>
                <a:gd name="T31" fmla="*/ 64 h 10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
                <a:gd name="T49" fmla="*/ 0 h 1045"/>
                <a:gd name="T50" fmla="*/ 648 w 648"/>
                <a:gd name="T51" fmla="*/ 1045 h 10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 h="1045">
                  <a:moveTo>
                    <a:pt x="610" y="21"/>
                  </a:moveTo>
                  <a:cubicBezTo>
                    <a:pt x="624" y="59"/>
                    <a:pt x="604" y="0"/>
                    <a:pt x="619" y="78"/>
                  </a:cubicBezTo>
                  <a:cubicBezTo>
                    <a:pt x="626" y="113"/>
                    <a:pt x="642" y="144"/>
                    <a:pt x="648" y="179"/>
                  </a:cubicBezTo>
                  <a:cubicBezTo>
                    <a:pt x="646" y="240"/>
                    <a:pt x="646" y="301"/>
                    <a:pt x="643" y="362"/>
                  </a:cubicBezTo>
                  <a:cubicBezTo>
                    <a:pt x="641" y="402"/>
                    <a:pt x="624" y="450"/>
                    <a:pt x="619" y="491"/>
                  </a:cubicBezTo>
                  <a:cubicBezTo>
                    <a:pt x="616" y="546"/>
                    <a:pt x="608" y="587"/>
                    <a:pt x="600" y="640"/>
                  </a:cubicBezTo>
                  <a:cubicBezTo>
                    <a:pt x="598" y="774"/>
                    <a:pt x="611" y="910"/>
                    <a:pt x="595" y="1043"/>
                  </a:cubicBezTo>
                  <a:cubicBezTo>
                    <a:pt x="595" y="1045"/>
                    <a:pt x="503" y="1029"/>
                    <a:pt x="499" y="1029"/>
                  </a:cubicBezTo>
                  <a:cubicBezTo>
                    <a:pt x="430" y="1026"/>
                    <a:pt x="362" y="1026"/>
                    <a:pt x="293" y="1024"/>
                  </a:cubicBezTo>
                  <a:cubicBezTo>
                    <a:pt x="243" y="1019"/>
                    <a:pt x="193" y="1017"/>
                    <a:pt x="144" y="1010"/>
                  </a:cubicBezTo>
                  <a:cubicBezTo>
                    <a:pt x="107" y="997"/>
                    <a:pt x="73" y="990"/>
                    <a:pt x="34" y="986"/>
                  </a:cubicBezTo>
                  <a:cubicBezTo>
                    <a:pt x="49" y="941"/>
                    <a:pt x="53" y="893"/>
                    <a:pt x="63" y="846"/>
                  </a:cubicBezTo>
                  <a:cubicBezTo>
                    <a:pt x="65" y="757"/>
                    <a:pt x="102" y="582"/>
                    <a:pt x="48" y="506"/>
                  </a:cubicBezTo>
                  <a:cubicBezTo>
                    <a:pt x="42" y="487"/>
                    <a:pt x="34" y="448"/>
                    <a:pt x="34" y="448"/>
                  </a:cubicBezTo>
                  <a:cubicBezTo>
                    <a:pt x="27" y="338"/>
                    <a:pt x="0" y="212"/>
                    <a:pt x="34" y="107"/>
                  </a:cubicBezTo>
                  <a:cubicBezTo>
                    <a:pt x="40" y="88"/>
                    <a:pt x="54" y="81"/>
                    <a:pt x="63" y="64"/>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5" name="Freeform 43"/>
            <p:cNvSpPr>
              <a:spLocks/>
            </p:cNvSpPr>
            <p:nvPr/>
          </p:nvSpPr>
          <p:spPr bwMode="auto">
            <a:xfrm>
              <a:off x="1207" y="3014"/>
              <a:ext cx="366" cy="943"/>
            </a:xfrm>
            <a:custGeom>
              <a:avLst/>
              <a:gdLst>
                <a:gd name="T0" fmla="*/ 17 w 366"/>
                <a:gd name="T1" fmla="*/ 5 h 943"/>
                <a:gd name="T2" fmla="*/ 41 w 366"/>
                <a:gd name="T3" fmla="*/ 216 h 943"/>
                <a:gd name="T4" fmla="*/ 60 w 366"/>
                <a:gd name="T5" fmla="*/ 284 h 943"/>
                <a:gd name="T6" fmla="*/ 99 w 366"/>
                <a:gd name="T7" fmla="*/ 370 h 943"/>
                <a:gd name="T8" fmla="*/ 195 w 366"/>
                <a:gd name="T9" fmla="*/ 639 h 943"/>
                <a:gd name="T10" fmla="*/ 247 w 366"/>
                <a:gd name="T11" fmla="*/ 936 h 943"/>
                <a:gd name="T12" fmla="*/ 334 w 366"/>
                <a:gd name="T13" fmla="*/ 908 h 943"/>
                <a:gd name="T14" fmla="*/ 334 w 366"/>
                <a:gd name="T15" fmla="*/ 879 h 943"/>
                <a:gd name="T16" fmla="*/ 295 w 366"/>
                <a:gd name="T17" fmla="*/ 658 h 943"/>
                <a:gd name="T18" fmla="*/ 271 w 366"/>
                <a:gd name="T19" fmla="*/ 581 h 943"/>
                <a:gd name="T20" fmla="*/ 267 w 366"/>
                <a:gd name="T21" fmla="*/ 394 h 943"/>
                <a:gd name="T22" fmla="*/ 257 w 366"/>
                <a:gd name="T23" fmla="*/ 356 h 943"/>
                <a:gd name="T24" fmla="*/ 199 w 366"/>
                <a:gd name="T25" fmla="*/ 154 h 943"/>
                <a:gd name="T26" fmla="*/ 175 w 366"/>
                <a:gd name="T27" fmla="*/ 34 h 943"/>
                <a:gd name="T28" fmla="*/ 180 w 366"/>
                <a:gd name="T29" fmla="*/ 0 h 9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6"/>
                <a:gd name="T46" fmla="*/ 0 h 943"/>
                <a:gd name="T47" fmla="*/ 366 w 366"/>
                <a:gd name="T48" fmla="*/ 943 h 9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6" h="943">
                  <a:moveTo>
                    <a:pt x="17" y="5"/>
                  </a:moveTo>
                  <a:cubicBezTo>
                    <a:pt x="19" y="60"/>
                    <a:pt x="0" y="159"/>
                    <a:pt x="41" y="216"/>
                  </a:cubicBezTo>
                  <a:cubicBezTo>
                    <a:pt x="46" y="237"/>
                    <a:pt x="51" y="264"/>
                    <a:pt x="60" y="284"/>
                  </a:cubicBezTo>
                  <a:cubicBezTo>
                    <a:pt x="73" y="313"/>
                    <a:pt x="90" y="338"/>
                    <a:pt x="99" y="370"/>
                  </a:cubicBezTo>
                  <a:cubicBezTo>
                    <a:pt x="124" y="459"/>
                    <a:pt x="144" y="562"/>
                    <a:pt x="195" y="639"/>
                  </a:cubicBezTo>
                  <a:cubicBezTo>
                    <a:pt x="217" y="715"/>
                    <a:pt x="167" y="884"/>
                    <a:pt x="247" y="936"/>
                  </a:cubicBezTo>
                  <a:cubicBezTo>
                    <a:pt x="299" y="933"/>
                    <a:pt x="309" y="943"/>
                    <a:pt x="334" y="908"/>
                  </a:cubicBezTo>
                  <a:cubicBezTo>
                    <a:pt x="346" y="872"/>
                    <a:pt x="336" y="913"/>
                    <a:pt x="334" y="879"/>
                  </a:cubicBezTo>
                  <a:cubicBezTo>
                    <a:pt x="330" y="801"/>
                    <a:pt x="366" y="705"/>
                    <a:pt x="295" y="658"/>
                  </a:cubicBezTo>
                  <a:cubicBezTo>
                    <a:pt x="267" y="616"/>
                    <a:pt x="277" y="640"/>
                    <a:pt x="271" y="581"/>
                  </a:cubicBezTo>
                  <a:cubicBezTo>
                    <a:pt x="270" y="519"/>
                    <a:pt x="270" y="456"/>
                    <a:pt x="267" y="394"/>
                  </a:cubicBezTo>
                  <a:cubicBezTo>
                    <a:pt x="266" y="372"/>
                    <a:pt x="262" y="374"/>
                    <a:pt x="257" y="356"/>
                  </a:cubicBezTo>
                  <a:cubicBezTo>
                    <a:pt x="239" y="288"/>
                    <a:pt x="218" y="222"/>
                    <a:pt x="199" y="154"/>
                  </a:cubicBezTo>
                  <a:cubicBezTo>
                    <a:pt x="188" y="115"/>
                    <a:pt x="185" y="74"/>
                    <a:pt x="175" y="34"/>
                  </a:cubicBezTo>
                  <a:cubicBezTo>
                    <a:pt x="180" y="3"/>
                    <a:pt x="180" y="15"/>
                    <a:pt x="180" y="0"/>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6" name="Freeform 44"/>
            <p:cNvSpPr>
              <a:spLocks/>
            </p:cNvSpPr>
            <p:nvPr/>
          </p:nvSpPr>
          <p:spPr bwMode="auto">
            <a:xfrm>
              <a:off x="1478" y="3043"/>
              <a:ext cx="109" cy="557"/>
            </a:xfrm>
            <a:custGeom>
              <a:avLst/>
              <a:gdLst>
                <a:gd name="T0" fmla="*/ 96 w 109"/>
                <a:gd name="T1" fmla="*/ 0 h 557"/>
                <a:gd name="T2" fmla="*/ 101 w 109"/>
                <a:gd name="T3" fmla="*/ 173 h 557"/>
                <a:gd name="T4" fmla="*/ 82 w 109"/>
                <a:gd name="T5" fmla="*/ 245 h 557"/>
                <a:gd name="T6" fmla="*/ 15 w 109"/>
                <a:gd name="T7" fmla="*/ 447 h 557"/>
                <a:gd name="T8" fmla="*/ 10 w 109"/>
                <a:gd name="T9" fmla="*/ 509 h 557"/>
                <a:gd name="T10" fmla="*/ 5 w 109"/>
                <a:gd name="T11" fmla="*/ 538 h 557"/>
                <a:gd name="T12" fmla="*/ 0 w 109"/>
                <a:gd name="T13" fmla="*/ 557 h 557"/>
                <a:gd name="T14" fmla="*/ 0 60000 65536"/>
                <a:gd name="T15" fmla="*/ 0 60000 65536"/>
                <a:gd name="T16" fmla="*/ 0 60000 65536"/>
                <a:gd name="T17" fmla="*/ 0 60000 65536"/>
                <a:gd name="T18" fmla="*/ 0 60000 65536"/>
                <a:gd name="T19" fmla="*/ 0 60000 65536"/>
                <a:gd name="T20" fmla="*/ 0 60000 65536"/>
                <a:gd name="T21" fmla="*/ 0 w 109"/>
                <a:gd name="T22" fmla="*/ 0 h 557"/>
                <a:gd name="T23" fmla="*/ 109 w 109"/>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557">
                  <a:moveTo>
                    <a:pt x="96" y="0"/>
                  </a:moveTo>
                  <a:cubicBezTo>
                    <a:pt x="106" y="70"/>
                    <a:pt x="109" y="80"/>
                    <a:pt x="101" y="173"/>
                  </a:cubicBezTo>
                  <a:cubicBezTo>
                    <a:pt x="97" y="217"/>
                    <a:pt x="92" y="208"/>
                    <a:pt x="82" y="245"/>
                  </a:cubicBezTo>
                  <a:cubicBezTo>
                    <a:pt x="64" y="314"/>
                    <a:pt x="37" y="380"/>
                    <a:pt x="15" y="447"/>
                  </a:cubicBezTo>
                  <a:cubicBezTo>
                    <a:pt x="13" y="468"/>
                    <a:pt x="12" y="488"/>
                    <a:pt x="10" y="509"/>
                  </a:cubicBezTo>
                  <a:cubicBezTo>
                    <a:pt x="9" y="519"/>
                    <a:pt x="7" y="528"/>
                    <a:pt x="5" y="538"/>
                  </a:cubicBezTo>
                  <a:cubicBezTo>
                    <a:pt x="4" y="544"/>
                    <a:pt x="0" y="557"/>
                    <a:pt x="0" y="557"/>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27" name="Freeform 45"/>
            <p:cNvSpPr>
              <a:spLocks/>
            </p:cNvSpPr>
            <p:nvPr/>
          </p:nvSpPr>
          <p:spPr bwMode="auto">
            <a:xfrm>
              <a:off x="1319" y="3542"/>
              <a:ext cx="83" cy="309"/>
            </a:xfrm>
            <a:custGeom>
              <a:avLst/>
              <a:gdLst>
                <a:gd name="T0" fmla="*/ 35 w 83"/>
                <a:gd name="T1" fmla="*/ 0 h 309"/>
                <a:gd name="T2" fmla="*/ 11 w 83"/>
                <a:gd name="T3" fmla="*/ 39 h 309"/>
                <a:gd name="T4" fmla="*/ 15 w 83"/>
                <a:gd name="T5" fmla="*/ 82 h 309"/>
                <a:gd name="T6" fmla="*/ 20 w 83"/>
                <a:gd name="T7" fmla="*/ 240 h 309"/>
                <a:gd name="T8" fmla="*/ 25 w 83"/>
                <a:gd name="T9" fmla="*/ 202 h 309"/>
                <a:gd name="T10" fmla="*/ 49 w 83"/>
                <a:gd name="T11" fmla="*/ 173 h 309"/>
                <a:gd name="T12" fmla="*/ 35 w 83"/>
                <a:gd name="T13" fmla="*/ 44 h 309"/>
                <a:gd name="T14" fmla="*/ 54 w 83"/>
                <a:gd name="T15" fmla="*/ 279 h 309"/>
                <a:gd name="T16" fmla="*/ 78 w 83"/>
                <a:gd name="T17" fmla="*/ 303 h 309"/>
                <a:gd name="T18" fmla="*/ 73 w 83"/>
                <a:gd name="T19" fmla="*/ 284 h 309"/>
                <a:gd name="T20" fmla="*/ 35 w 83"/>
                <a:gd name="T21" fmla="*/ 212 h 309"/>
                <a:gd name="T22" fmla="*/ 25 w 83"/>
                <a:gd name="T23" fmla="*/ 183 h 309"/>
                <a:gd name="T24" fmla="*/ 20 w 83"/>
                <a:gd name="T25" fmla="*/ 173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309"/>
                <a:gd name="T41" fmla="*/ 83 w 8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309">
                  <a:moveTo>
                    <a:pt x="35" y="0"/>
                  </a:moveTo>
                  <a:cubicBezTo>
                    <a:pt x="17" y="12"/>
                    <a:pt x="16" y="18"/>
                    <a:pt x="11" y="39"/>
                  </a:cubicBezTo>
                  <a:cubicBezTo>
                    <a:pt x="12" y="53"/>
                    <a:pt x="14" y="68"/>
                    <a:pt x="15" y="82"/>
                  </a:cubicBezTo>
                  <a:cubicBezTo>
                    <a:pt x="17" y="135"/>
                    <a:pt x="16" y="187"/>
                    <a:pt x="20" y="240"/>
                  </a:cubicBezTo>
                  <a:cubicBezTo>
                    <a:pt x="21" y="253"/>
                    <a:pt x="21" y="214"/>
                    <a:pt x="25" y="202"/>
                  </a:cubicBezTo>
                  <a:cubicBezTo>
                    <a:pt x="29" y="190"/>
                    <a:pt x="42" y="183"/>
                    <a:pt x="49" y="173"/>
                  </a:cubicBezTo>
                  <a:cubicBezTo>
                    <a:pt x="59" y="126"/>
                    <a:pt x="44" y="88"/>
                    <a:pt x="35" y="44"/>
                  </a:cubicBezTo>
                  <a:cubicBezTo>
                    <a:pt x="20" y="101"/>
                    <a:pt x="0" y="243"/>
                    <a:pt x="54" y="279"/>
                  </a:cubicBezTo>
                  <a:cubicBezTo>
                    <a:pt x="55" y="280"/>
                    <a:pt x="71" y="309"/>
                    <a:pt x="78" y="303"/>
                  </a:cubicBezTo>
                  <a:cubicBezTo>
                    <a:pt x="83" y="299"/>
                    <a:pt x="75" y="290"/>
                    <a:pt x="73" y="284"/>
                  </a:cubicBezTo>
                  <a:cubicBezTo>
                    <a:pt x="64" y="255"/>
                    <a:pt x="47" y="239"/>
                    <a:pt x="35" y="212"/>
                  </a:cubicBezTo>
                  <a:cubicBezTo>
                    <a:pt x="31" y="203"/>
                    <a:pt x="30" y="192"/>
                    <a:pt x="25" y="183"/>
                  </a:cubicBezTo>
                  <a:cubicBezTo>
                    <a:pt x="23" y="180"/>
                    <a:pt x="22" y="176"/>
                    <a:pt x="20" y="173"/>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grpSp>
      <p:grpSp>
        <p:nvGrpSpPr>
          <p:cNvPr id="7" name="Group 26"/>
          <p:cNvGrpSpPr>
            <a:grpSpLocks/>
          </p:cNvGrpSpPr>
          <p:nvPr/>
        </p:nvGrpSpPr>
        <p:grpSpPr bwMode="auto">
          <a:xfrm flipH="1">
            <a:off x="4644008" y="4869160"/>
            <a:ext cx="395920" cy="1249536"/>
            <a:chOff x="4297" y="835"/>
            <a:chExt cx="896" cy="3159"/>
          </a:xfrm>
          <a:solidFill>
            <a:schemeClr val="tx1"/>
          </a:solidFill>
          <a:effectLst>
            <a:outerShdw blurRad="76200" dir="13500000" sy="23000" kx="1200000" algn="br" rotWithShape="0">
              <a:prstClr val="black">
                <a:alpha val="20000"/>
              </a:prstClr>
            </a:outerShdw>
          </a:effectLst>
        </p:grpSpPr>
        <p:sp>
          <p:nvSpPr>
            <p:cNvPr id="29" name="Freeform 27"/>
            <p:cNvSpPr>
              <a:spLocks/>
            </p:cNvSpPr>
            <p:nvPr/>
          </p:nvSpPr>
          <p:spPr bwMode="auto">
            <a:xfrm>
              <a:off x="4504" y="936"/>
              <a:ext cx="689" cy="3058"/>
            </a:xfrm>
            <a:custGeom>
              <a:avLst/>
              <a:gdLst>
                <a:gd name="T0" fmla="*/ 48 w 689"/>
                <a:gd name="T1" fmla="*/ 2429 h 3058"/>
                <a:gd name="T2" fmla="*/ 86 w 689"/>
                <a:gd name="T3" fmla="*/ 2558 h 3058"/>
                <a:gd name="T4" fmla="*/ 134 w 689"/>
                <a:gd name="T5" fmla="*/ 2659 h 3058"/>
                <a:gd name="T6" fmla="*/ 172 w 689"/>
                <a:gd name="T7" fmla="*/ 2746 h 3058"/>
                <a:gd name="T8" fmla="*/ 187 w 689"/>
                <a:gd name="T9" fmla="*/ 2942 h 3058"/>
                <a:gd name="T10" fmla="*/ 268 w 689"/>
                <a:gd name="T11" fmla="*/ 3024 h 3058"/>
                <a:gd name="T12" fmla="*/ 196 w 689"/>
                <a:gd name="T13" fmla="*/ 3034 h 3058"/>
                <a:gd name="T14" fmla="*/ 240 w 689"/>
                <a:gd name="T15" fmla="*/ 3053 h 3058"/>
                <a:gd name="T16" fmla="*/ 355 w 689"/>
                <a:gd name="T17" fmla="*/ 3043 h 3058"/>
                <a:gd name="T18" fmla="*/ 283 w 689"/>
                <a:gd name="T19" fmla="*/ 2736 h 3058"/>
                <a:gd name="T20" fmla="*/ 244 w 689"/>
                <a:gd name="T21" fmla="*/ 2496 h 3058"/>
                <a:gd name="T22" fmla="*/ 240 w 689"/>
                <a:gd name="T23" fmla="*/ 2074 h 3058"/>
                <a:gd name="T24" fmla="*/ 292 w 689"/>
                <a:gd name="T25" fmla="*/ 2222 h 3058"/>
                <a:gd name="T26" fmla="*/ 331 w 689"/>
                <a:gd name="T27" fmla="*/ 2309 h 3058"/>
                <a:gd name="T28" fmla="*/ 393 w 689"/>
                <a:gd name="T29" fmla="*/ 2501 h 3058"/>
                <a:gd name="T30" fmla="*/ 475 w 689"/>
                <a:gd name="T31" fmla="*/ 2736 h 3058"/>
                <a:gd name="T32" fmla="*/ 412 w 689"/>
                <a:gd name="T33" fmla="*/ 2947 h 3058"/>
                <a:gd name="T34" fmla="*/ 403 w 689"/>
                <a:gd name="T35" fmla="*/ 3034 h 3058"/>
                <a:gd name="T36" fmla="*/ 604 w 689"/>
                <a:gd name="T37" fmla="*/ 2957 h 3058"/>
                <a:gd name="T38" fmla="*/ 561 w 689"/>
                <a:gd name="T39" fmla="*/ 2957 h 3058"/>
                <a:gd name="T40" fmla="*/ 595 w 689"/>
                <a:gd name="T41" fmla="*/ 2808 h 3058"/>
                <a:gd name="T42" fmla="*/ 576 w 689"/>
                <a:gd name="T43" fmla="*/ 2693 h 3058"/>
                <a:gd name="T44" fmla="*/ 547 w 689"/>
                <a:gd name="T45" fmla="*/ 2347 h 3058"/>
                <a:gd name="T46" fmla="*/ 451 w 689"/>
                <a:gd name="T47" fmla="*/ 2174 h 3058"/>
                <a:gd name="T48" fmla="*/ 470 w 689"/>
                <a:gd name="T49" fmla="*/ 2006 h 3058"/>
                <a:gd name="T50" fmla="*/ 633 w 689"/>
                <a:gd name="T51" fmla="*/ 1930 h 3058"/>
                <a:gd name="T52" fmla="*/ 585 w 689"/>
                <a:gd name="T53" fmla="*/ 1685 h 3058"/>
                <a:gd name="T54" fmla="*/ 532 w 689"/>
                <a:gd name="T55" fmla="*/ 1301 h 3058"/>
                <a:gd name="T56" fmla="*/ 537 w 689"/>
                <a:gd name="T57" fmla="*/ 1186 h 3058"/>
                <a:gd name="T58" fmla="*/ 518 w 689"/>
                <a:gd name="T59" fmla="*/ 1003 h 3058"/>
                <a:gd name="T60" fmla="*/ 576 w 689"/>
                <a:gd name="T61" fmla="*/ 979 h 3058"/>
                <a:gd name="T62" fmla="*/ 638 w 689"/>
                <a:gd name="T63" fmla="*/ 739 h 3058"/>
                <a:gd name="T64" fmla="*/ 566 w 689"/>
                <a:gd name="T65" fmla="*/ 485 h 3058"/>
                <a:gd name="T66" fmla="*/ 518 w 689"/>
                <a:gd name="T67" fmla="*/ 418 h 3058"/>
                <a:gd name="T68" fmla="*/ 384 w 689"/>
                <a:gd name="T69" fmla="*/ 365 h 3058"/>
                <a:gd name="T70" fmla="*/ 432 w 689"/>
                <a:gd name="T71" fmla="*/ 278 h 3058"/>
                <a:gd name="T72" fmla="*/ 427 w 689"/>
                <a:gd name="T73" fmla="*/ 34 h 3058"/>
                <a:gd name="T74" fmla="*/ 316 w 689"/>
                <a:gd name="T75" fmla="*/ 77 h 3058"/>
                <a:gd name="T76" fmla="*/ 220 w 689"/>
                <a:gd name="T77" fmla="*/ 130 h 3058"/>
                <a:gd name="T78" fmla="*/ 158 w 689"/>
                <a:gd name="T79" fmla="*/ 269 h 3058"/>
                <a:gd name="T80" fmla="*/ 316 w 689"/>
                <a:gd name="T81" fmla="*/ 379 h 3058"/>
                <a:gd name="T82" fmla="*/ 297 w 689"/>
                <a:gd name="T83" fmla="*/ 398 h 3058"/>
                <a:gd name="T84" fmla="*/ 220 w 689"/>
                <a:gd name="T85" fmla="*/ 451 h 3058"/>
                <a:gd name="T86" fmla="*/ 182 w 689"/>
                <a:gd name="T87" fmla="*/ 475 h 3058"/>
                <a:gd name="T88" fmla="*/ 148 w 689"/>
                <a:gd name="T89" fmla="*/ 533 h 3058"/>
                <a:gd name="T90" fmla="*/ 225 w 689"/>
                <a:gd name="T91" fmla="*/ 586 h 3058"/>
                <a:gd name="T92" fmla="*/ 283 w 689"/>
                <a:gd name="T93" fmla="*/ 485 h 3058"/>
                <a:gd name="T94" fmla="*/ 360 w 689"/>
                <a:gd name="T95" fmla="*/ 504 h 3058"/>
                <a:gd name="T96" fmla="*/ 321 w 689"/>
                <a:gd name="T97" fmla="*/ 398 h 30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9"/>
                <a:gd name="T148" fmla="*/ 0 h 3058"/>
                <a:gd name="T149" fmla="*/ 689 w 689"/>
                <a:gd name="T150" fmla="*/ 3058 h 30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9" h="3058">
                  <a:moveTo>
                    <a:pt x="28" y="1978"/>
                  </a:moveTo>
                  <a:cubicBezTo>
                    <a:pt x="79" y="2120"/>
                    <a:pt x="0" y="2285"/>
                    <a:pt x="48" y="2429"/>
                  </a:cubicBezTo>
                  <a:cubicBezTo>
                    <a:pt x="53" y="2497"/>
                    <a:pt x="46" y="2467"/>
                    <a:pt x="62" y="2515"/>
                  </a:cubicBezTo>
                  <a:cubicBezTo>
                    <a:pt x="67" y="2531"/>
                    <a:pt x="86" y="2558"/>
                    <a:pt x="86" y="2558"/>
                  </a:cubicBezTo>
                  <a:cubicBezTo>
                    <a:pt x="93" y="2579"/>
                    <a:pt x="105" y="2597"/>
                    <a:pt x="115" y="2616"/>
                  </a:cubicBezTo>
                  <a:cubicBezTo>
                    <a:pt x="123" y="2631"/>
                    <a:pt x="123" y="2644"/>
                    <a:pt x="134" y="2659"/>
                  </a:cubicBezTo>
                  <a:cubicBezTo>
                    <a:pt x="150" y="2708"/>
                    <a:pt x="124" y="2635"/>
                    <a:pt x="153" y="2688"/>
                  </a:cubicBezTo>
                  <a:cubicBezTo>
                    <a:pt x="162" y="2704"/>
                    <a:pt x="167" y="2728"/>
                    <a:pt x="172" y="2746"/>
                  </a:cubicBezTo>
                  <a:cubicBezTo>
                    <a:pt x="176" y="2811"/>
                    <a:pt x="176" y="2806"/>
                    <a:pt x="192" y="2851"/>
                  </a:cubicBezTo>
                  <a:cubicBezTo>
                    <a:pt x="191" y="2869"/>
                    <a:pt x="179" y="2919"/>
                    <a:pt x="187" y="2942"/>
                  </a:cubicBezTo>
                  <a:cubicBezTo>
                    <a:pt x="185" y="2947"/>
                    <a:pt x="182" y="2952"/>
                    <a:pt x="182" y="2957"/>
                  </a:cubicBezTo>
                  <a:cubicBezTo>
                    <a:pt x="182" y="3037"/>
                    <a:pt x="192" y="3018"/>
                    <a:pt x="268" y="3024"/>
                  </a:cubicBezTo>
                  <a:cubicBezTo>
                    <a:pt x="263" y="3026"/>
                    <a:pt x="259" y="3028"/>
                    <a:pt x="254" y="3029"/>
                  </a:cubicBezTo>
                  <a:cubicBezTo>
                    <a:pt x="235" y="3032"/>
                    <a:pt x="214" y="3028"/>
                    <a:pt x="196" y="3034"/>
                  </a:cubicBezTo>
                  <a:cubicBezTo>
                    <a:pt x="190" y="3036"/>
                    <a:pt x="206" y="3041"/>
                    <a:pt x="211" y="3043"/>
                  </a:cubicBezTo>
                  <a:cubicBezTo>
                    <a:pt x="220" y="3047"/>
                    <a:pt x="230" y="3050"/>
                    <a:pt x="240" y="3053"/>
                  </a:cubicBezTo>
                  <a:cubicBezTo>
                    <a:pt x="245" y="3055"/>
                    <a:pt x="254" y="3058"/>
                    <a:pt x="254" y="3058"/>
                  </a:cubicBezTo>
                  <a:cubicBezTo>
                    <a:pt x="301" y="3054"/>
                    <a:pt x="317" y="3053"/>
                    <a:pt x="355" y="3043"/>
                  </a:cubicBezTo>
                  <a:cubicBezTo>
                    <a:pt x="372" y="2980"/>
                    <a:pt x="361" y="2925"/>
                    <a:pt x="340" y="2866"/>
                  </a:cubicBezTo>
                  <a:cubicBezTo>
                    <a:pt x="338" y="2861"/>
                    <a:pt x="287" y="2741"/>
                    <a:pt x="283" y="2736"/>
                  </a:cubicBezTo>
                  <a:cubicBezTo>
                    <a:pt x="279" y="2730"/>
                    <a:pt x="273" y="2736"/>
                    <a:pt x="268" y="2731"/>
                  </a:cubicBezTo>
                  <a:cubicBezTo>
                    <a:pt x="254" y="2674"/>
                    <a:pt x="258" y="2596"/>
                    <a:pt x="244" y="2496"/>
                  </a:cubicBezTo>
                  <a:cubicBezTo>
                    <a:pt x="219" y="2407"/>
                    <a:pt x="249" y="2312"/>
                    <a:pt x="230" y="2222"/>
                  </a:cubicBezTo>
                  <a:cubicBezTo>
                    <a:pt x="226" y="2176"/>
                    <a:pt x="211" y="2114"/>
                    <a:pt x="240" y="2074"/>
                  </a:cubicBezTo>
                  <a:cubicBezTo>
                    <a:pt x="251" y="2112"/>
                    <a:pt x="254" y="2158"/>
                    <a:pt x="273" y="2194"/>
                  </a:cubicBezTo>
                  <a:cubicBezTo>
                    <a:pt x="281" y="2209"/>
                    <a:pt x="285" y="2207"/>
                    <a:pt x="292" y="2222"/>
                  </a:cubicBezTo>
                  <a:cubicBezTo>
                    <a:pt x="314" y="2272"/>
                    <a:pt x="290" y="2234"/>
                    <a:pt x="312" y="2266"/>
                  </a:cubicBezTo>
                  <a:cubicBezTo>
                    <a:pt x="317" y="2282"/>
                    <a:pt x="326" y="2293"/>
                    <a:pt x="331" y="2309"/>
                  </a:cubicBezTo>
                  <a:cubicBezTo>
                    <a:pt x="337" y="2382"/>
                    <a:pt x="343" y="2384"/>
                    <a:pt x="374" y="2443"/>
                  </a:cubicBezTo>
                  <a:cubicBezTo>
                    <a:pt x="384" y="2462"/>
                    <a:pt x="383" y="2483"/>
                    <a:pt x="393" y="2501"/>
                  </a:cubicBezTo>
                  <a:cubicBezTo>
                    <a:pt x="410" y="2534"/>
                    <a:pt x="434" y="2564"/>
                    <a:pt x="451" y="2597"/>
                  </a:cubicBezTo>
                  <a:cubicBezTo>
                    <a:pt x="472" y="2638"/>
                    <a:pt x="463" y="2692"/>
                    <a:pt x="475" y="2736"/>
                  </a:cubicBezTo>
                  <a:cubicBezTo>
                    <a:pt x="471" y="2848"/>
                    <a:pt x="491" y="2853"/>
                    <a:pt x="441" y="2914"/>
                  </a:cubicBezTo>
                  <a:cubicBezTo>
                    <a:pt x="427" y="2931"/>
                    <a:pt x="434" y="2940"/>
                    <a:pt x="412" y="2947"/>
                  </a:cubicBezTo>
                  <a:cubicBezTo>
                    <a:pt x="399" y="2968"/>
                    <a:pt x="396" y="2987"/>
                    <a:pt x="379" y="3005"/>
                  </a:cubicBezTo>
                  <a:cubicBezTo>
                    <a:pt x="371" y="3027"/>
                    <a:pt x="384" y="3028"/>
                    <a:pt x="403" y="3034"/>
                  </a:cubicBezTo>
                  <a:cubicBezTo>
                    <a:pt x="454" y="3030"/>
                    <a:pt x="507" y="3038"/>
                    <a:pt x="556" y="3024"/>
                  </a:cubicBezTo>
                  <a:cubicBezTo>
                    <a:pt x="574" y="3019"/>
                    <a:pt x="587" y="2968"/>
                    <a:pt x="604" y="2957"/>
                  </a:cubicBezTo>
                  <a:cubicBezTo>
                    <a:pt x="616" y="2940"/>
                    <a:pt x="627" y="2919"/>
                    <a:pt x="595" y="2938"/>
                  </a:cubicBezTo>
                  <a:cubicBezTo>
                    <a:pt x="543" y="2968"/>
                    <a:pt x="605" y="2927"/>
                    <a:pt x="561" y="2957"/>
                  </a:cubicBezTo>
                  <a:cubicBezTo>
                    <a:pt x="608" y="2985"/>
                    <a:pt x="601" y="2909"/>
                    <a:pt x="609" y="2880"/>
                  </a:cubicBezTo>
                  <a:cubicBezTo>
                    <a:pt x="606" y="2850"/>
                    <a:pt x="603" y="2834"/>
                    <a:pt x="595" y="2808"/>
                  </a:cubicBezTo>
                  <a:cubicBezTo>
                    <a:pt x="590" y="2792"/>
                    <a:pt x="580" y="2760"/>
                    <a:pt x="580" y="2760"/>
                  </a:cubicBezTo>
                  <a:cubicBezTo>
                    <a:pt x="579" y="2738"/>
                    <a:pt x="579" y="2715"/>
                    <a:pt x="576" y="2693"/>
                  </a:cubicBezTo>
                  <a:cubicBezTo>
                    <a:pt x="574" y="2680"/>
                    <a:pt x="566" y="2654"/>
                    <a:pt x="566" y="2654"/>
                  </a:cubicBezTo>
                  <a:cubicBezTo>
                    <a:pt x="557" y="2593"/>
                    <a:pt x="561" y="2420"/>
                    <a:pt x="547" y="2347"/>
                  </a:cubicBezTo>
                  <a:cubicBezTo>
                    <a:pt x="565" y="2297"/>
                    <a:pt x="508" y="2252"/>
                    <a:pt x="480" y="2218"/>
                  </a:cubicBezTo>
                  <a:cubicBezTo>
                    <a:pt x="467" y="2203"/>
                    <a:pt x="465" y="2189"/>
                    <a:pt x="451" y="2174"/>
                  </a:cubicBezTo>
                  <a:cubicBezTo>
                    <a:pt x="445" y="2164"/>
                    <a:pt x="462" y="2159"/>
                    <a:pt x="465" y="2131"/>
                  </a:cubicBezTo>
                  <a:cubicBezTo>
                    <a:pt x="468" y="2103"/>
                    <a:pt x="454" y="2034"/>
                    <a:pt x="470" y="2006"/>
                  </a:cubicBezTo>
                  <a:cubicBezTo>
                    <a:pt x="480" y="1966"/>
                    <a:pt x="525" y="1968"/>
                    <a:pt x="561" y="1963"/>
                  </a:cubicBezTo>
                  <a:cubicBezTo>
                    <a:pt x="586" y="1955"/>
                    <a:pt x="610" y="1945"/>
                    <a:pt x="633" y="1930"/>
                  </a:cubicBezTo>
                  <a:cubicBezTo>
                    <a:pt x="628" y="1887"/>
                    <a:pt x="619" y="1846"/>
                    <a:pt x="604" y="1805"/>
                  </a:cubicBezTo>
                  <a:cubicBezTo>
                    <a:pt x="597" y="1765"/>
                    <a:pt x="595" y="1724"/>
                    <a:pt x="585" y="1685"/>
                  </a:cubicBezTo>
                  <a:cubicBezTo>
                    <a:pt x="580" y="1611"/>
                    <a:pt x="586" y="1534"/>
                    <a:pt x="561" y="1464"/>
                  </a:cubicBezTo>
                  <a:cubicBezTo>
                    <a:pt x="552" y="1410"/>
                    <a:pt x="546" y="1354"/>
                    <a:pt x="532" y="1301"/>
                  </a:cubicBezTo>
                  <a:cubicBezTo>
                    <a:pt x="536" y="1299"/>
                    <a:pt x="566" y="1279"/>
                    <a:pt x="566" y="1277"/>
                  </a:cubicBezTo>
                  <a:cubicBezTo>
                    <a:pt x="573" y="1247"/>
                    <a:pt x="559" y="1206"/>
                    <a:pt x="537" y="1186"/>
                  </a:cubicBezTo>
                  <a:cubicBezTo>
                    <a:pt x="527" y="1165"/>
                    <a:pt x="525" y="1154"/>
                    <a:pt x="508" y="1138"/>
                  </a:cubicBezTo>
                  <a:cubicBezTo>
                    <a:pt x="496" y="1092"/>
                    <a:pt x="508" y="1049"/>
                    <a:pt x="518" y="1003"/>
                  </a:cubicBezTo>
                  <a:cubicBezTo>
                    <a:pt x="513" y="1000"/>
                    <a:pt x="500" y="998"/>
                    <a:pt x="504" y="994"/>
                  </a:cubicBezTo>
                  <a:cubicBezTo>
                    <a:pt x="505" y="993"/>
                    <a:pt x="568" y="981"/>
                    <a:pt x="576" y="979"/>
                  </a:cubicBezTo>
                  <a:cubicBezTo>
                    <a:pt x="589" y="971"/>
                    <a:pt x="619" y="960"/>
                    <a:pt x="619" y="960"/>
                  </a:cubicBezTo>
                  <a:cubicBezTo>
                    <a:pt x="689" y="910"/>
                    <a:pt x="643" y="839"/>
                    <a:pt x="638" y="739"/>
                  </a:cubicBezTo>
                  <a:cubicBezTo>
                    <a:pt x="636" y="699"/>
                    <a:pt x="614" y="652"/>
                    <a:pt x="604" y="614"/>
                  </a:cubicBezTo>
                  <a:cubicBezTo>
                    <a:pt x="593" y="571"/>
                    <a:pt x="580" y="527"/>
                    <a:pt x="566" y="485"/>
                  </a:cubicBezTo>
                  <a:cubicBezTo>
                    <a:pt x="563" y="476"/>
                    <a:pt x="559" y="450"/>
                    <a:pt x="552" y="442"/>
                  </a:cubicBezTo>
                  <a:cubicBezTo>
                    <a:pt x="543" y="431"/>
                    <a:pt x="529" y="426"/>
                    <a:pt x="518" y="418"/>
                  </a:cubicBezTo>
                  <a:cubicBezTo>
                    <a:pt x="500" y="390"/>
                    <a:pt x="460" y="372"/>
                    <a:pt x="427" y="360"/>
                  </a:cubicBezTo>
                  <a:cubicBezTo>
                    <a:pt x="413" y="362"/>
                    <a:pt x="394" y="376"/>
                    <a:pt x="384" y="365"/>
                  </a:cubicBezTo>
                  <a:cubicBezTo>
                    <a:pt x="379" y="359"/>
                    <a:pt x="389" y="298"/>
                    <a:pt x="403" y="288"/>
                  </a:cubicBezTo>
                  <a:cubicBezTo>
                    <a:pt x="411" y="282"/>
                    <a:pt x="432" y="278"/>
                    <a:pt x="432" y="278"/>
                  </a:cubicBezTo>
                  <a:cubicBezTo>
                    <a:pt x="476" y="210"/>
                    <a:pt x="436" y="124"/>
                    <a:pt x="456" y="48"/>
                  </a:cubicBezTo>
                  <a:cubicBezTo>
                    <a:pt x="448" y="32"/>
                    <a:pt x="438" y="0"/>
                    <a:pt x="427" y="34"/>
                  </a:cubicBezTo>
                  <a:cubicBezTo>
                    <a:pt x="411" y="29"/>
                    <a:pt x="400" y="20"/>
                    <a:pt x="384" y="14"/>
                  </a:cubicBezTo>
                  <a:cubicBezTo>
                    <a:pt x="363" y="35"/>
                    <a:pt x="340" y="61"/>
                    <a:pt x="316" y="77"/>
                  </a:cubicBezTo>
                  <a:cubicBezTo>
                    <a:pt x="300" y="102"/>
                    <a:pt x="275" y="97"/>
                    <a:pt x="249" y="106"/>
                  </a:cubicBezTo>
                  <a:cubicBezTo>
                    <a:pt x="240" y="115"/>
                    <a:pt x="228" y="120"/>
                    <a:pt x="220" y="130"/>
                  </a:cubicBezTo>
                  <a:cubicBezTo>
                    <a:pt x="214" y="138"/>
                    <a:pt x="212" y="150"/>
                    <a:pt x="206" y="158"/>
                  </a:cubicBezTo>
                  <a:cubicBezTo>
                    <a:pt x="192" y="199"/>
                    <a:pt x="188" y="237"/>
                    <a:pt x="158" y="269"/>
                  </a:cubicBezTo>
                  <a:cubicBezTo>
                    <a:pt x="164" y="291"/>
                    <a:pt x="168" y="299"/>
                    <a:pt x="187" y="312"/>
                  </a:cubicBezTo>
                  <a:cubicBezTo>
                    <a:pt x="201" y="351"/>
                    <a:pt x="278" y="372"/>
                    <a:pt x="316" y="379"/>
                  </a:cubicBezTo>
                  <a:cubicBezTo>
                    <a:pt x="315" y="384"/>
                    <a:pt x="316" y="390"/>
                    <a:pt x="312" y="394"/>
                  </a:cubicBezTo>
                  <a:cubicBezTo>
                    <a:pt x="308" y="398"/>
                    <a:pt x="302" y="396"/>
                    <a:pt x="297" y="398"/>
                  </a:cubicBezTo>
                  <a:cubicBezTo>
                    <a:pt x="246" y="426"/>
                    <a:pt x="287" y="413"/>
                    <a:pt x="254" y="422"/>
                  </a:cubicBezTo>
                  <a:cubicBezTo>
                    <a:pt x="251" y="424"/>
                    <a:pt x="222" y="446"/>
                    <a:pt x="220" y="451"/>
                  </a:cubicBezTo>
                  <a:cubicBezTo>
                    <a:pt x="207" y="477"/>
                    <a:pt x="218" y="512"/>
                    <a:pt x="187" y="523"/>
                  </a:cubicBezTo>
                  <a:cubicBezTo>
                    <a:pt x="175" y="488"/>
                    <a:pt x="174" y="504"/>
                    <a:pt x="182" y="475"/>
                  </a:cubicBezTo>
                  <a:cubicBezTo>
                    <a:pt x="175" y="455"/>
                    <a:pt x="169" y="449"/>
                    <a:pt x="148" y="456"/>
                  </a:cubicBezTo>
                  <a:cubicBezTo>
                    <a:pt x="142" y="476"/>
                    <a:pt x="131" y="516"/>
                    <a:pt x="148" y="533"/>
                  </a:cubicBezTo>
                  <a:cubicBezTo>
                    <a:pt x="153" y="538"/>
                    <a:pt x="162" y="538"/>
                    <a:pt x="168" y="542"/>
                  </a:cubicBezTo>
                  <a:cubicBezTo>
                    <a:pt x="187" y="554"/>
                    <a:pt x="210" y="569"/>
                    <a:pt x="225" y="586"/>
                  </a:cubicBezTo>
                  <a:cubicBezTo>
                    <a:pt x="239" y="572"/>
                    <a:pt x="253" y="564"/>
                    <a:pt x="264" y="547"/>
                  </a:cubicBezTo>
                  <a:cubicBezTo>
                    <a:pt x="270" y="526"/>
                    <a:pt x="277" y="506"/>
                    <a:pt x="283" y="485"/>
                  </a:cubicBezTo>
                  <a:cubicBezTo>
                    <a:pt x="303" y="498"/>
                    <a:pt x="318" y="512"/>
                    <a:pt x="340" y="518"/>
                  </a:cubicBezTo>
                  <a:cubicBezTo>
                    <a:pt x="360" y="531"/>
                    <a:pt x="378" y="533"/>
                    <a:pt x="360" y="504"/>
                  </a:cubicBezTo>
                  <a:cubicBezTo>
                    <a:pt x="351" y="471"/>
                    <a:pt x="327" y="445"/>
                    <a:pt x="316" y="413"/>
                  </a:cubicBezTo>
                  <a:cubicBezTo>
                    <a:pt x="318" y="408"/>
                    <a:pt x="316" y="401"/>
                    <a:pt x="321" y="398"/>
                  </a:cubicBezTo>
                  <a:cubicBezTo>
                    <a:pt x="338" y="389"/>
                    <a:pt x="360" y="403"/>
                    <a:pt x="360" y="374"/>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30" name="Freeform 28"/>
            <p:cNvSpPr>
              <a:spLocks/>
            </p:cNvSpPr>
            <p:nvPr/>
          </p:nvSpPr>
          <p:spPr bwMode="auto">
            <a:xfrm>
              <a:off x="4374" y="835"/>
              <a:ext cx="683" cy="1239"/>
            </a:xfrm>
            <a:custGeom>
              <a:avLst/>
              <a:gdLst>
                <a:gd name="T0" fmla="*/ 618 w 683"/>
                <a:gd name="T1" fmla="*/ 120 h 1239"/>
                <a:gd name="T2" fmla="*/ 608 w 683"/>
                <a:gd name="T3" fmla="*/ 106 h 1239"/>
                <a:gd name="T4" fmla="*/ 603 w 683"/>
                <a:gd name="T5" fmla="*/ 91 h 1239"/>
                <a:gd name="T6" fmla="*/ 531 w 683"/>
                <a:gd name="T7" fmla="*/ 34 h 1239"/>
                <a:gd name="T8" fmla="*/ 507 w 683"/>
                <a:gd name="T9" fmla="*/ 10 h 1239"/>
                <a:gd name="T10" fmla="*/ 479 w 683"/>
                <a:gd name="T11" fmla="*/ 0 h 1239"/>
                <a:gd name="T12" fmla="*/ 325 w 683"/>
                <a:gd name="T13" fmla="*/ 24 h 1239"/>
                <a:gd name="T14" fmla="*/ 277 w 683"/>
                <a:gd name="T15" fmla="*/ 72 h 1239"/>
                <a:gd name="T16" fmla="*/ 191 w 683"/>
                <a:gd name="T17" fmla="*/ 226 h 1239"/>
                <a:gd name="T18" fmla="*/ 195 w 683"/>
                <a:gd name="T19" fmla="*/ 255 h 1239"/>
                <a:gd name="T20" fmla="*/ 171 w 683"/>
                <a:gd name="T21" fmla="*/ 336 h 1239"/>
                <a:gd name="T22" fmla="*/ 162 w 683"/>
                <a:gd name="T23" fmla="*/ 370 h 1239"/>
                <a:gd name="T24" fmla="*/ 147 w 683"/>
                <a:gd name="T25" fmla="*/ 384 h 1239"/>
                <a:gd name="T26" fmla="*/ 152 w 683"/>
                <a:gd name="T27" fmla="*/ 442 h 1239"/>
                <a:gd name="T28" fmla="*/ 123 w 683"/>
                <a:gd name="T29" fmla="*/ 490 h 1239"/>
                <a:gd name="T30" fmla="*/ 104 w 683"/>
                <a:gd name="T31" fmla="*/ 547 h 1239"/>
                <a:gd name="T32" fmla="*/ 95 w 683"/>
                <a:gd name="T33" fmla="*/ 581 h 1239"/>
                <a:gd name="T34" fmla="*/ 99 w 683"/>
                <a:gd name="T35" fmla="*/ 595 h 1239"/>
                <a:gd name="T36" fmla="*/ 85 w 683"/>
                <a:gd name="T37" fmla="*/ 586 h 1239"/>
                <a:gd name="T38" fmla="*/ 47 w 683"/>
                <a:gd name="T39" fmla="*/ 624 h 1239"/>
                <a:gd name="T40" fmla="*/ 18 w 683"/>
                <a:gd name="T41" fmla="*/ 653 h 1239"/>
                <a:gd name="T42" fmla="*/ 8 w 683"/>
                <a:gd name="T43" fmla="*/ 682 h 1239"/>
                <a:gd name="T44" fmla="*/ 3 w 683"/>
                <a:gd name="T45" fmla="*/ 696 h 1239"/>
                <a:gd name="T46" fmla="*/ 42 w 683"/>
                <a:gd name="T47" fmla="*/ 1071 h 1239"/>
                <a:gd name="T48" fmla="*/ 71 w 683"/>
                <a:gd name="T49" fmla="*/ 1147 h 1239"/>
                <a:gd name="T50" fmla="*/ 138 w 683"/>
                <a:gd name="T51" fmla="*/ 1239 h 1239"/>
                <a:gd name="T52" fmla="*/ 176 w 683"/>
                <a:gd name="T53" fmla="*/ 1234 h 1239"/>
                <a:gd name="T54" fmla="*/ 239 w 683"/>
                <a:gd name="T55" fmla="*/ 1229 h 1239"/>
                <a:gd name="T56" fmla="*/ 383 w 683"/>
                <a:gd name="T57" fmla="*/ 1195 h 1239"/>
                <a:gd name="T58" fmla="*/ 483 w 683"/>
                <a:gd name="T59" fmla="*/ 1143 h 1239"/>
                <a:gd name="T60" fmla="*/ 618 w 683"/>
                <a:gd name="T61" fmla="*/ 1109 h 1239"/>
                <a:gd name="T62" fmla="*/ 229 w 683"/>
                <a:gd name="T63" fmla="*/ 1056 h 1239"/>
                <a:gd name="T64" fmla="*/ 210 w 683"/>
                <a:gd name="T65" fmla="*/ 1027 h 1239"/>
                <a:gd name="T66" fmla="*/ 200 w 683"/>
                <a:gd name="T67" fmla="*/ 999 h 1239"/>
                <a:gd name="T68" fmla="*/ 167 w 683"/>
                <a:gd name="T69" fmla="*/ 1037 h 1239"/>
                <a:gd name="T70" fmla="*/ 171 w 683"/>
                <a:gd name="T71" fmla="*/ 1056 h 1239"/>
                <a:gd name="T72" fmla="*/ 176 w 683"/>
                <a:gd name="T73" fmla="*/ 1032 h 1239"/>
                <a:gd name="T74" fmla="*/ 186 w 683"/>
                <a:gd name="T75" fmla="*/ 994 h 1239"/>
                <a:gd name="T76" fmla="*/ 191 w 683"/>
                <a:gd name="T77" fmla="*/ 975 h 1239"/>
                <a:gd name="T78" fmla="*/ 205 w 683"/>
                <a:gd name="T79" fmla="*/ 979 h 1239"/>
                <a:gd name="T80" fmla="*/ 210 w 683"/>
                <a:gd name="T81" fmla="*/ 989 h 1239"/>
                <a:gd name="T82" fmla="*/ 191 w 683"/>
                <a:gd name="T83" fmla="*/ 1042 h 1239"/>
                <a:gd name="T84" fmla="*/ 181 w 683"/>
                <a:gd name="T85" fmla="*/ 979 h 1239"/>
                <a:gd name="T86" fmla="*/ 157 w 683"/>
                <a:gd name="T87" fmla="*/ 864 h 1239"/>
                <a:gd name="T88" fmla="*/ 162 w 683"/>
                <a:gd name="T89" fmla="*/ 888 h 1239"/>
                <a:gd name="T90" fmla="*/ 176 w 683"/>
                <a:gd name="T91" fmla="*/ 917 h 1239"/>
                <a:gd name="T92" fmla="*/ 181 w 683"/>
                <a:gd name="T93" fmla="*/ 936 h 1239"/>
                <a:gd name="T94" fmla="*/ 210 w 683"/>
                <a:gd name="T95" fmla="*/ 946 h 1239"/>
                <a:gd name="T96" fmla="*/ 575 w 683"/>
                <a:gd name="T97" fmla="*/ 936 h 1239"/>
                <a:gd name="T98" fmla="*/ 661 w 683"/>
                <a:gd name="T99" fmla="*/ 903 h 1239"/>
                <a:gd name="T100" fmla="*/ 680 w 683"/>
                <a:gd name="T101" fmla="*/ 931 h 1239"/>
                <a:gd name="T102" fmla="*/ 675 w 683"/>
                <a:gd name="T103" fmla="*/ 831 h 1239"/>
                <a:gd name="T104" fmla="*/ 642 w 683"/>
                <a:gd name="T105" fmla="*/ 744 h 1239"/>
                <a:gd name="T106" fmla="*/ 647 w 683"/>
                <a:gd name="T107" fmla="*/ 567 h 1239"/>
                <a:gd name="T108" fmla="*/ 656 w 683"/>
                <a:gd name="T109" fmla="*/ 552 h 1239"/>
                <a:gd name="T110" fmla="*/ 656 w 683"/>
                <a:gd name="T111" fmla="*/ 543 h 12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3"/>
                <a:gd name="T169" fmla="*/ 0 h 1239"/>
                <a:gd name="T170" fmla="*/ 683 w 683"/>
                <a:gd name="T171" fmla="*/ 1239 h 12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3" h="1239">
                  <a:moveTo>
                    <a:pt x="618" y="120"/>
                  </a:moveTo>
                  <a:cubicBezTo>
                    <a:pt x="615" y="115"/>
                    <a:pt x="611" y="111"/>
                    <a:pt x="608" y="106"/>
                  </a:cubicBezTo>
                  <a:cubicBezTo>
                    <a:pt x="606" y="101"/>
                    <a:pt x="606" y="95"/>
                    <a:pt x="603" y="91"/>
                  </a:cubicBezTo>
                  <a:cubicBezTo>
                    <a:pt x="592" y="75"/>
                    <a:pt x="548" y="44"/>
                    <a:pt x="531" y="34"/>
                  </a:cubicBezTo>
                  <a:cubicBezTo>
                    <a:pt x="522" y="18"/>
                    <a:pt x="524" y="18"/>
                    <a:pt x="507" y="10"/>
                  </a:cubicBezTo>
                  <a:cubicBezTo>
                    <a:pt x="498" y="6"/>
                    <a:pt x="479" y="0"/>
                    <a:pt x="479" y="0"/>
                  </a:cubicBezTo>
                  <a:cubicBezTo>
                    <a:pt x="418" y="3"/>
                    <a:pt x="379" y="5"/>
                    <a:pt x="325" y="24"/>
                  </a:cubicBezTo>
                  <a:cubicBezTo>
                    <a:pt x="313" y="42"/>
                    <a:pt x="295" y="60"/>
                    <a:pt x="277" y="72"/>
                  </a:cubicBezTo>
                  <a:cubicBezTo>
                    <a:pt x="243" y="123"/>
                    <a:pt x="202" y="163"/>
                    <a:pt x="191" y="226"/>
                  </a:cubicBezTo>
                  <a:cubicBezTo>
                    <a:pt x="192" y="236"/>
                    <a:pt x="195" y="245"/>
                    <a:pt x="195" y="255"/>
                  </a:cubicBezTo>
                  <a:cubicBezTo>
                    <a:pt x="195" y="282"/>
                    <a:pt x="177" y="310"/>
                    <a:pt x="171" y="336"/>
                  </a:cubicBezTo>
                  <a:cubicBezTo>
                    <a:pt x="170" y="341"/>
                    <a:pt x="166" y="364"/>
                    <a:pt x="162" y="370"/>
                  </a:cubicBezTo>
                  <a:cubicBezTo>
                    <a:pt x="158" y="376"/>
                    <a:pt x="152" y="379"/>
                    <a:pt x="147" y="384"/>
                  </a:cubicBezTo>
                  <a:cubicBezTo>
                    <a:pt x="141" y="405"/>
                    <a:pt x="145" y="422"/>
                    <a:pt x="152" y="442"/>
                  </a:cubicBezTo>
                  <a:cubicBezTo>
                    <a:pt x="145" y="461"/>
                    <a:pt x="132" y="472"/>
                    <a:pt x="123" y="490"/>
                  </a:cubicBezTo>
                  <a:cubicBezTo>
                    <a:pt x="119" y="511"/>
                    <a:pt x="114" y="528"/>
                    <a:pt x="104" y="547"/>
                  </a:cubicBezTo>
                  <a:cubicBezTo>
                    <a:pt x="101" y="558"/>
                    <a:pt x="95" y="569"/>
                    <a:pt x="95" y="581"/>
                  </a:cubicBezTo>
                  <a:cubicBezTo>
                    <a:pt x="95" y="586"/>
                    <a:pt x="103" y="593"/>
                    <a:pt x="99" y="595"/>
                  </a:cubicBezTo>
                  <a:cubicBezTo>
                    <a:pt x="94" y="597"/>
                    <a:pt x="90" y="589"/>
                    <a:pt x="85" y="586"/>
                  </a:cubicBezTo>
                  <a:cubicBezTo>
                    <a:pt x="68" y="597"/>
                    <a:pt x="60" y="609"/>
                    <a:pt x="47" y="624"/>
                  </a:cubicBezTo>
                  <a:cubicBezTo>
                    <a:pt x="38" y="634"/>
                    <a:pt x="18" y="653"/>
                    <a:pt x="18" y="653"/>
                  </a:cubicBezTo>
                  <a:cubicBezTo>
                    <a:pt x="15" y="663"/>
                    <a:pt x="11" y="672"/>
                    <a:pt x="8" y="682"/>
                  </a:cubicBezTo>
                  <a:cubicBezTo>
                    <a:pt x="6" y="687"/>
                    <a:pt x="3" y="696"/>
                    <a:pt x="3" y="696"/>
                  </a:cubicBezTo>
                  <a:cubicBezTo>
                    <a:pt x="6" y="828"/>
                    <a:pt x="0" y="948"/>
                    <a:pt x="42" y="1071"/>
                  </a:cubicBezTo>
                  <a:cubicBezTo>
                    <a:pt x="51" y="1097"/>
                    <a:pt x="54" y="1124"/>
                    <a:pt x="71" y="1147"/>
                  </a:cubicBezTo>
                  <a:cubicBezTo>
                    <a:pt x="80" y="1181"/>
                    <a:pt x="103" y="1227"/>
                    <a:pt x="138" y="1239"/>
                  </a:cubicBezTo>
                  <a:cubicBezTo>
                    <a:pt x="151" y="1237"/>
                    <a:pt x="163" y="1235"/>
                    <a:pt x="176" y="1234"/>
                  </a:cubicBezTo>
                  <a:cubicBezTo>
                    <a:pt x="197" y="1232"/>
                    <a:pt x="218" y="1232"/>
                    <a:pt x="239" y="1229"/>
                  </a:cubicBezTo>
                  <a:cubicBezTo>
                    <a:pt x="287" y="1223"/>
                    <a:pt x="334" y="1201"/>
                    <a:pt x="383" y="1195"/>
                  </a:cubicBezTo>
                  <a:cubicBezTo>
                    <a:pt x="416" y="1186"/>
                    <a:pt x="450" y="1157"/>
                    <a:pt x="483" y="1143"/>
                  </a:cubicBezTo>
                  <a:cubicBezTo>
                    <a:pt x="527" y="1124"/>
                    <a:pt x="574" y="1127"/>
                    <a:pt x="618" y="1109"/>
                  </a:cubicBezTo>
                  <a:cubicBezTo>
                    <a:pt x="471" y="1058"/>
                    <a:pt x="416" y="1064"/>
                    <a:pt x="229" y="1056"/>
                  </a:cubicBezTo>
                  <a:cubicBezTo>
                    <a:pt x="224" y="1049"/>
                    <a:pt x="214" y="1035"/>
                    <a:pt x="210" y="1027"/>
                  </a:cubicBezTo>
                  <a:cubicBezTo>
                    <a:pt x="206" y="1018"/>
                    <a:pt x="200" y="999"/>
                    <a:pt x="200" y="999"/>
                  </a:cubicBezTo>
                  <a:cubicBezTo>
                    <a:pt x="179" y="1005"/>
                    <a:pt x="178" y="1020"/>
                    <a:pt x="167" y="1037"/>
                  </a:cubicBezTo>
                  <a:cubicBezTo>
                    <a:pt x="168" y="1043"/>
                    <a:pt x="165" y="1059"/>
                    <a:pt x="171" y="1056"/>
                  </a:cubicBezTo>
                  <a:cubicBezTo>
                    <a:pt x="178" y="1052"/>
                    <a:pt x="174" y="1040"/>
                    <a:pt x="176" y="1032"/>
                  </a:cubicBezTo>
                  <a:cubicBezTo>
                    <a:pt x="179" y="1019"/>
                    <a:pt x="183" y="1007"/>
                    <a:pt x="186" y="994"/>
                  </a:cubicBezTo>
                  <a:cubicBezTo>
                    <a:pt x="188" y="988"/>
                    <a:pt x="191" y="975"/>
                    <a:pt x="191" y="975"/>
                  </a:cubicBezTo>
                  <a:cubicBezTo>
                    <a:pt x="196" y="976"/>
                    <a:pt x="201" y="981"/>
                    <a:pt x="205" y="979"/>
                  </a:cubicBezTo>
                  <a:cubicBezTo>
                    <a:pt x="216" y="974"/>
                    <a:pt x="221" y="937"/>
                    <a:pt x="210" y="989"/>
                  </a:cubicBezTo>
                  <a:cubicBezTo>
                    <a:pt x="214" y="1023"/>
                    <a:pt x="230" y="1052"/>
                    <a:pt x="191" y="1042"/>
                  </a:cubicBezTo>
                  <a:cubicBezTo>
                    <a:pt x="162" y="1013"/>
                    <a:pt x="181" y="1040"/>
                    <a:pt x="181" y="979"/>
                  </a:cubicBezTo>
                  <a:cubicBezTo>
                    <a:pt x="181" y="936"/>
                    <a:pt x="180" y="899"/>
                    <a:pt x="157" y="864"/>
                  </a:cubicBezTo>
                  <a:cubicBezTo>
                    <a:pt x="152" y="857"/>
                    <a:pt x="160" y="880"/>
                    <a:pt x="162" y="888"/>
                  </a:cubicBezTo>
                  <a:cubicBezTo>
                    <a:pt x="166" y="904"/>
                    <a:pt x="167" y="903"/>
                    <a:pt x="176" y="917"/>
                  </a:cubicBezTo>
                  <a:cubicBezTo>
                    <a:pt x="178" y="923"/>
                    <a:pt x="176" y="932"/>
                    <a:pt x="181" y="936"/>
                  </a:cubicBezTo>
                  <a:cubicBezTo>
                    <a:pt x="189" y="943"/>
                    <a:pt x="210" y="946"/>
                    <a:pt x="210" y="946"/>
                  </a:cubicBezTo>
                  <a:cubicBezTo>
                    <a:pt x="332" y="942"/>
                    <a:pt x="453" y="942"/>
                    <a:pt x="575" y="936"/>
                  </a:cubicBezTo>
                  <a:cubicBezTo>
                    <a:pt x="609" y="934"/>
                    <a:pt x="631" y="912"/>
                    <a:pt x="661" y="903"/>
                  </a:cubicBezTo>
                  <a:cubicBezTo>
                    <a:pt x="664" y="911"/>
                    <a:pt x="678" y="953"/>
                    <a:pt x="680" y="931"/>
                  </a:cubicBezTo>
                  <a:cubicBezTo>
                    <a:pt x="683" y="898"/>
                    <a:pt x="678" y="864"/>
                    <a:pt x="675" y="831"/>
                  </a:cubicBezTo>
                  <a:cubicBezTo>
                    <a:pt x="673" y="803"/>
                    <a:pt x="651" y="771"/>
                    <a:pt x="642" y="744"/>
                  </a:cubicBezTo>
                  <a:cubicBezTo>
                    <a:pt x="644" y="685"/>
                    <a:pt x="643" y="626"/>
                    <a:pt x="647" y="567"/>
                  </a:cubicBezTo>
                  <a:cubicBezTo>
                    <a:pt x="647" y="561"/>
                    <a:pt x="654" y="557"/>
                    <a:pt x="656" y="552"/>
                  </a:cubicBezTo>
                  <a:cubicBezTo>
                    <a:pt x="657" y="549"/>
                    <a:pt x="656" y="546"/>
                    <a:pt x="656" y="543"/>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31" name="Freeform 29"/>
            <p:cNvSpPr>
              <a:spLocks/>
            </p:cNvSpPr>
            <p:nvPr/>
          </p:nvSpPr>
          <p:spPr bwMode="auto">
            <a:xfrm>
              <a:off x="4297" y="2078"/>
              <a:ext cx="216" cy="834"/>
            </a:xfrm>
            <a:custGeom>
              <a:avLst/>
              <a:gdLst>
                <a:gd name="T0" fmla="*/ 192 w 216"/>
                <a:gd name="T1" fmla="*/ 0 h 834"/>
                <a:gd name="T2" fmla="*/ 153 w 216"/>
                <a:gd name="T3" fmla="*/ 39 h 834"/>
                <a:gd name="T4" fmla="*/ 148 w 216"/>
                <a:gd name="T5" fmla="*/ 53 h 834"/>
                <a:gd name="T6" fmla="*/ 158 w 216"/>
                <a:gd name="T7" fmla="*/ 72 h 834"/>
                <a:gd name="T8" fmla="*/ 144 w 216"/>
                <a:gd name="T9" fmla="*/ 87 h 834"/>
                <a:gd name="T10" fmla="*/ 124 w 216"/>
                <a:gd name="T11" fmla="*/ 116 h 834"/>
                <a:gd name="T12" fmla="*/ 38 w 216"/>
                <a:gd name="T13" fmla="*/ 514 h 834"/>
                <a:gd name="T14" fmla="*/ 43 w 216"/>
                <a:gd name="T15" fmla="*/ 792 h 834"/>
                <a:gd name="T16" fmla="*/ 187 w 216"/>
                <a:gd name="T17" fmla="*/ 797 h 834"/>
                <a:gd name="T18" fmla="*/ 216 w 216"/>
                <a:gd name="T19" fmla="*/ 821 h 8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834"/>
                <a:gd name="T32" fmla="*/ 216 w 216"/>
                <a:gd name="T33" fmla="*/ 834 h 8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834">
                  <a:moveTo>
                    <a:pt x="192" y="0"/>
                  </a:moveTo>
                  <a:cubicBezTo>
                    <a:pt x="175" y="11"/>
                    <a:pt x="167" y="25"/>
                    <a:pt x="153" y="39"/>
                  </a:cubicBezTo>
                  <a:cubicBezTo>
                    <a:pt x="151" y="44"/>
                    <a:pt x="146" y="49"/>
                    <a:pt x="148" y="53"/>
                  </a:cubicBezTo>
                  <a:cubicBezTo>
                    <a:pt x="156" y="68"/>
                    <a:pt x="176" y="45"/>
                    <a:pt x="158" y="72"/>
                  </a:cubicBezTo>
                  <a:cubicBezTo>
                    <a:pt x="154" y="78"/>
                    <a:pt x="148" y="82"/>
                    <a:pt x="144" y="87"/>
                  </a:cubicBezTo>
                  <a:cubicBezTo>
                    <a:pt x="137" y="96"/>
                    <a:pt x="124" y="116"/>
                    <a:pt x="124" y="116"/>
                  </a:cubicBezTo>
                  <a:cubicBezTo>
                    <a:pt x="87" y="245"/>
                    <a:pt x="56" y="380"/>
                    <a:pt x="38" y="514"/>
                  </a:cubicBezTo>
                  <a:cubicBezTo>
                    <a:pt x="40" y="607"/>
                    <a:pt x="0" y="710"/>
                    <a:pt x="43" y="792"/>
                  </a:cubicBezTo>
                  <a:cubicBezTo>
                    <a:pt x="65" y="834"/>
                    <a:pt x="139" y="791"/>
                    <a:pt x="187" y="797"/>
                  </a:cubicBezTo>
                  <a:cubicBezTo>
                    <a:pt x="199" y="799"/>
                    <a:pt x="216" y="821"/>
                    <a:pt x="216" y="821"/>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sp>
          <p:nvSpPr>
            <p:cNvPr id="32" name="Freeform 30"/>
            <p:cNvSpPr>
              <a:spLocks/>
            </p:cNvSpPr>
            <p:nvPr/>
          </p:nvSpPr>
          <p:spPr bwMode="auto">
            <a:xfrm>
              <a:off x="4930" y="955"/>
              <a:ext cx="83" cy="370"/>
            </a:xfrm>
            <a:custGeom>
              <a:avLst/>
              <a:gdLst>
                <a:gd name="T0" fmla="*/ 62 w 83"/>
                <a:gd name="T1" fmla="*/ 0 h 370"/>
                <a:gd name="T2" fmla="*/ 76 w 83"/>
                <a:gd name="T3" fmla="*/ 111 h 370"/>
                <a:gd name="T4" fmla="*/ 67 w 83"/>
                <a:gd name="T5" fmla="*/ 255 h 370"/>
                <a:gd name="T6" fmla="*/ 48 w 83"/>
                <a:gd name="T7" fmla="*/ 283 h 370"/>
                <a:gd name="T8" fmla="*/ 28 w 83"/>
                <a:gd name="T9" fmla="*/ 346 h 370"/>
                <a:gd name="T10" fmla="*/ 0 w 83"/>
                <a:gd name="T11" fmla="*/ 370 h 370"/>
                <a:gd name="T12" fmla="*/ 0 60000 65536"/>
                <a:gd name="T13" fmla="*/ 0 60000 65536"/>
                <a:gd name="T14" fmla="*/ 0 60000 65536"/>
                <a:gd name="T15" fmla="*/ 0 60000 65536"/>
                <a:gd name="T16" fmla="*/ 0 60000 65536"/>
                <a:gd name="T17" fmla="*/ 0 60000 65536"/>
                <a:gd name="T18" fmla="*/ 0 w 83"/>
                <a:gd name="T19" fmla="*/ 0 h 370"/>
                <a:gd name="T20" fmla="*/ 83 w 83"/>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83" h="370">
                  <a:moveTo>
                    <a:pt x="62" y="0"/>
                  </a:moveTo>
                  <a:cubicBezTo>
                    <a:pt x="66" y="61"/>
                    <a:pt x="64" y="68"/>
                    <a:pt x="76" y="111"/>
                  </a:cubicBezTo>
                  <a:cubicBezTo>
                    <a:pt x="74" y="159"/>
                    <a:pt x="83" y="210"/>
                    <a:pt x="67" y="255"/>
                  </a:cubicBezTo>
                  <a:cubicBezTo>
                    <a:pt x="63" y="266"/>
                    <a:pt x="53" y="273"/>
                    <a:pt x="48" y="283"/>
                  </a:cubicBezTo>
                  <a:cubicBezTo>
                    <a:pt x="42" y="297"/>
                    <a:pt x="38" y="334"/>
                    <a:pt x="28" y="346"/>
                  </a:cubicBezTo>
                  <a:cubicBezTo>
                    <a:pt x="20" y="356"/>
                    <a:pt x="0" y="370"/>
                    <a:pt x="0" y="370"/>
                  </a:cubicBezTo>
                </a:path>
              </a:pathLst>
            </a:custGeom>
            <a:grpFill/>
            <a:ln w="9525">
              <a:solidFill>
                <a:srgbClr val="FF6600"/>
              </a:solidFill>
              <a:round/>
              <a:headEnd/>
              <a:tailEnd/>
            </a:ln>
          </p:spPr>
          <p:txBody>
            <a:bodyPr/>
            <a:lstStyle/>
            <a:p>
              <a:pPr fontAlgn="auto">
                <a:spcBef>
                  <a:spcPts val="0"/>
                </a:spcBef>
                <a:spcAft>
                  <a:spcPts val="0"/>
                </a:spcAft>
                <a:defRPr/>
              </a:pPr>
              <a:endParaRPr lang="en-AU">
                <a:solidFill>
                  <a:schemeClr val="accent5">
                    <a:lumMod val="50000"/>
                  </a:schemeClr>
                </a:solidFill>
                <a:latin typeface="+mj-lt"/>
                <a:cs typeface="+mn-cs"/>
              </a:endParaRPr>
            </a:p>
          </p:txBody>
        </p:sp>
      </p:grpSp>
      <p:sp>
        <p:nvSpPr>
          <p:cNvPr id="10" name="Rectangle 2"/>
          <p:cNvSpPr txBox="1">
            <a:spLocks noChangeArrowheads="1"/>
          </p:cNvSpPr>
          <p:nvPr/>
        </p:nvSpPr>
        <p:spPr bwMode="auto">
          <a:xfrm>
            <a:off x="6156325" y="549275"/>
            <a:ext cx="2736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defRPr/>
            </a:pPr>
            <a:r>
              <a:rPr lang="en-GB" sz="4600" i="1" dirty="0" smtClean="0">
                <a:latin typeface="Times New Roman" pitchFamily="18" charset="0"/>
              </a:rPr>
              <a:t>find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minds</a:t>
            </a:r>
          </a:p>
        </p:txBody>
      </p:sp>
      <p:sp>
        <p:nvSpPr>
          <p:cNvPr id="17" name="Rectangle 2"/>
          <p:cNvSpPr txBox="1">
            <a:spLocks noChangeArrowheads="1"/>
          </p:cNvSpPr>
          <p:nvPr/>
        </p:nvSpPr>
        <p:spPr bwMode="auto">
          <a:xfrm>
            <a:off x="5800725" y="4941888"/>
            <a:ext cx="32400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defRPr/>
            </a:pPr>
            <a:r>
              <a:rPr lang="en-GB" sz="4600" i="1" dirty="0" smtClean="0">
                <a:latin typeface="Times New Roman" pitchFamily="18" charset="0"/>
              </a:rPr>
              <a:t>remove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barriers</a:t>
            </a:r>
          </a:p>
        </p:txBody>
      </p:sp>
      <p:sp>
        <p:nvSpPr>
          <p:cNvPr id="20" name="Rectangle 2"/>
          <p:cNvSpPr txBox="1">
            <a:spLocks noChangeArrowheads="1"/>
          </p:cNvSpPr>
          <p:nvPr/>
        </p:nvSpPr>
        <p:spPr bwMode="auto">
          <a:xfrm>
            <a:off x="906463" y="4959350"/>
            <a:ext cx="3438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defRPr/>
            </a:pPr>
            <a:r>
              <a:rPr lang="en-GB" sz="4600" i="1" dirty="0" smtClean="0">
                <a:latin typeface="Times New Roman" pitchFamily="18" charset="0"/>
              </a:rPr>
              <a:t>satisfy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incentives</a:t>
            </a:r>
          </a:p>
        </p:txBody>
      </p:sp>
      <p:sp>
        <p:nvSpPr>
          <p:cNvPr id="28" name="Rectangle 2"/>
          <p:cNvSpPr txBox="1">
            <a:spLocks noChangeArrowheads="1"/>
          </p:cNvSpPr>
          <p:nvPr/>
        </p:nvSpPr>
        <p:spPr bwMode="auto">
          <a:xfrm>
            <a:off x="3348038" y="1773238"/>
            <a:ext cx="2736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defRPr/>
            </a:pPr>
            <a:r>
              <a:rPr lang="en-GB" sz="4600" i="1" dirty="0" smtClean="0">
                <a:latin typeface="Times New Roman" pitchFamily="18" charset="0"/>
              </a:rPr>
              <a:t>pick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project</a:t>
            </a:r>
          </a:p>
        </p:txBody>
      </p:sp>
      <p:sp>
        <p:nvSpPr>
          <p:cNvPr id="38" name="Rectangle 2"/>
          <p:cNvSpPr txBox="1">
            <a:spLocks noChangeArrowheads="1"/>
          </p:cNvSpPr>
          <p:nvPr/>
        </p:nvSpPr>
        <p:spPr bwMode="auto">
          <a:xfrm>
            <a:off x="3479800" y="3595688"/>
            <a:ext cx="2736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defRPr/>
            </a:pPr>
            <a:r>
              <a:rPr lang="en-GB" sz="4600" i="1" dirty="0" smtClean="0">
                <a:latin typeface="Times New Roman" pitchFamily="18" charset="0"/>
              </a:rPr>
              <a:t>build the</a:t>
            </a:r>
            <a:r>
              <a:rPr lang="en-GB" sz="4600" dirty="0" smtClean="0">
                <a:latin typeface="Times New Roman" pitchFamily="18" charset="0"/>
              </a:rPr>
              <a:t> </a:t>
            </a:r>
            <a:r>
              <a:rPr lang="en-GB" sz="4600" b="1" dirty="0" smtClean="0">
                <a:solidFill>
                  <a:srgbClr val="FF6600"/>
                </a:solidFill>
                <a:effectLst>
                  <a:outerShdw blurRad="38100" dist="38100" dir="2700000" algn="tl">
                    <a:srgbClr val="000000">
                      <a:alpha val="43137"/>
                    </a:srgbClr>
                  </a:outerShdw>
                </a:effectLst>
                <a:latin typeface="Times New Roman" pitchFamily="18" charset="0"/>
              </a:rPr>
              <a:t>teams</a:t>
            </a:r>
          </a:p>
        </p:txBody>
      </p:sp>
      <p:sp>
        <p:nvSpPr>
          <p:cNvPr id="44" name="Rectangle 2"/>
          <p:cNvSpPr txBox="1">
            <a:spLocks noChangeArrowheads="1"/>
          </p:cNvSpPr>
          <p:nvPr/>
        </p:nvSpPr>
        <p:spPr bwMode="auto">
          <a:xfrm>
            <a:off x="-782638" y="1052513"/>
            <a:ext cx="2617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1.</a:t>
            </a:r>
          </a:p>
        </p:txBody>
      </p:sp>
      <p:sp>
        <p:nvSpPr>
          <p:cNvPr id="45" name="Rectangle 2"/>
          <p:cNvSpPr txBox="1">
            <a:spLocks noChangeArrowheads="1"/>
          </p:cNvSpPr>
          <p:nvPr/>
        </p:nvSpPr>
        <p:spPr bwMode="auto">
          <a:xfrm>
            <a:off x="1331913" y="1773238"/>
            <a:ext cx="26177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2.</a:t>
            </a:r>
          </a:p>
        </p:txBody>
      </p:sp>
      <p:sp>
        <p:nvSpPr>
          <p:cNvPr id="46" name="Rectangle 2"/>
          <p:cNvSpPr txBox="1">
            <a:spLocks noChangeArrowheads="1"/>
          </p:cNvSpPr>
          <p:nvPr/>
        </p:nvSpPr>
        <p:spPr bwMode="auto">
          <a:xfrm>
            <a:off x="4762500" y="1122363"/>
            <a:ext cx="2617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3.</a:t>
            </a:r>
          </a:p>
        </p:txBody>
      </p:sp>
      <p:sp>
        <p:nvSpPr>
          <p:cNvPr id="47" name="Rectangle 2"/>
          <p:cNvSpPr txBox="1">
            <a:spLocks noChangeArrowheads="1"/>
          </p:cNvSpPr>
          <p:nvPr/>
        </p:nvSpPr>
        <p:spPr bwMode="auto">
          <a:xfrm>
            <a:off x="1476375" y="3571875"/>
            <a:ext cx="2617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4.</a:t>
            </a:r>
          </a:p>
        </p:txBody>
      </p:sp>
      <p:sp>
        <p:nvSpPr>
          <p:cNvPr id="48" name="Rectangle 2"/>
          <p:cNvSpPr txBox="1">
            <a:spLocks noChangeArrowheads="1"/>
          </p:cNvSpPr>
          <p:nvPr/>
        </p:nvSpPr>
        <p:spPr bwMode="auto">
          <a:xfrm>
            <a:off x="-422275" y="4149725"/>
            <a:ext cx="2617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5.</a:t>
            </a:r>
          </a:p>
        </p:txBody>
      </p:sp>
      <p:sp>
        <p:nvSpPr>
          <p:cNvPr id="49" name="Rectangle 2"/>
          <p:cNvSpPr txBox="1">
            <a:spLocks noChangeArrowheads="1"/>
          </p:cNvSpPr>
          <p:nvPr/>
        </p:nvSpPr>
        <p:spPr bwMode="auto">
          <a:xfrm>
            <a:off x="5554663" y="4075113"/>
            <a:ext cx="26177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80000"/>
              </a:lnSpc>
              <a:spcBef>
                <a:spcPct val="20000"/>
              </a:spcBef>
            </a:pPr>
            <a:r>
              <a:rPr lang="en-GB" sz="8800" b="1">
                <a:solidFill>
                  <a:srgbClr val="B2B2B2"/>
                </a:solidFill>
                <a:latin typeface="Times New Roman" pitchFamily="18" charset="0"/>
              </a:rPr>
              <a:t>6.</a:t>
            </a:r>
          </a:p>
        </p:txBody>
      </p:sp>
      <p:sp>
        <p:nvSpPr>
          <p:cNvPr id="40" name="TextBox 39"/>
          <p:cNvSpPr txBox="1"/>
          <p:nvPr/>
        </p:nvSpPr>
        <p:spPr>
          <a:xfrm>
            <a:off x="5948089" y="6383838"/>
            <a:ext cx="3134128" cy="369332"/>
          </a:xfrm>
          <a:prstGeom prst="rect">
            <a:avLst/>
          </a:prstGeom>
          <a:noFill/>
        </p:spPr>
        <p:txBody>
          <a:bodyPr wrap="none" rtlCol="0">
            <a:spAutoFit/>
          </a:bodyPr>
          <a:lstStyle/>
          <a:p>
            <a:r>
              <a:rPr lang="en-AU" dirty="0" smtClean="0">
                <a:solidFill>
                  <a:srgbClr val="FF0000"/>
                </a:solidFill>
              </a:rPr>
              <a:t>Jason Clarke - Imagination First </a:t>
            </a:r>
            <a:endParaRPr lang="en-AU" dirty="0">
              <a:solidFill>
                <a:srgbClr val="FF0000"/>
              </a:solidFill>
            </a:endParaRPr>
          </a:p>
        </p:txBody>
      </p:sp>
    </p:spTree>
    <p:custDataLst>
      <p:tags r:id="rId1"/>
    </p:custDataLst>
    <p:extLst>
      <p:ext uri="{BB962C8B-B14F-4D97-AF65-F5344CB8AC3E}">
        <p14:creationId xmlns:p14="http://schemas.microsoft.com/office/powerpoint/2010/main" val="3066645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875" y="2297113"/>
            <a:ext cx="1979613" cy="456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39" name="Text Box 10"/>
          <p:cNvSpPr txBox="1">
            <a:spLocks noChangeArrowheads="1"/>
          </p:cNvSpPr>
          <p:nvPr/>
        </p:nvSpPr>
        <p:spPr bwMode="auto">
          <a:xfrm>
            <a:off x="2343150" y="2997200"/>
            <a:ext cx="492125"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I</a:t>
            </a:r>
          </a:p>
        </p:txBody>
      </p:sp>
      <p:sp>
        <p:nvSpPr>
          <p:cNvPr id="27" name="Rectangle 26"/>
          <p:cNvSpPr/>
          <p:nvPr/>
        </p:nvSpPr>
        <p:spPr bwMode="auto">
          <a:xfrm>
            <a:off x="1971675" y="2297113"/>
            <a:ext cx="1295400" cy="749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43" name="Rectangle 42"/>
          <p:cNvSpPr/>
          <p:nvPr/>
        </p:nvSpPr>
        <p:spPr>
          <a:xfrm>
            <a:off x="7164388" y="2297113"/>
            <a:ext cx="1979612" cy="40846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grpSp>
        <p:nvGrpSpPr>
          <p:cNvPr id="52230" name="Group 33"/>
          <p:cNvGrpSpPr>
            <a:grpSpLocks/>
          </p:cNvGrpSpPr>
          <p:nvPr/>
        </p:nvGrpSpPr>
        <p:grpSpPr bwMode="auto">
          <a:xfrm>
            <a:off x="2339975" y="539750"/>
            <a:ext cx="1295400" cy="1781175"/>
            <a:chOff x="251520" y="-288032"/>
            <a:chExt cx="1656184" cy="2276872"/>
          </a:xfrm>
        </p:grpSpPr>
        <p:pic>
          <p:nvPicPr>
            <p:cNvPr id="52239" name="Picture 35" descr="jeandarc.jpg"/>
            <p:cNvPicPr>
              <a:picLocks noChangeAspect="1"/>
            </p:cNvPicPr>
            <p:nvPr/>
          </p:nvPicPr>
          <p:blipFill>
            <a:blip r:embed="rId4">
              <a:clrChange>
                <a:clrFrom>
                  <a:srgbClr val="778BA4"/>
                </a:clrFrom>
                <a:clrTo>
                  <a:srgbClr val="778BA4">
                    <a:alpha val="0"/>
                  </a:srgbClr>
                </a:clrTo>
              </a:clrChange>
              <a:lum contrast="30000"/>
              <a:extLst>
                <a:ext uri="{28A0092B-C50C-407E-A947-70E740481C1C}">
                  <a14:useLocalDpi xmlns:a14="http://schemas.microsoft.com/office/drawing/2010/main" val="0"/>
                </a:ext>
              </a:extLst>
            </a:blip>
            <a:srcRect l="19669" t="4695" r="28818" b="6123"/>
            <a:stretch>
              <a:fillRect/>
            </a:stretch>
          </p:blipFill>
          <p:spPr bwMode="auto">
            <a:xfrm>
              <a:off x="394232" y="-185720"/>
              <a:ext cx="1513472" cy="21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a:off x="251520" y="-288032"/>
              <a:ext cx="489143" cy="99029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grpSp>
      <p:sp>
        <p:nvSpPr>
          <p:cNvPr id="60" name="TextBox 59"/>
          <p:cNvSpPr txBox="1"/>
          <p:nvPr/>
        </p:nvSpPr>
        <p:spPr>
          <a:xfrm>
            <a:off x="1939925" y="4100513"/>
            <a:ext cx="5299075" cy="1570037"/>
          </a:xfrm>
          <a:prstGeom prst="rect">
            <a:avLst/>
          </a:prstGeom>
          <a:noFill/>
        </p:spPr>
        <p:txBody>
          <a:bodyPr wrap="none">
            <a:spAutoFit/>
          </a:bodyPr>
          <a:lstStyle/>
          <a:p>
            <a:pPr>
              <a:defRPr/>
            </a:pPr>
            <a:r>
              <a:rPr lang="en-AU" sz="3200" i="1" dirty="0">
                <a:latin typeface="+mj-lt"/>
              </a:rPr>
              <a:t>why not start from square one?</a:t>
            </a:r>
          </a:p>
          <a:p>
            <a:pPr>
              <a:defRPr/>
            </a:pPr>
            <a:r>
              <a:rPr lang="en-AU" sz="3200" i="1" dirty="0">
                <a:latin typeface="+mj-lt"/>
              </a:rPr>
              <a:t>what if anything was possible?</a:t>
            </a:r>
          </a:p>
          <a:p>
            <a:pPr>
              <a:defRPr/>
            </a:pPr>
            <a:r>
              <a:rPr lang="en-AU" sz="3200" i="1" dirty="0">
                <a:latin typeface="+mj-lt"/>
              </a:rPr>
              <a:t>what if a genie gave 3 wishes?</a:t>
            </a:r>
          </a:p>
        </p:txBody>
      </p:sp>
      <p:grpSp>
        <p:nvGrpSpPr>
          <p:cNvPr id="52232" name="Group 2"/>
          <p:cNvGrpSpPr>
            <a:grpSpLocks/>
          </p:cNvGrpSpPr>
          <p:nvPr/>
        </p:nvGrpSpPr>
        <p:grpSpPr bwMode="auto">
          <a:xfrm>
            <a:off x="1692275" y="658813"/>
            <a:ext cx="1295400" cy="993775"/>
            <a:chOff x="1691680" y="658191"/>
            <a:chExt cx="1296593" cy="994896"/>
          </a:xfrm>
        </p:grpSpPr>
        <p:sp>
          <p:nvSpPr>
            <p:cNvPr id="9" name="Oval 8"/>
            <p:cNvSpPr/>
            <p:nvPr/>
          </p:nvSpPr>
          <p:spPr>
            <a:xfrm rot="1615413">
              <a:off x="2616456" y="917245"/>
              <a:ext cx="216099" cy="735842"/>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sp>
          <p:nvSpPr>
            <p:cNvPr id="8" name="Freeform 7"/>
            <p:cNvSpPr/>
            <p:nvPr/>
          </p:nvSpPr>
          <p:spPr>
            <a:xfrm>
              <a:off x="1691680" y="658191"/>
              <a:ext cx="1296593" cy="710412"/>
            </a:xfrm>
            <a:custGeom>
              <a:avLst/>
              <a:gdLst>
                <a:gd name="connsiteX0" fmla="*/ 548897 w 676117"/>
                <a:gd name="connsiteY0" fmla="*/ 0 h 747845"/>
                <a:gd name="connsiteX1" fmla="*/ 366017 w 676117"/>
                <a:gd name="connsiteY1" fmla="*/ 135172 h 747845"/>
                <a:gd name="connsiteX2" fmla="*/ 397822 w 676117"/>
                <a:gd name="connsiteY2" fmla="*/ 270344 h 747845"/>
                <a:gd name="connsiteX3" fmla="*/ 206990 w 676117"/>
                <a:gd name="connsiteY3" fmla="*/ 405516 h 747845"/>
                <a:gd name="connsiteX4" fmla="*/ 151331 w 676117"/>
                <a:gd name="connsiteY4" fmla="*/ 532737 h 747845"/>
                <a:gd name="connsiteX5" fmla="*/ 257 w 676117"/>
                <a:gd name="connsiteY5" fmla="*/ 683812 h 747845"/>
                <a:gd name="connsiteX6" fmla="*/ 191088 w 676117"/>
                <a:gd name="connsiteY6" fmla="*/ 556591 h 747845"/>
                <a:gd name="connsiteX7" fmla="*/ 87721 w 676117"/>
                <a:gd name="connsiteY7" fmla="*/ 747422 h 747845"/>
                <a:gd name="connsiteX8" fmla="*/ 254698 w 676117"/>
                <a:gd name="connsiteY8" fmla="*/ 604299 h 747845"/>
                <a:gd name="connsiteX9" fmla="*/ 310357 w 676117"/>
                <a:gd name="connsiteY9" fmla="*/ 477078 h 747845"/>
                <a:gd name="connsiteX10" fmla="*/ 532994 w 676117"/>
                <a:gd name="connsiteY10" fmla="*/ 485029 h 747845"/>
                <a:gd name="connsiteX11" fmla="*/ 540945 w 676117"/>
                <a:gd name="connsiteY11" fmla="*/ 373711 h 747845"/>
                <a:gd name="connsiteX12" fmla="*/ 676117 w 676117"/>
                <a:gd name="connsiteY12" fmla="*/ 349857 h 747845"/>
                <a:gd name="connsiteX0" fmla="*/ 611874 w 676117"/>
                <a:gd name="connsiteY0" fmla="*/ 0 h 786026"/>
                <a:gd name="connsiteX1" fmla="*/ 366017 w 676117"/>
                <a:gd name="connsiteY1" fmla="*/ 173353 h 786026"/>
                <a:gd name="connsiteX2" fmla="*/ 397822 w 676117"/>
                <a:gd name="connsiteY2" fmla="*/ 308525 h 786026"/>
                <a:gd name="connsiteX3" fmla="*/ 206990 w 676117"/>
                <a:gd name="connsiteY3" fmla="*/ 443697 h 786026"/>
                <a:gd name="connsiteX4" fmla="*/ 151331 w 676117"/>
                <a:gd name="connsiteY4" fmla="*/ 570918 h 786026"/>
                <a:gd name="connsiteX5" fmla="*/ 257 w 676117"/>
                <a:gd name="connsiteY5" fmla="*/ 721993 h 786026"/>
                <a:gd name="connsiteX6" fmla="*/ 191088 w 676117"/>
                <a:gd name="connsiteY6" fmla="*/ 594772 h 786026"/>
                <a:gd name="connsiteX7" fmla="*/ 87721 w 676117"/>
                <a:gd name="connsiteY7" fmla="*/ 785603 h 786026"/>
                <a:gd name="connsiteX8" fmla="*/ 254698 w 676117"/>
                <a:gd name="connsiteY8" fmla="*/ 642480 h 786026"/>
                <a:gd name="connsiteX9" fmla="*/ 310357 w 676117"/>
                <a:gd name="connsiteY9" fmla="*/ 515259 h 786026"/>
                <a:gd name="connsiteX10" fmla="*/ 532994 w 676117"/>
                <a:gd name="connsiteY10" fmla="*/ 523210 h 786026"/>
                <a:gd name="connsiteX11" fmla="*/ 540945 w 676117"/>
                <a:gd name="connsiteY11" fmla="*/ 411892 h 786026"/>
                <a:gd name="connsiteX12" fmla="*/ 676117 w 676117"/>
                <a:gd name="connsiteY12" fmla="*/ 388038 h 7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117" h="786026">
                  <a:moveTo>
                    <a:pt x="611874" y="0"/>
                  </a:moveTo>
                  <a:cubicBezTo>
                    <a:pt x="533023" y="45057"/>
                    <a:pt x="401692" y="121932"/>
                    <a:pt x="366017" y="173353"/>
                  </a:cubicBezTo>
                  <a:cubicBezTo>
                    <a:pt x="330342" y="224774"/>
                    <a:pt x="424326" y="263468"/>
                    <a:pt x="397822" y="308525"/>
                  </a:cubicBezTo>
                  <a:cubicBezTo>
                    <a:pt x="371318" y="353582"/>
                    <a:pt x="248072" y="399965"/>
                    <a:pt x="206990" y="443697"/>
                  </a:cubicBezTo>
                  <a:cubicBezTo>
                    <a:pt x="165908" y="487429"/>
                    <a:pt x="185786" y="524535"/>
                    <a:pt x="151331" y="570918"/>
                  </a:cubicBezTo>
                  <a:cubicBezTo>
                    <a:pt x="116876" y="617301"/>
                    <a:pt x="-6369" y="718017"/>
                    <a:pt x="257" y="721993"/>
                  </a:cubicBezTo>
                  <a:cubicBezTo>
                    <a:pt x="6883" y="725969"/>
                    <a:pt x="176511" y="584170"/>
                    <a:pt x="191088" y="594772"/>
                  </a:cubicBezTo>
                  <a:cubicBezTo>
                    <a:pt x="205665" y="605374"/>
                    <a:pt x="77119" y="777652"/>
                    <a:pt x="87721" y="785603"/>
                  </a:cubicBezTo>
                  <a:cubicBezTo>
                    <a:pt x="98323" y="793554"/>
                    <a:pt x="217592" y="687537"/>
                    <a:pt x="254698" y="642480"/>
                  </a:cubicBezTo>
                  <a:cubicBezTo>
                    <a:pt x="291804" y="597423"/>
                    <a:pt x="263974" y="535137"/>
                    <a:pt x="310357" y="515259"/>
                  </a:cubicBezTo>
                  <a:cubicBezTo>
                    <a:pt x="356740" y="495381"/>
                    <a:pt x="494563" y="540438"/>
                    <a:pt x="532994" y="523210"/>
                  </a:cubicBezTo>
                  <a:cubicBezTo>
                    <a:pt x="571425" y="505982"/>
                    <a:pt x="517091" y="434421"/>
                    <a:pt x="540945" y="411892"/>
                  </a:cubicBezTo>
                  <a:cubicBezTo>
                    <a:pt x="564799" y="389363"/>
                    <a:pt x="620458" y="388700"/>
                    <a:pt x="676117" y="388038"/>
                  </a:cubicBezTo>
                </a:path>
              </a:pathLst>
            </a:custGeom>
            <a:solidFill>
              <a:srgbClr val="FFC000"/>
            </a:solidFill>
            <a:ln>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latin typeface="+mj-lt"/>
              </a:endParaRPr>
            </a:p>
          </p:txBody>
        </p:sp>
      </p:grpSp>
      <p:pic>
        <p:nvPicPr>
          <p:cNvPr id="19" name="Picture 42" descr="scan10001"/>
          <p:cNvPicPr>
            <a:picLocks noChangeAspect="1" noChangeArrowheads="1"/>
          </p:cNvPicPr>
          <p:nvPr/>
        </p:nvPicPr>
        <p:blipFill>
          <a:blip r:embed="rId5">
            <a:clrChange>
              <a:clrFrom>
                <a:srgbClr val="FFFFFF"/>
              </a:clrFrom>
              <a:clrTo>
                <a:srgbClr val="FFFFFF">
                  <a:alpha val="0"/>
                </a:srgbClr>
              </a:clrTo>
            </a:clrChange>
            <a:lum bright="-24000" contrast="90000"/>
          </a:blip>
          <a:srcRect l="56509" t="25861" r="31758" b="59296"/>
          <a:stretch>
            <a:fillRect/>
          </a:stretch>
        </p:blipFill>
        <p:spPr bwMode="auto">
          <a:xfrm>
            <a:off x="7164388" y="2492375"/>
            <a:ext cx="1944687" cy="1785938"/>
          </a:xfrm>
          <a:prstGeom prst="rect">
            <a:avLst/>
          </a:prstGeom>
          <a:noFill/>
          <a:effectLst>
            <a:outerShdw blurRad="50800" dist="38100" dir="8100000" algn="tr" rotWithShape="0">
              <a:prstClr val="black">
                <a:alpha val="40000"/>
              </a:prstClr>
            </a:outerShdw>
          </a:effectLst>
          <a:extLst/>
        </p:spPr>
      </p:pic>
      <p:pic>
        <p:nvPicPr>
          <p:cNvPr id="52234" name="Picture 43" descr="scan10001"/>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37390" t="27655" r="52840" b="62172"/>
          <a:stretch>
            <a:fillRect/>
          </a:stretch>
        </p:blipFill>
        <p:spPr bwMode="auto">
          <a:xfrm>
            <a:off x="0" y="2492375"/>
            <a:ext cx="1908175" cy="1443038"/>
          </a:xfrm>
          <a:prstGeom prst="rect">
            <a:avLst/>
          </a:prstGeom>
          <a:noFill/>
          <a:ln>
            <a:noFill/>
          </a:ln>
          <a:effectLst>
            <a:outerShdw dist="107763" dir="81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41" descr="text0002"/>
          <p:cNvPicPr>
            <a:picLocks noChangeAspect="1" noChangeArrowheads="1"/>
          </p:cNvPicPr>
          <p:nvPr/>
        </p:nvPicPr>
        <p:blipFill>
          <a:blip r:embed="rId6">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l="47458" t="12294" r="38335" b="79616"/>
          <a:stretch>
            <a:fillRect/>
          </a:stretch>
        </p:blipFill>
        <p:spPr bwMode="auto">
          <a:xfrm>
            <a:off x="1908175" y="2349500"/>
            <a:ext cx="1441450" cy="647700"/>
          </a:xfrm>
          <a:prstGeom prst="rect">
            <a:avLst/>
          </a:prstGeom>
          <a:noFill/>
          <a:ln>
            <a:noFill/>
          </a:ln>
          <a:effectLst>
            <a:outerShdw dist="74053" dir="7257825" algn="ctr" rotWithShape="0">
              <a:schemeClr val="tx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48089" y="6383838"/>
            <a:ext cx="3134128" cy="369332"/>
          </a:xfrm>
          <a:prstGeom prst="rect">
            <a:avLst/>
          </a:prstGeom>
          <a:noFill/>
        </p:spPr>
        <p:txBody>
          <a:bodyPr wrap="none" rtlCol="0">
            <a:spAutoFit/>
          </a:bodyPr>
          <a:lstStyle/>
          <a:p>
            <a:r>
              <a:rPr lang="en-AU" dirty="0" smtClean="0">
                <a:solidFill>
                  <a:srgbClr val="FF0000"/>
                </a:solidFill>
              </a:rPr>
              <a:t>Jason Clarke - Imagination First </a:t>
            </a:r>
            <a:endParaRPr lang="en-AU" dirty="0">
              <a:solidFill>
                <a:srgbClr val="FF0000"/>
              </a:solidFill>
            </a:endParaRPr>
          </a:p>
        </p:txBody>
      </p:sp>
    </p:spTree>
    <p:custDataLst>
      <p:tags r:id="rId1"/>
    </p:custDataLst>
    <p:extLst>
      <p:ext uri="{BB962C8B-B14F-4D97-AF65-F5344CB8AC3E}">
        <p14:creationId xmlns:p14="http://schemas.microsoft.com/office/powerpoint/2010/main" val="3104572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875" y="2297113"/>
            <a:ext cx="1979613" cy="456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39" name="Text Box 10"/>
          <p:cNvSpPr txBox="1">
            <a:spLocks noChangeArrowheads="1"/>
          </p:cNvSpPr>
          <p:nvPr/>
        </p:nvSpPr>
        <p:spPr bwMode="auto">
          <a:xfrm>
            <a:off x="2343150" y="2997200"/>
            <a:ext cx="492125"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I</a:t>
            </a:r>
          </a:p>
        </p:txBody>
      </p:sp>
      <p:sp>
        <p:nvSpPr>
          <p:cNvPr id="40" name="Text Box 11"/>
          <p:cNvSpPr txBox="1">
            <a:spLocks noChangeArrowheads="1"/>
          </p:cNvSpPr>
          <p:nvPr/>
        </p:nvSpPr>
        <p:spPr bwMode="auto">
          <a:xfrm>
            <a:off x="3495675" y="3009900"/>
            <a:ext cx="852488" cy="120015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D</a:t>
            </a:r>
          </a:p>
        </p:txBody>
      </p:sp>
      <p:sp>
        <p:nvSpPr>
          <p:cNvPr id="27" name="Rectangle 26"/>
          <p:cNvSpPr/>
          <p:nvPr/>
        </p:nvSpPr>
        <p:spPr bwMode="auto">
          <a:xfrm>
            <a:off x="1971675" y="2297113"/>
            <a:ext cx="1295400" cy="749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2" name="Rectangle 21"/>
          <p:cNvSpPr/>
          <p:nvPr/>
        </p:nvSpPr>
        <p:spPr>
          <a:xfrm>
            <a:off x="3267075" y="2297113"/>
            <a:ext cx="1296988" cy="7493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43" name="Rectangle 42"/>
          <p:cNvSpPr/>
          <p:nvPr/>
        </p:nvSpPr>
        <p:spPr>
          <a:xfrm>
            <a:off x="7164388" y="2297113"/>
            <a:ext cx="1979612" cy="40846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grpSp>
        <p:nvGrpSpPr>
          <p:cNvPr id="53256" name="Group 44"/>
          <p:cNvGrpSpPr>
            <a:grpSpLocks/>
          </p:cNvGrpSpPr>
          <p:nvPr/>
        </p:nvGrpSpPr>
        <p:grpSpPr bwMode="auto">
          <a:xfrm>
            <a:off x="3635375" y="539750"/>
            <a:ext cx="1296988" cy="1781175"/>
            <a:chOff x="251520" y="-288032"/>
            <a:chExt cx="1656184" cy="2276872"/>
          </a:xfrm>
        </p:grpSpPr>
        <p:pic>
          <p:nvPicPr>
            <p:cNvPr id="53265" name="Picture 45" descr="jeandarc.jpg"/>
            <p:cNvPicPr>
              <a:picLocks noChangeAspect="1"/>
            </p:cNvPicPr>
            <p:nvPr/>
          </p:nvPicPr>
          <p:blipFill>
            <a:blip r:embed="rId4">
              <a:clrChange>
                <a:clrFrom>
                  <a:srgbClr val="778BA4"/>
                </a:clrFrom>
                <a:clrTo>
                  <a:srgbClr val="778BA4">
                    <a:alpha val="0"/>
                  </a:srgbClr>
                </a:clrTo>
              </a:clrChange>
              <a:lum contrast="30000"/>
              <a:extLst>
                <a:ext uri="{28A0092B-C50C-407E-A947-70E740481C1C}">
                  <a14:useLocalDpi xmlns:a14="http://schemas.microsoft.com/office/drawing/2010/main" val="0"/>
                </a:ext>
              </a:extLst>
            </a:blip>
            <a:srcRect l="19669" t="4695" r="28818" b="6123"/>
            <a:stretch>
              <a:fillRect/>
            </a:stretch>
          </p:blipFill>
          <p:spPr bwMode="auto">
            <a:xfrm>
              <a:off x="394232" y="-185720"/>
              <a:ext cx="1513472" cy="21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251520" y="-288032"/>
              <a:ext cx="490571" cy="99029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grpSp>
      <p:sp>
        <p:nvSpPr>
          <p:cNvPr id="60" name="TextBox 59"/>
          <p:cNvSpPr txBox="1"/>
          <p:nvPr/>
        </p:nvSpPr>
        <p:spPr>
          <a:xfrm>
            <a:off x="2051050" y="4100513"/>
            <a:ext cx="4997450" cy="1570037"/>
          </a:xfrm>
          <a:prstGeom prst="rect">
            <a:avLst/>
          </a:prstGeom>
          <a:noFill/>
        </p:spPr>
        <p:txBody>
          <a:bodyPr wrap="none">
            <a:spAutoFit/>
          </a:bodyPr>
          <a:lstStyle/>
          <a:p>
            <a:pPr algn="ctr">
              <a:defRPr/>
            </a:pPr>
            <a:r>
              <a:rPr lang="en-AU" sz="3200" i="1" dirty="0">
                <a:latin typeface="+mj-lt"/>
              </a:rPr>
              <a:t>what would better look like?</a:t>
            </a:r>
          </a:p>
          <a:p>
            <a:pPr algn="ctr">
              <a:defRPr/>
            </a:pPr>
            <a:r>
              <a:rPr lang="en-AU" sz="3200" i="1" dirty="0">
                <a:latin typeface="+mj-lt"/>
              </a:rPr>
              <a:t>how would it work?</a:t>
            </a:r>
          </a:p>
          <a:p>
            <a:pPr algn="ctr">
              <a:defRPr/>
            </a:pPr>
            <a:r>
              <a:rPr lang="en-AU" sz="3200" i="1" dirty="0">
                <a:latin typeface="+mj-lt"/>
              </a:rPr>
              <a:t>how could we know for sure?</a:t>
            </a:r>
          </a:p>
        </p:txBody>
      </p:sp>
      <p:grpSp>
        <p:nvGrpSpPr>
          <p:cNvPr id="53258" name="Group 23"/>
          <p:cNvGrpSpPr>
            <a:grpSpLocks/>
          </p:cNvGrpSpPr>
          <p:nvPr/>
        </p:nvGrpSpPr>
        <p:grpSpPr bwMode="auto">
          <a:xfrm>
            <a:off x="2987675" y="658813"/>
            <a:ext cx="1296988" cy="993775"/>
            <a:chOff x="1691680" y="658191"/>
            <a:chExt cx="1296593" cy="994896"/>
          </a:xfrm>
        </p:grpSpPr>
        <p:sp>
          <p:nvSpPr>
            <p:cNvPr id="25" name="Oval 24"/>
            <p:cNvSpPr/>
            <p:nvPr/>
          </p:nvSpPr>
          <p:spPr>
            <a:xfrm rot="1615413">
              <a:off x="2616911" y="917245"/>
              <a:ext cx="215834" cy="735842"/>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sp>
          <p:nvSpPr>
            <p:cNvPr id="26" name="Freeform 25"/>
            <p:cNvSpPr/>
            <p:nvPr/>
          </p:nvSpPr>
          <p:spPr>
            <a:xfrm>
              <a:off x="1691680" y="658191"/>
              <a:ext cx="1296593" cy="710412"/>
            </a:xfrm>
            <a:custGeom>
              <a:avLst/>
              <a:gdLst>
                <a:gd name="connsiteX0" fmla="*/ 548897 w 676117"/>
                <a:gd name="connsiteY0" fmla="*/ 0 h 747845"/>
                <a:gd name="connsiteX1" fmla="*/ 366017 w 676117"/>
                <a:gd name="connsiteY1" fmla="*/ 135172 h 747845"/>
                <a:gd name="connsiteX2" fmla="*/ 397822 w 676117"/>
                <a:gd name="connsiteY2" fmla="*/ 270344 h 747845"/>
                <a:gd name="connsiteX3" fmla="*/ 206990 w 676117"/>
                <a:gd name="connsiteY3" fmla="*/ 405516 h 747845"/>
                <a:gd name="connsiteX4" fmla="*/ 151331 w 676117"/>
                <a:gd name="connsiteY4" fmla="*/ 532737 h 747845"/>
                <a:gd name="connsiteX5" fmla="*/ 257 w 676117"/>
                <a:gd name="connsiteY5" fmla="*/ 683812 h 747845"/>
                <a:gd name="connsiteX6" fmla="*/ 191088 w 676117"/>
                <a:gd name="connsiteY6" fmla="*/ 556591 h 747845"/>
                <a:gd name="connsiteX7" fmla="*/ 87721 w 676117"/>
                <a:gd name="connsiteY7" fmla="*/ 747422 h 747845"/>
                <a:gd name="connsiteX8" fmla="*/ 254698 w 676117"/>
                <a:gd name="connsiteY8" fmla="*/ 604299 h 747845"/>
                <a:gd name="connsiteX9" fmla="*/ 310357 w 676117"/>
                <a:gd name="connsiteY9" fmla="*/ 477078 h 747845"/>
                <a:gd name="connsiteX10" fmla="*/ 532994 w 676117"/>
                <a:gd name="connsiteY10" fmla="*/ 485029 h 747845"/>
                <a:gd name="connsiteX11" fmla="*/ 540945 w 676117"/>
                <a:gd name="connsiteY11" fmla="*/ 373711 h 747845"/>
                <a:gd name="connsiteX12" fmla="*/ 676117 w 676117"/>
                <a:gd name="connsiteY12" fmla="*/ 349857 h 747845"/>
                <a:gd name="connsiteX0" fmla="*/ 611874 w 676117"/>
                <a:gd name="connsiteY0" fmla="*/ 0 h 786026"/>
                <a:gd name="connsiteX1" fmla="*/ 366017 w 676117"/>
                <a:gd name="connsiteY1" fmla="*/ 173353 h 786026"/>
                <a:gd name="connsiteX2" fmla="*/ 397822 w 676117"/>
                <a:gd name="connsiteY2" fmla="*/ 308525 h 786026"/>
                <a:gd name="connsiteX3" fmla="*/ 206990 w 676117"/>
                <a:gd name="connsiteY3" fmla="*/ 443697 h 786026"/>
                <a:gd name="connsiteX4" fmla="*/ 151331 w 676117"/>
                <a:gd name="connsiteY4" fmla="*/ 570918 h 786026"/>
                <a:gd name="connsiteX5" fmla="*/ 257 w 676117"/>
                <a:gd name="connsiteY5" fmla="*/ 721993 h 786026"/>
                <a:gd name="connsiteX6" fmla="*/ 191088 w 676117"/>
                <a:gd name="connsiteY6" fmla="*/ 594772 h 786026"/>
                <a:gd name="connsiteX7" fmla="*/ 87721 w 676117"/>
                <a:gd name="connsiteY7" fmla="*/ 785603 h 786026"/>
                <a:gd name="connsiteX8" fmla="*/ 254698 w 676117"/>
                <a:gd name="connsiteY8" fmla="*/ 642480 h 786026"/>
                <a:gd name="connsiteX9" fmla="*/ 310357 w 676117"/>
                <a:gd name="connsiteY9" fmla="*/ 515259 h 786026"/>
                <a:gd name="connsiteX10" fmla="*/ 532994 w 676117"/>
                <a:gd name="connsiteY10" fmla="*/ 523210 h 786026"/>
                <a:gd name="connsiteX11" fmla="*/ 540945 w 676117"/>
                <a:gd name="connsiteY11" fmla="*/ 411892 h 786026"/>
                <a:gd name="connsiteX12" fmla="*/ 676117 w 676117"/>
                <a:gd name="connsiteY12" fmla="*/ 388038 h 7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117" h="786026">
                  <a:moveTo>
                    <a:pt x="611874" y="0"/>
                  </a:moveTo>
                  <a:cubicBezTo>
                    <a:pt x="533023" y="45057"/>
                    <a:pt x="401692" y="121932"/>
                    <a:pt x="366017" y="173353"/>
                  </a:cubicBezTo>
                  <a:cubicBezTo>
                    <a:pt x="330342" y="224774"/>
                    <a:pt x="424326" y="263468"/>
                    <a:pt x="397822" y="308525"/>
                  </a:cubicBezTo>
                  <a:cubicBezTo>
                    <a:pt x="371318" y="353582"/>
                    <a:pt x="248072" y="399965"/>
                    <a:pt x="206990" y="443697"/>
                  </a:cubicBezTo>
                  <a:cubicBezTo>
                    <a:pt x="165908" y="487429"/>
                    <a:pt x="185786" y="524535"/>
                    <a:pt x="151331" y="570918"/>
                  </a:cubicBezTo>
                  <a:cubicBezTo>
                    <a:pt x="116876" y="617301"/>
                    <a:pt x="-6369" y="718017"/>
                    <a:pt x="257" y="721993"/>
                  </a:cubicBezTo>
                  <a:cubicBezTo>
                    <a:pt x="6883" y="725969"/>
                    <a:pt x="176511" y="584170"/>
                    <a:pt x="191088" y="594772"/>
                  </a:cubicBezTo>
                  <a:cubicBezTo>
                    <a:pt x="205665" y="605374"/>
                    <a:pt x="77119" y="777652"/>
                    <a:pt x="87721" y="785603"/>
                  </a:cubicBezTo>
                  <a:cubicBezTo>
                    <a:pt x="98323" y="793554"/>
                    <a:pt x="217592" y="687537"/>
                    <a:pt x="254698" y="642480"/>
                  </a:cubicBezTo>
                  <a:cubicBezTo>
                    <a:pt x="291804" y="597423"/>
                    <a:pt x="263974" y="535137"/>
                    <a:pt x="310357" y="515259"/>
                  </a:cubicBezTo>
                  <a:cubicBezTo>
                    <a:pt x="356740" y="495381"/>
                    <a:pt x="494563" y="540438"/>
                    <a:pt x="532994" y="523210"/>
                  </a:cubicBezTo>
                  <a:cubicBezTo>
                    <a:pt x="571425" y="505982"/>
                    <a:pt x="517091" y="434421"/>
                    <a:pt x="540945" y="411892"/>
                  </a:cubicBezTo>
                  <a:cubicBezTo>
                    <a:pt x="564799" y="389363"/>
                    <a:pt x="620458" y="388700"/>
                    <a:pt x="676117" y="388038"/>
                  </a:cubicBezTo>
                </a:path>
              </a:pathLst>
            </a:custGeom>
            <a:solidFill>
              <a:srgbClr val="00B050"/>
            </a:solidFill>
            <a:ln>
              <a:no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latin typeface="+mj-lt"/>
              </a:endParaRPr>
            </a:p>
          </p:txBody>
        </p:sp>
      </p:grpSp>
      <p:pic>
        <p:nvPicPr>
          <p:cNvPr id="23" name="Picture 42" descr="scan10001"/>
          <p:cNvPicPr>
            <a:picLocks noChangeAspect="1" noChangeArrowheads="1"/>
          </p:cNvPicPr>
          <p:nvPr/>
        </p:nvPicPr>
        <p:blipFill>
          <a:blip r:embed="rId5">
            <a:clrChange>
              <a:clrFrom>
                <a:srgbClr val="FFFFFF"/>
              </a:clrFrom>
              <a:clrTo>
                <a:srgbClr val="FFFFFF">
                  <a:alpha val="0"/>
                </a:srgbClr>
              </a:clrTo>
            </a:clrChange>
            <a:lum bright="-24000" contrast="90000"/>
          </a:blip>
          <a:srcRect l="56509" t="25861" r="31758" b="59296"/>
          <a:stretch>
            <a:fillRect/>
          </a:stretch>
        </p:blipFill>
        <p:spPr bwMode="auto">
          <a:xfrm>
            <a:off x="7164388" y="2492375"/>
            <a:ext cx="1944687" cy="1785938"/>
          </a:xfrm>
          <a:prstGeom prst="rect">
            <a:avLst/>
          </a:prstGeom>
          <a:noFill/>
          <a:effectLst>
            <a:outerShdw blurRad="50800" dist="38100" dir="8100000" algn="tr" rotWithShape="0">
              <a:prstClr val="black">
                <a:alpha val="40000"/>
              </a:prstClr>
            </a:outerShdw>
          </a:effectLst>
          <a:extLst/>
        </p:spPr>
      </p:pic>
      <p:pic>
        <p:nvPicPr>
          <p:cNvPr id="53260" name="Picture 43" descr="scan10001"/>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37390" t="27655" r="52840" b="62172"/>
          <a:stretch>
            <a:fillRect/>
          </a:stretch>
        </p:blipFill>
        <p:spPr bwMode="auto">
          <a:xfrm>
            <a:off x="0" y="2492375"/>
            <a:ext cx="1908175" cy="1443038"/>
          </a:xfrm>
          <a:prstGeom prst="rect">
            <a:avLst/>
          </a:prstGeom>
          <a:noFill/>
          <a:ln>
            <a:noFill/>
          </a:ln>
          <a:effectLst>
            <a:outerShdw dist="107763" dir="81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3" descr="text0002"/>
          <p:cNvPicPr>
            <a:picLocks noChangeAspect="1" noChangeArrowheads="1"/>
          </p:cNvPicPr>
          <p:nvPr/>
        </p:nvPicPr>
        <p:blipFill>
          <a:blip r:embed="rId6">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l="47458" t="21114" r="38335" b="72255"/>
          <a:stretch>
            <a:fillRect/>
          </a:stretch>
        </p:blipFill>
        <p:spPr bwMode="auto">
          <a:xfrm>
            <a:off x="3278188" y="2420938"/>
            <a:ext cx="1441450" cy="649287"/>
          </a:xfrm>
          <a:prstGeom prst="rect">
            <a:avLst/>
          </a:prstGeom>
          <a:noFill/>
          <a:ln>
            <a:noFill/>
          </a:ln>
          <a:effectLst>
            <a:outerShdw dist="74053" dir="7257825" algn="ctr" rotWithShape="0">
              <a:schemeClr val="tx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948089" y="6383838"/>
            <a:ext cx="3134128" cy="369332"/>
          </a:xfrm>
          <a:prstGeom prst="rect">
            <a:avLst/>
          </a:prstGeom>
          <a:noFill/>
        </p:spPr>
        <p:txBody>
          <a:bodyPr wrap="none" rtlCol="0">
            <a:spAutoFit/>
          </a:bodyPr>
          <a:lstStyle/>
          <a:p>
            <a:r>
              <a:rPr lang="en-AU" dirty="0" smtClean="0">
                <a:solidFill>
                  <a:srgbClr val="FF0000"/>
                </a:solidFill>
              </a:rPr>
              <a:t>Jason Clarke - Imagination First </a:t>
            </a:r>
            <a:endParaRPr lang="en-AU" dirty="0">
              <a:solidFill>
                <a:srgbClr val="FF0000"/>
              </a:solidFill>
            </a:endParaRPr>
          </a:p>
        </p:txBody>
      </p:sp>
    </p:spTree>
    <p:custDataLst>
      <p:tags r:id="rId1"/>
    </p:custDataLst>
    <p:extLst>
      <p:ext uri="{BB962C8B-B14F-4D97-AF65-F5344CB8AC3E}">
        <p14:creationId xmlns:p14="http://schemas.microsoft.com/office/powerpoint/2010/main" val="3734319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the Presentation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What is entrepreneurial learning?</a:t>
            </a:r>
          </a:p>
          <a:p>
            <a:r>
              <a:rPr lang="en-AU" dirty="0" smtClean="0"/>
              <a:t>Innovative epistemological space</a:t>
            </a:r>
          </a:p>
          <a:p>
            <a:r>
              <a:rPr lang="en-AU" dirty="0" smtClean="0"/>
              <a:t>Transformative learning theory</a:t>
            </a:r>
          </a:p>
          <a:p>
            <a:r>
              <a:rPr lang="en-AU" dirty="0" smtClean="0"/>
              <a:t>General capabilities framework</a:t>
            </a:r>
          </a:p>
          <a:p>
            <a:r>
              <a:rPr lang="en-AU" dirty="0" smtClean="0"/>
              <a:t>Assessment of entrepreneurial learning</a:t>
            </a:r>
          </a:p>
          <a:p>
            <a:r>
              <a:rPr lang="en-AU" dirty="0" smtClean="0"/>
              <a:t>Recent experience in Imagination First project at Beauty Point PS </a:t>
            </a:r>
          </a:p>
          <a:p>
            <a:r>
              <a:rPr lang="en-AU" dirty="0" smtClean="0"/>
              <a:t>Way forward - building socially and culturally situated learning for career development for students and professional development for teachers</a:t>
            </a:r>
            <a:endParaRPr lang="en-AU" dirty="0"/>
          </a:p>
        </p:txBody>
      </p:sp>
    </p:spTree>
    <p:extLst>
      <p:ext uri="{BB962C8B-B14F-4D97-AF65-F5344CB8AC3E}">
        <p14:creationId xmlns:p14="http://schemas.microsoft.com/office/powerpoint/2010/main" val="379493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875" y="2297113"/>
            <a:ext cx="1979613" cy="456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52" name="Text Box 12"/>
          <p:cNvSpPr txBox="1">
            <a:spLocks noChangeArrowheads="1"/>
          </p:cNvSpPr>
          <p:nvPr/>
        </p:nvSpPr>
        <p:spPr bwMode="auto">
          <a:xfrm>
            <a:off x="4822825" y="3019425"/>
            <a:ext cx="749300"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E</a:t>
            </a:r>
          </a:p>
        </p:txBody>
      </p:sp>
      <p:sp>
        <p:nvSpPr>
          <p:cNvPr id="39" name="Text Box 10"/>
          <p:cNvSpPr txBox="1">
            <a:spLocks noChangeArrowheads="1"/>
          </p:cNvSpPr>
          <p:nvPr/>
        </p:nvSpPr>
        <p:spPr bwMode="auto">
          <a:xfrm>
            <a:off x="2343150" y="2997200"/>
            <a:ext cx="492125"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I</a:t>
            </a:r>
          </a:p>
        </p:txBody>
      </p:sp>
      <p:sp>
        <p:nvSpPr>
          <p:cNvPr id="40" name="Text Box 11"/>
          <p:cNvSpPr txBox="1">
            <a:spLocks noChangeArrowheads="1"/>
          </p:cNvSpPr>
          <p:nvPr/>
        </p:nvSpPr>
        <p:spPr bwMode="auto">
          <a:xfrm>
            <a:off x="3495675" y="3009900"/>
            <a:ext cx="852488" cy="120015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D</a:t>
            </a:r>
          </a:p>
        </p:txBody>
      </p:sp>
      <p:sp>
        <p:nvSpPr>
          <p:cNvPr id="27" name="Rectangle 26"/>
          <p:cNvSpPr/>
          <p:nvPr/>
        </p:nvSpPr>
        <p:spPr bwMode="auto">
          <a:xfrm>
            <a:off x="1971675" y="2297113"/>
            <a:ext cx="1295400" cy="749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2" name="Rectangle 21"/>
          <p:cNvSpPr/>
          <p:nvPr/>
        </p:nvSpPr>
        <p:spPr>
          <a:xfrm>
            <a:off x="3267075" y="2297113"/>
            <a:ext cx="1296988" cy="7493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3" name="Rectangle 22"/>
          <p:cNvSpPr/>
          <p:nvPr/>
        </p:nvSpPr>
        <p:spPr>
          <a:xfrm>
            <a:off x="4564063" y="2297113"/>
            <a:ext cx="1295400" cy="7493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43" name="Rectangle 42"/>
          <p:cNvSpPr/>
          <p:nvPr/>
        </p:nvSpPr>
        <p:spPr>
          <a:xfrm>
            <a:off x="7164388" y="2297113"/>
            <a:ext cx="1979612" cy="40846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grpSp>
        <p:nvGrpSpPr>
          <p:cNvPr id="54282" name="Group 47"/>
          <p:cNvGrpSpPr>
            <a:grpSpLocks/>
          </p:cNvGrpSpPr>
          <p:nvPr/>
        </p:nvGrpSpPr>
        <p:grpSpPr bwMode="auto">
          <a:xfrm>
            <a:off x="4932363" y="539750"/>
            <a:ext cx="1295400" cy="1781175"/>
            <a:chOff x="251520" y="-288032"/>
            <a:chExt cx="1656184" cy="2276872"/>
          </a:xfrm>
        </p:grpSpPr>
        <p:pic>
          <p:nvPicPr>
            <p:cNvPr id="54291" name="Picture 48" descr="jeandarc.jpg"/>
            <p:cNvPicPr>
              <a:picLocks noChangeAspect="1"/>
            </p:cNvPicPr>
            <p:nvPr/>
          </p:nvPicPr>
          <p:blipFill>
            <a:blip r:embed="rId4">
              <a:clrChange>
                <a:clrFrom>
                  <a:srgbClr val="778BA4"/>
                </a:clrFrom>
                <a:clrTo>
                  <a:srgbClr val="778BA4">
                    <a:alpha val="0"/>
                  </a:srgbClr>
                </a:clrTo>
              </a:clrChange>
              <a:lum contrast="30000"/>
              <a:extLst>
                <a:ext uri="{28A0092B-C50C-407E-A947-70E740481C1C}">
                  <a14:useLocalDpi xmlns:a14="http://schemas.microsoft.com/office/drawing/2010/main" val="0"/>
                </a:ext>
              </a:extLst>
            </a:blip>
            <a:srcRect l="19669" t="4695" r="28818" b="6123"/>
            <a:stretch>
              <a:fillRect/>
            </a:stretch>
          </p:blipFill>
          <p:spPr bwMode="auto">
            <a:xfrm>
              <a:off x="394232" y="-185720"/>
              <a:ext cx="1513472" cy="21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251520" y="-288032"/>
              <a:ext cx="489142" cy="99029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grpSp>
      <p:sp>
        <p:nvSpPr>
          <p:cNvPr id="60" name="TextBox 59"/>
          <p:cNvSpPr txBox="1"/>
          <p:nvPr/>
        </p:nvSpPr>
        <p:spPr>
          <a:xfrm>
            <a:off x="2138363" y="4080800"/>
            <a:ext cx="5026025" cy="2062162"/>
          </a:xfrm>
          <a:prstGeom prst="rect">
            <a:avLst/>
          </a:prstGeom>
          <a:noFill/>
        </p:spPr>
        <p:txBody>
          <a:bodyPr wrap="none">
            <a:spAutoFit/>
          </a:bodyPr>
          <a:lstStyle/>
          <a:p>
            <a:pPr algn="ctr">
              <a:defRPr/>
            </a:pPr>
            <a:r>
              <a:rPr lang="en-AU" sz="3200" i="1" dirty="0">
                <a:latin typeface="+mj-lt"/>
              </a:rPr>
              <a:t>where‘s money coming from?</a:t>
            </a:r>
          </a:p>
          <a:p>
            <a:pPr algn="ctr">
              <a:defRPr/>
            </a:pPr>
            <a:r>
              <a:rPr lang="en-AU" sz="3200" i="1" dirty="0">
                <a:latin typeface="+mj-lt"/>
              </a:rPr>
              <a:t>who needs to look good?</a:t>
            </a:r>
          </a:p>
          <a:p>
            <a:pPr algn="ctr">
              <a:defRPr/>
            </a:pPr>
            <a:r>
              <a:rPr lang="en-AU" sz="3200" i="1" dirty="0">
                <a:latin typeface="+mj-lt"/>
              </a:rPr>
              <a:t>what‘s the real outcome?</a:t>
            </a:r>
          </a:p>
          <a:p>
            <a:pPr algn="ctr">
              <a:defRPr/>
            </a:pPr>
            <a:r>
              <a:rPr lang="en-AU" sz="3200" i="1" dirty="0">
                <a:latin typeface="+mj-lt"/>
              </a:rPr>
              <a:t>what‘s the exit strategy?</a:t>
            </a:r>
          </a:p>
        </p:txBody>
      </p:sp>
      <p:grpSp>
        <p:nvGrpSpPr>
          <p:cNvPr id="54284" name="Group 27"/>
          <p:cNvGrpSpPr>
            <a:grpSpLocks/>
          </p:cNvGrpSpPr>
          <p:nvPr/>
        </p:nvGrpSpPr>
        <p:grpSpPr bwMode="auto">
          <a:xfrm>
            <a:off x="4284663" y="658813"/>
            <a:ext cx="1295400" cy="993775"/>
            <a:chOff x="1691680" y="658191"/>
            <a:chExt cx="1296593" cy="994896"/>
          </a:xfrm>
        </p:grpSpPr>
        <p:sp>
          <p:nvSpPr>
            <p:cNvPr id="29" name="Oval 28"/>
            <p:cNvSpPr/>
            <p:nvPr/>
          </p:nvSpPr>
          <p:spPr>
            <a:xfrm rot="1615413">
              <a:off x="2616456" y="917245"/>
              <a:ext cx="216099" cy="735842"/>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sp>
          <p:nvSpPr>
            <p:cNvPr id="30" name="Freeform 29"/>
            <p:cNvSpPr/>
            <p:nvPr/>
          </p:nvSpPr>
          <p:spPr>
            <a:xfrm>
              <a:off x="1691680" y="658191"/>
              <a:ext cx="1296593" cy="710412"/>
            </a:xfrm>
            <a:custGeom>
              <a:avLst/>
              <a:gdLst>
                <a:gd name="connsiteX0" fmla="*/ 548897 w 676117"/>
                <a:gd name="connsiteY0" fmla="*/ 0 h 747845"/>
                <a:gd name="connsiteX1" fmla="*/ 366017 w 676117"/>
                <a:gd name="connsiteY1" fmla="*/ 135172 h 747845"/>
                <a:gd name="connsiteX2" fmla="*/ 397822 w 676117"/>
                <a:gd name="connsiteY2" fmla="*/ 270344 h 747845"/>
                <a:gd name="connsiteX3" fmla="*/ 206990 w 676117"/>
                <a:gd name="connsiteY3" fmla="*/ 405516 h 747845"/>
                <a:gd name="connsiteX4" fmla="*/ 151331 w 676117"/>
                <a:gd name="connsiteY4" fmla="*/ 532737 h 747845"/>
                <a:gd name="connsiteX5" fmla="*/ 257 w 676117"/>
                <a:gd name="connsiteY5" fmla="*/ 683812 h 747845"/>
                <a:gd name="connsiteX6" fmla="*/ 191088 w 676117"/>
                <a:gd name="connsiteY6" fmla="*/ 556591 h 747845"/>
                <a:gd name="connsiteX7" fmla="*/ 87721 w 676117"/>
                <a:gd name="connsiteY7" fmla="*/ 747422 h 747845"/>
                <a:gd name="connsiteX8" fmla="*/ 254698 w 676117"/>
                <a:gd name="connsiteY8" fmla="*/ 604299 h 747845"/>
                <a:gd name="connsiteX9" fmla="*/ 310357 w 676117"/>
                <a:gd name="connsiteY9" fmla="*/ 477078 h 747845"/>
                <a:gd name="connsiteX10" fmla="*/ 532994 w 676117"/>
                <a:gd name="connsiteY10" fmla="*/ 485029 h 747845"/>
                <a:gd name="connsiteX11" fmla="*/ 540945 w 676117"/>
                <a:gd name="connsiteY11" fmla="*/ 373711 h 747845"/>
                <a:gd name="connsiteX12" fmla="*/ 676117 w 676117"/>
                <a:gd name="connsiteY12" fmla="*/ 349857 h 747845"/>
                <a:gd name="connsiteX0" fmla="*/ 611874 w 676117"/>
                <a:gd name="connsiteY0" fmla="*/ 0 h 786026"/>
                <a:gd name="connsiteX1" fmla="*/ 366017 w 676117"/>
                <a:gd name="connsiteY1" fmla="*/ 173353 h 786026"/>
                <a:gd name="connsiteX2" fmla="*/ 397822 w 676117"/>
                <a:gd name="connsiteY2" fmla="*/ 308525 h 786026"/>
                <a:gd name="connsiteX3" fmla="*/ 206990 w 676117"/>
                <a:gd name="connsiteY3" fmla="*/ 443697 h 786026"/>
                <a:gd name="connsiteX4" fmla="*/ 151331 w 676117"/>
                <a:gd name="connsiteY4" fmla="*/ 570918 h 786026"/>
                <a:gd name="connsiteX5" fmla="*/ 257 w 676117"/>
                <a:gd name="connsiteY5" fmla="*/ 721993 h 786026"/>
                <a:gd name="connsiteX6" fmla="*/ 191088 w 676117"/>
                <a:gd name="connsiteY6" fmla="*/ 594772 h 786026"/>
                <a:gd name="connsiteX7" fmla="*/ 87721 w 676117"/>
                <a:gd name="connsiteY7" fmla="*/ 785603 h 786026"/>
                <a:gd name="connsiteX8" fmla="*/ 254698 w 676117"/>
                <a:gd name="connsiteY8" fmla="*/ 642480 h 786026"/>
                <a:gd name="connsiteX9" fmla="*/ 310357 w 676117"/>
                <a:gd name="connsiteY9" fmla="*/ 515259 h 786026"/>
                <a:gd name="connsiteX10" fmla="*/ 532994 w 676117"/>
                <a:gd name="connsiteY10" fmla="*/ 523210 h 786026"/>
                <a:gd name="connsiteX11" fmla="*/ 540945 w 676117"/>
                <a:gd name="connsiteY11" fmla="*/ 411892 h 786026"/>
                <a:gd name="connsiteX12" fmla="*/ 676117 w 676117"/>
                <a:gd name="connsiteY12" fmla="*/ 388038 h 7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117" h="786026">
                  <a:moveTo>
                    <a:pt x="611874" y="0"/>
                  </a:moveTo>
                  <a:cubicBezTo>
                    <a:pt x="533023" y="45057"/>
                    <a:pt x="401692" y="121932"/>
                    <a:pt x="366017" y="173353"/>
                  </a:cubicBezTo>
                  <a:cubicBezTo>
                    <a:pt x="330342" y="224774"/>
                    <a:pt x="424326" y="263468"/>
                    <a:pt x="397822" y="308525"/>
                  </a:cubicBezTo>
                  <a:cubicBezTo>
                    <a:pt x="371318" y="353582"/>
                    <a:pt x="248072" y="399965"/>
                    <a:pt x="206990" y="443697"/>
                  </a:cubicBezTo>
                  <a:cubicBezTo>
                    <a:pt x="165908" y="487429"/>
                    <a:pt x="185786" y="524535"/>
                    <a:pt x="151331" y="570918"/>
                  </a:cubicBezTo>
                  <a:cubicBezTo>
                    <a:pt x="116876" y="617301"/>
                    <a:pt x="-6369" y="718017"/>
                    <a:pt x="257" y="721993"/>
                  </a:cubicBezTo>
                  <a:cubicBezTo>
                    <a:pt x="6883" y="725969"/>
                    <a:pt x="176511" y="584170"/>
                    <a:pt x="191088" y="594772"/>
                  </a:cubicBezTo>
                  <a:cubicBezTo>
                    <a:pt x="205665" y="605374"/>
                    <a:pt x="77119" y="777652"/>
                    <a:pt x="87721" y="785603"/>
                  </a:cubicBezTo>
                  <a:cubicBezTo>
                    <a:pt x="98323" y="793554"/>
                    <a:pt x="217592" y="687537"/>
                    <a:pt x="254698" y="642480"/>
                  </a:cubicBezTo>
                  <a:cubicBezTo>
                    <a:pt x="291804" y="597423"/>
                    <a:pt x="263974" y="535137"/>
                    <a:pt x="310357" y="515259"/>
                  </a:cubicBezTo>
                  <a:cubicBezTo>
                    <a:pt x="356740" y="495381"/>
                    <a:pt x="494563" y="540438"/>
                    <a:pt x="532994" y="523210"/>
                  </a:cubicBezTo>
                  <a:cubicBezTo>
                    <a:pt x="571425" y="505982"/>
                    <a:pt x="517091" y="434421"/>
                    <a:pt x="540945" y="411892"/>
                  </a:cubicBezTo>
                  <a:cubicBezTo>
                    <a:pt x="564799" y="389363"/>
                    <a:pt x="620458" y="388700"/>
                    <a:pt x="676117" y="388038"/>
                  </a:cubicBezTo>
                </a:path>
              </a:pathLst>
            </a:custGeom>
            <a:solidFill>
              <a:srgbClr val="0070C0"/>
            </a:soli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latin typeface="+mj-lt"/>
              </a:endParaRPr>
            </a:p>
          </p:txBody>
        </p:sp>
      </p:grpSp>
      <p:pic>
        <p:nvPicPr>
          <p:cNvPr id="31" name="Picture 42" descr="scan10001"/>
          <p:cNvPicPr>
            <a:picLocks noChangeAspect="1" noChangeArrowheads="1"/>
          </p:cNvPicPr>
          <p:nvPr/>
        </p:nvPicPr>
        <p:blipFill>
          <a:blip r:embed="rId5">
            <a:clrChange>
              <a:clrFrom>
                <a:srgbClr val="FFFFFF"/>
              </a:clrFrom>
              <a:clrTo>
                <a:srgbClr val="FFFFFF">
                  <a:alpha val="0"/>
                </a:srgbClr>
              </a:clrTo>
            </a:clrChange>
            <a:lum bright="-24000" contrast="90000"/>
          </a:blip>
          <a:srcRect l="56509" t="25861" r="31758" b="59296"/>
          <a:stretch>
            <a:fillRect/>
          </a:stretch>
        </p:blipFill>
        <p:spPr bwMode="auto">
          <a:xfrm>
            <a:off x="7164388" y="2492375"/>
            <a:ext cx="1944687" cy="1785938"/>
          </a:xfrm>
          <a:prstGeom prst="rect">
            <a:avLst/>
          </a:prstGeom>
          <a:noFill/>
          <a:effectLst>
            <a:outerShdw blurRad="50800" dist="38100" dir="8100000" algn="tr" rotWithShape="0">
              <a:prstClr val="black">
                <a:alpha val="40000"/>
              </a:prstClr>
            </a:outerShdw>
          </a:effectLst>
          <a:extLst/>
        </p:spPr>
      </p:pic>
      <p:pic>
        <p:nvPicPr>
          <p:cNvPr id="54286" name="Picture 43" descr="scan10001"/>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37390" t="27655" r="52840" b="62172"/>
          <a:stretch>
            <a:fillRect/>
          </a:stretch>
        </p:blipFill>
        <p:spPr bwMode="auto">
          <a:xfrm>
            <a:off x="0" y="2492375"/>
            <a:ext cx="1908175" cy="1443038"/>
          </a:xfrm>
          <a:prstGeom prst="rect">
            <a:avLst/>
          </a:prstGeom>
          <a:noFill/>
          <a:ln>
            <a:noFill/>
          </a:ln>
          <a:effectLst>
            <a:outerShdw dist="107763" dir="81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26" descr="text0002"/>
          <p:cNvPicPr>
            <a:picLocks noChangeAspect="1" noChangeArrowheads="1"/>
          </p:cNvPicPr>
          <p:nvPr/>
        </p:nvPicPr>
        <p:blipFill>
          <a:blip r:embed="rId6">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l="48178" t="28474" r="38335" b="65428"/>
          <a:stretch>
            <a:fillRect/>
          </a:stretch>
        </p:blipFill>
        <p:spPr bwMode="auto">
          <a:xfrm>
            <a:off x="4500563" y="2327275"/>
            <a:ext cx="1368425" cy="596900"/>
          </a:xfrm>
          <a:prstGeom prst="rect">
            <a:avLst/>
          </a:prstGeom>
          <a:noFill/>
          <a:ln>
            <a:noFill/>
          </a:ln>
          <a:effectLst>
            <a:outerShdw dist="74053" dir="7257825" algn="ctr" rotWithShape="0">
              <a:schemeClr val="tx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948089" y="6383838"/>
            <a:ext cx="3134128" cy="369332"/>
          </a:xfrm>
          <a:prstGeom prst="rect">
            <a:avLst/>
          </a:prstGeom>
          <a:noFill/>
        </p:spPr>
        <p:txBody>
          <a:bodyPr wrap="none" rtlCol="0">
            <a:spAutoFit/>
          </a:bodyPr>
          <a:lstStyle/>
          <a:p>
            <a:r>
              <a:rPr lang="en-AU" dirty="0" smtClean="0">
                <a:solidFill>
                  <a:srgbClr val="FF0000"/>
                </a:solidFill>
              </a:rPr>
              <a:t>Jason Clarke - Imagination First </a:t>
            </a:r>
            <a:endParaRPr lang="en-AU" dirty="0">
              <a:solidFill>
                <a:srgbClr val="FF0000"/>
              </a:solidFill>
            </a:endParaRPr>
          </a:p>
        </p:txBody>
      </p:sp>
    </p:spTree>
    <p:custDataLst>
      <p:tags r:id="rId1"/>
    </p:custDataLst>
    <p:extLst>
      <p:ext uri="{BB962C8B-B14F-4D97-AF65-F5344CB8AC3E}">
        <p14:creationId xmlns:p14="http://schemas.microsoft.com/office/powerpoint/2010/main" val="187035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875" y="2297113"/>
            <a:ext cx="1979613" cy="4560887"/>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52" name="Text Box 12"/>
          <p:cNvSpPr txBox="1">
            <a:spLocks noChangeArrowheads="1"/>
          </p:cNvSpPr>
          <p:nvPr/>
        </p:nvSpPr>
        <p:spPr bwMode="auto">
          <a:xfrm>
            <a:off x="4822825" y="3019425"/>
            <a:ext cx="749300"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E</a:t>
            </a:r>
          </a:p>
        </p:txBody>
      </p:sp>
      <p:sp>
        <p:nvSpPr>
          <p:cNvPr id="38" name="Text Box 13"/>
          <p:cNvSpPr txBox="1">
            <a:spLocks noChangeArrowheads="1"/>
          </p:cNvSpPr>
          <p:nvPr/>
        </p:nvSpPr>
        <p:spPr bwMode="auto">
          <a:xfrm>
            <a:off x="6088063" y="3009900"/>
            <a:ext cx="852487"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A</a:t>
            </a:r>
          </a:p>
        </p:txBody>
      </p:sp>
      <p:sp>
        <p:nvSpPr>
          <p:cNvPr id="39" name="Text Box 10"/>
          <p:cNvSpPr txBox="1">
            <a:spLocks noChangeArrowheads="1"/>
          </p:cNvSpPr>
          <p:nvPr/>
        </p:nvSpPr>
        <p:spPr bwMode="auto">
          <a:xfrm>
            <a:off x="2343150" y="2997200"/>
            <a:ext cx="492125" cy="1200150"/>
          </a:xfrm>
          <a:prstGeom prst="rect">
            <a:avLst/>
          </a:prstGeom>
          <a:noFill/>
          <a:ln w="9525">
            <a:noFill/>
            <a:miter lim="800000"/>
            <a:headEnd/>
            <a:tailEnd/>
          </a:ln>
          <a:effectLst>
            <a:outerShdw blurRad="76200" dir="18900000" sy="23000" kx="-1200000" algn="bl" rotWithShape="0">
              <a:prstClr val="black">
                <a:alpha val="20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I</a:t>
            </a:r>
          </a:p>
        </p:txBody>
      </p:sp>
      <p:sp>
        <p:nvSpPr>
          <p:cNvPr id="40" name="Text Box 11"/>
          <p:cNvSpPr txBox="1">
            <a:spLocks noChangeArrowheads="1"/>
          </p:cNvSpPr>
          <p:nvPr/>
        </p:nvSpPr>
        <p:spPr bwMode="auto">
          <a:xfrm>
            <a:off x="3495675" y="3009900"/>
            <a:ext cx="852488" cy="1200150"/>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none">
            <a:spAutoFit/>
          </a:bodyPr>
          <a:lstStyle/>
          <a:p>
            <a:pPr fontAlgn="auto">
              <a:spcBef>
                <a:spcPts val="0"/>
              </a:spcBef>
              <a:spcAft>
                <a:spcPts val="0"/>
              </a:spcAft>
              <a:defRPr/>
            </a:pPr>
            <a:r>
              <a:rPr lang="en-AU" sz="7200" dirty="0">
                <a:solidFill>
                  <a:srgbClr val="000000"/>
                </a:solidFill>
                <a:latin typeface="+mj-lt"/>
                <a:cs typeface="Times New Roman" pitchFamily="18" charset="0"/>
              </a:rPr>
              <a:t>D</a:t>
            </a:r>
          </a:p>
        </p:txBody>
      </p:sp>
      <p:sp>
        <p:nvSpPr>
          <p:cNvPr id="27" name="Rectangle 26"/>
          <p:cNvSpPr/>
          <p:nvPr/>
        </p:nvSpPr>
        <p:spPr bwMode="auto">
          <a:xfrm>
            <a:off x="1971675" y="2297113"/>
            <a:ext cx="1295400" cy="749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2" name="Rectangle 21"/>
          <p:cNvSpPr/>
          <p:nvPr/>
        </p:nvSpPr>
        <p:spPr>
          <a:xfrm>
            <a:off x="3267075" y="2297113"/>
            <a:ext cx="1296988" cy="7493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3" name="Rectangle 22"/>
          <p:cNvSpPr/>
          <p:nvPr/>
        </p:nvSpPr>
        <p:spPr>
          <a:xfrm>
            <a:off x="4564063" y="2297113"/>
            <a:ext cx="1295400" cy="7493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24" name="Rectangle 23"/>
          <p:cNvSpPr/>
          <p:nvPr/>
        </p:nvSpPr>
        <p:spPr bwMode="auto">
          <a:xfrm>
            <a:off x="5859463" y="2297113"/>
            <a:ext cx="1296987" cy="749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43" name="Rectangle 42"/>
          <p:cNvSpPr/>
          <p:nvPr/>
        </p:nvSpPr>
        <p:spPr>
          <a:xfrm>
            <a:off x="7164388" y="2297113"/>
            <a:ext cx="1979612" cy="40846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grpSp>
        <p:nvGrpSpPr>
          <p:cNvPr id="55308" name="Group 56"/>
          <p:cNvGrpSpPr>
            <a:grpSpLocks/>
          </p:cNvGrpSpPr>
          <p:nvPr/>
        </p:nvGrpSpPr>
        <p:grpSpPr bwMode="auto">
          <a:xfrm>
            <a:off x="6300788" y="539750"/>
            <a:ext cx="1295400" cy="1781175"/>
            <a:chOff x="251520" y="-288032"/>
            <a:chExt cx="1656184" cy="2276872"/>
          </a:xfrm>
        </p:grpSpPr>
        <p:pic>
          <p:nvPicPr>
            <p:cNvPr id="55317" name="Picture 57" descr="jeandarc.jpg"/>
            <p:cNvPicPr>
              <a:picLocks noChangeAspect="1"/>
            </p:cNvPicPr>
            <p:nvPr/>
          </p:nvPicPr>
          <p:blipFill>
            <a:blip r:embed="rId4">
              <a:clrChange>
                <a:clrFrom>
                  <a:srgbClr val="778BA4"/>
                </a:clrFrom>
                <a:clrTo>
                  <a:srgbClr val="778BA4">
                    <a:alpha val="0"/>
                  </a:srgbClr>
                </a:clrTo>
              </a:clrChange>
              <a:lum contrast="30000"/>
              <a:extLst>
                <a:ext uri="{28A0092B-C50C-407E-A947-70E740481C1C}">
                  <a14:useLocalDpi xmlns:a14="http://schemas.microsoft.com/office/drawing/2010/main" val="0"/>
                </a:ext>
              </a:extLst>
            </a:blip>
            <a:srcRect l="19669" t="4695" r="28818" b="6123"/>
            <a:stretch>
              <a:fillRect/>
            </a:stretch>
          </p:blipFill>
          <p:spPr bwMode="auto">
            <a:xfrm>
              <a:off x="394232" y="-185720"/>
              <a:ext cx="1513472" cy="21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p:cNvSpPr/>
            <p:nvPr/>
          </p:nvSpPr>
          <p:spPr>
            <a:xfrm>
              <a:off x="251520" y="-288032"/>
              <a:ext cx="489142" cy="99029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grpSp>
      <p:sp>
        <p:nvSpPr>
          <p:cNvPr id="60" name="TextBox 59"/>
          <p:cNvSpPr txBox="1"/>
          <p:nvPr/>
        </p:nvSpPr>
        <p:spPr>
          <a:xfrm>
            <a:off x="2638053" y="4159751"/>
            <a:ext cx="4186238" cy="2062162"/>
          </a:xfrm>
          <a:prstGeom prst="rect">
            <a:avLst/>
          </a:prstGeom>
          <a:noFill/>
        </p:spPr>
        <p:txBody>
          <a:bodyPr wrap="none">
            <a:spAutoFit/>
          </a:bodyPr>
          <a:lstStyle/>
          <a:p>
            <a:pPr algn="r">
              <a:defRPr/>
            </a:pPr>
            <a:r>
              <a:rPr lang="en-AU" sz="3200" i="1" dirty="0">
                <a:latin typeface="+mj-lt"/>
              </a:rPr>
              <a:t>what’s the objective?</a:t>
            </a:r>
          </a:p>
          <a:p>
            <a:pPr algn="r">
              <a:defRPr/>
            </a:pPr>
            <a:r>
              <a:rPr lang="en-AU" sz="3200" i="1" dirty="0">
                <a:latin typeface="+mj-lt"/>
              </a:rPr>
              <a:t>what’s the deadline?</a:t>
            </a:r>
          </a:p>
          <a:p>
            <a:pPr algn="r">
              <a:defRPr/>
            </a:pPr>
            <a:r>
              <a:rPr lang="en-AU" sz="3200" i="1" dirty="0">
                <a:latin typeface="+mj-lt"/>
              </a:rPr>
              <a:t>what are the resources?</a:t>
            </a:r>
          </a:p>
          <a:p>
            <a:pPr algn="r">
              <a:defRPr/>
            </a:pPr>
            <a:r>
              <a:rPr lang="en-AU" sz="3200" i="1" dirty="0">
                <a:latin typeface="+mj-lt"/>
              </a:rPr>
              <a:t>what’s the hold-up?</a:t>
            </a:r>
          </a:p>
        </p:txBody>
      </p:sp>
      <p:grpSp>
        <p:nvGrpSpPr>
          <p:cNvPr id="55310" name="Group 31"/>
          <p:cNvGrpSpPr>
            <a:grpSpLocks/>
          </p:cNvGrpSpPr>
          <p:nvPr/>
        </p:nvGrpSpPr>
        <p:grpSpPr bwMode="auto">
          <a:xfrm>
            <a:off x="5651500" y="658813"/>
            <a:ext cx="1296988" cy="993775"/>
            <a:chOff x="1691680" y="658191"/>
            <a:chExt cx="1296593" cy="994896"/>
          </a:xfrm>
        </p:grpSpPr>
        <p:sp>
          <p:nvSpPr>
            <p:cNvPr id="33" name="Oval 32"/>
            <p:cNvSpPr/>
            <p:nvPr/>
          </p:nvSpPr>
          <p:spPr>
            <a:xfrm rot="1615413">
              <a:off x="2616911" y="917245"/>
              <a:ext cx="215834" cy="735842"/>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latin typeface="+mj-lt"/>
              </a:endParaRPr>
            </a:p>
          </p:txBody>
        </p:sp>
        <p:sp>
          <p:nvSpPr>
            <p:cNvPr id="34" name="Freeform 33"/>
            <p:cNvSpPr/>
            <p:nvPr/>
          </p:nvSpPr>
          <p:spPr>
            <a:xfrm>
              <a:off x="1691680" y="658191"/>
              <a:ext cx="1296593" cy="710412"/>
            </a:xfrm>
            <a:custGeom>
              <a:avLst/>
              <a:gdLst>
                <a:gd name="connsiteX0" fmla="*/ 548897 w 676117"/>
                <a:gd name="connsiteY0" fmla="*/ 0 h 747845"/>
                <a:gd name="connsiteX1" fmla="*/ 366017 w 676117"/>
                <a:gd name="connsiteY1" fmla="*/ 135172 h 747845"/>
                <a:gd name="connsiteX2" fmla="*/ 397822 w 676117"/>
                <a:gd name="connsiteY2" fmla="*/ 270344 h 747845"/>
                <a:gd name="connsiteX3" fmla="*/ 206990 w 676117"/>
                <a:gd name="connsiteY3" fmla="*/ 405516 h 747845"/>
                <a:gd name="connsiteX4" fmla="*/ 151331 w 676117"/>
                <a:gd name="connsiteY4" fmla="*/ 532737 h 747845"/>
                <a:gd name="connsiteX5" fmla="*/ 257 w 676117"/>
                <a:gd name="connsiteY5" fmla="*/ 683812 h 747845"/>
                <a:gd name="connsiteX6" fmla="*/ 191088 w 676117"/>
                <a:gd name="connsiteY6" fmla="*/ 556591 h 747845"/>
                <a:gd name="connsiteX7" fmla="*/ 87721 w 676117"/>
                <a:gd name="connsiteY7" fmla="*/ 747422 h 747845"/>
                <a:gd name="connsiteX8" fmla="*/ 254698 w 676117"/>
                <a:gd name="connsiteY8" fmla="*/ 604299 h 747845"/>
                <a:gd name="connsiteX9" fmla="*/ 310357 w 676117"/>
                <a:gd name="connsiteY9" fmla="*/ 477078 h 747845"/>
                <a:gd name="connsiteX10" fmla="*/ 532994 w 676117"/>
                <a:gd name="connsiteY10" fmla="*/ 485029 h 747845"/>
                <a:gd name="connsiteX11" fmla="*/ 540945 w 676117"/>
                <a:gd name="connsiteY11" fmla="*/ 373711 h 747845"/>
                <a:gd name="connsiteX12" fmla="*/ 676117 w 676117"/>
                <a:gd name="connsiteY12" fmla="*/ 349857 h 747845"/>
                <a:gd name="connsiteX0" fmla="*/ 611874 w 676117"/>
                <a:gd name="connsiteY0" fmla="*/ 0 h 786026"/>
                <a:gd name="connsiteX1" fmla="*/ 366017 w 676117"/>
                <a:gd name="connsiteY1" fmla="*/ 173353 h 786026"/>
                <a:gd name="connsiteX2" fmla="*/ 397822 w 676117"/>
                <a:gd name="connsiteY2" fmla="*/ 308525 h 786026"/>
                <a:gd name="connsiteX3" fmla="*/ 206990 w 676117"/>
                <a:gd name="connsiteY3" fmla="*/ 443697 h 786026"/>
                <a:gd name="connsiteX4" fmla="*/ 151331 w 676117"/>
                <a:gd name="connsiteY4" fmla="*/ 570918 h 786026"/>
                <a:gd name="connsiteX5" fmla="*/ 257 w 676117"/>
                <a:gd name="connsiteY5" fmla="*/ 721993 h 786026"/>
                <a:gd name="connsiteX6" fmla="*/ 191088 w 676117"/>
                <a:gd name="connsiteY6" fmla="*/ 594772 h 786026"/>
                <a:gd name="connsiteX7" fmla="*/ 87721 w 676117"/>
                <a:gd name="connsiteY7" fmla="*/ 785603 h 786026"/>
                <a:gd name="connsiteX8" fmla="*/ 254698 w 676117"/>
                <a:gd name="connsiteY8" fmla="*/ 642480 h 786026"/>
                <a:gd name="connsiteX9" fmla="*/ 310357 w 676117"/>
                <a:gd name="connsiteY9" fmla="*/ 515259 h 786026"/>
                <a:gd name="connsiteX10" fmla="*/ 532994 w 676117"/>
                <a:gd name="connsiteY10" fmla="*/ 523210 h 786026"/>
                <a:gd name="connsiteX11" fmla="*/ 540945 w 676117"/>
                <a:gd name="connsiteY11" fmla="*/ 411892 h 786026"/>
                <a:gd name="connsiteX12" fmla="*/ 676117 w 676117"/>
                <a:gd name="connsiteY12" fmla="*/ 388038 h 7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117" h="786026">
                  <a:moveTo>
                    <a:pt x="611874" y="0"/>
                  </a:moveTo>
                  <a:cubicBezTo>
                    <a:pt x="533023" y="45057"/>
                    <a:pt x="401692" y="121932"/>
                    <a:pt x="366017" y="173353"/>
                  </a:cubicBezTo>
                  <a:cubicBezTo>
                    <a:pt x="330342" y="224774"/>
                    <a:pt x="424326" y="263468"/>
                    <a:pt x="397822" y="308525"/>
                  </a:cubicBezTo>
                  <a:cubicBezTo>
                    <a:pt x="371318" y="353582"/>
                    <a:pt x="248072" y="399965"/>
                    <a:pt x="206990" y="443697"/>
                  </a:cubicBezTo>
                  <a:cubicBezTo>
                    <a:pt x="165908" y="487429"/>
                    <a:pt x="185786" y="524535"/>
                    <a:pt x="151331" y="570918"/>
                  </a:cubicBezTo>
                  <a:cubicBezTo>
                    <a:pt x="116876" y="617301"/>
                    <a:pt x="-6369" y="718017"/>
                    <a:pt x="257" y="721993"/>
                  </a:cubicBezTo>
                  <a:cubicBezTo>
                    <a:pt x="6883" y="725969"/>
                    <a:pt x="176511" y="584170"/>
                    <a:pt x="191088" y="594772"/>
                  </a:cubicBezTo>
                  <a:cubicBezTo>
                    <a:pt x="205665" y="605374"/>
                    <a:pt x="77119" y="777652"/>
                    <a:pt x="87721" y="785603"/>
                  </a:cubicBezTo>
                  <a:cubicBezTo>
                    <a:pt x="98323" y="793554"/>
                    <a:pt x="217592" y="687537"/>
                    <a:pt x="254698" y="642480"/>
                  </a:cubicBezTo>
                  <a:cubicBezTo>
                    <a:pt x="291804" y="597423"/>
                    <a:pt x="263974" y="535137"/>
                    <a:pt x="310357" y="515259"/>
                  </a:cubicBezTo>
                  <a:cubicBezTo>
                    <a:pt x="356740" y="495381"/>
                    <a:pt x="494563" y="540438"/>
                    <a:pt x="532994" y="523210"/>
                  </a:cubicBezTo>
                  <a:cubicBezTo>
                    <a:pt x="571425" y="505982"/>
                    <a:pt x="517091" y="434421"/>
                    <a:pt x="540945" y="411892"/>
                  </a:cubicBezTo>
                  <a:cubicBezTo>
                    <a:pt x="564799" y="389363"/>
                    <a:pt x="620458" y="388700"/>
                    <a:pt x="676117" y="388038"/>
                  </a:cubicBezTo>
                </a:path>
              </a:pathLst>
            </a:custGeom>
            <a:solidFill>
              <a:srgbClr val="7030A0"/>
            </a:soli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latin typeface="+mj-lt"/>
              </a:endParaRPr>
            </a:p>
          </p:txBody>
        </p:sp>
      </p:grpSp>
      <p:pic>
        <p:nvPicPr>
          <p:cNvPr id="31" name="Picture 42" descr="scan10001"/>
          <p:cNvPicPr>
            <a:picLocks noChangeAspect="1" noChangeArrowheads="1"/>
          </p:cNvPicPr>
          <p:nvPr/>
        </p:nvPicPr>
        <p:blipFill>
          <a:blip r:embed="rId5">
            <a:clrChange>
              <a:clrFrom>
                <a:srgbClr val="FFFFFF"/>
              </a:clrFrom>
              <a:clrTo>
                <a:srgbClr val="FFFFFF">
                  <a:alpha val="0"/>
                </a:srgbClr>
              </a:clrTo>
            </a:clrChange>
            <a:lum bright="-24000" contrast="90000"/>
          </a:blip>
          <a:srcRect l="56509" t="25861" r="31758" b="59296"/>
          <a:stretch>
            <a:fillRect/>
          </a:stretch>
        </p:blipFill>
        <p:spPr bwMode="auto">
          <a:xfrm>
            <a:off x="7164388" y="2492375"/>
            <a:ext cx="1944687" cy="1785938"/>
          </a:xfrm>
          <a:prstGeom prst="rect">
            <a:avLst/>
          </a:prstGeom>
          <a:noFill/>
          <a:effectLst>
            <a:outerShdw blurRad="50800" dist="38100" dir="8100000" algn="tr" rotWithShape="0">
              <a:prstClr val="black">
                <a:alpha val="40000"/>
              </a:prstClr>
            </a:outerShdw>
          </a:effectLst>
          <a:extLst/>
        </p:spPr>
      </p:pic>
      <p:pic>
        <p:nvPicPr>
          <p:cNvPr id="55312" name="Picture 43" descr="scan10001"/>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37390" t="27655" r="52840" b="62172"/>
          <a:stretch>
            <a:fillRect/>
          </a:stretch>
        </p:blipFill>
        <p:spPr bwMode="auto">
          <a:xfrm>
            <a:off x="0" y="2492375"/>
            <a:ext cx="1908175" cy="1443038"/>
          </a:xfrm>
          <a:prstGeom prst="rect">
            <a:avLst/>
          </a:prstGeom>
          <a:noFill/>
          <a:ln>
            <a:noFill/>
          </a:ln>
          <a:effectLst>
            <a:outerShdw dist="107763" dir="81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25" descr="text0002"/>
          <p:cNvPicPr>
            <a:picLocks noChangeAspect="1" noChangeArrowheads="1"/>
          </p:cNvPicPr>
          <p:nvPr/>
        </p:nvPicPr>
        <p:blipFill>
          <a:blip r:embed="rId6">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l="48759" t="35176" r="43028" b="57504"/>
          <a:stretch>
            <a:fillRect/>
          </a:stretch>
        </p:blipFill>
        <p:spPr bwMode="auto">
          <a:xfrm>
            <a:off x="6084888" y="2276475"/>
            <a:ext cx="1008062" cy="865188"/>
          </a:xfrm>
          <a:prstGeom prst="rect">
            <a:avLst/>
          </a:prstGeom>
          <a:noFill/>
          <a:ln>
            <a:noFill/>
          </a:ln>
          <a:effectLst>
            <a:outerShdw dist="74053" dir="7257825" algn="ctr" rotWithShape="0">
              <a:schemeClr val="tx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948089" y="6383838"/>
            <a:ext cx="3134128" cy="369332"/>
          </a:xfrm>
          <a:prstGeom prst="rect">
            <a:avLst/>
          </a:prstGeom>
          <a:noFill/>
        </p:spPr>
        <p:txBody>
          <a:bodyPr wrap="none" rtlCol="0">
            <a:spAutoFit/>
          </a:bodyPr>
          <a:lstStyle/>
          <a:p>
            <a:r>
              <a:rPr lang="en-AU" dirty="0" smtClean="0">
                <a:solidFill>
                  <a:srgbClr val="FF0000"/>
                </a:solidFill>
              </a:rPr>
              <a:t>Jason Clarke - Imagination First </a:t>
            </a:r>
            <a:endParaRPr lang="en-AU" dirty="0">
              <a:solidFill>
                <a:srgbClr val="FF0000"/>
              </a:solidFill>
            </a:endParaRPr>
          </a:p>
        </p:txBody>
      </p:sp>
    </p:spTree>
    <p:custDataLst>
      <p:tags r:id="rId1"/>
    </p:custDataLst>
    <p:extLst>
      <p:ext uri="{BB962C8B-B14F-4D97-AF65-F5344CB8AC3E}">
        <p14:creationId xmlns:p14="http://schemas.microsoft.com/office/powerpoint/2010/main" val="1984225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2946">
            <a:off x="324103" y="466387"/>
            <a:ext cx="4864540" cy="2736304"/>
          </a:xfrm>
          <a:prstGeom prst="rect">
            <a:avLst/>
          </a:prstGeom>
          <a:solidFill>
            <a:srgbClr val="FFFFFF">
              <a:shade val="85000"/>
            </a:srgbClr>
          </a:solidFill>
          <a:ln w="190500" cap="rnd">
            <a:solidFill>
              <a:schemeClr val="accent5">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4628">
            <a:off x="4318497" y="734721"/>
            <a:ext cx="4323917" cy="2432203"/>
          </a:xfrm>
          <a:prstGeom prst="rect">
            <a:avLst/>
          </a:prstGeom>
          <a:solidFill>
            <a:srgbClr val="FFFFFF">
              <a:shade val="85000"/>
            </a:srgbClr>
          </a:solidFill>
          <a:ln w="19050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9022">
            <a:off x="451836" y="2490627"/>
            <a:ext cx="4217878" cy="2372556"/>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80197">
            <a:off x="4276269" y="2639490"/>
            <a:ext cx="4500844" cy="253172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73" y="4293096"/>
            <a:ext cx="4059943" cy="228371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4476278"/>
            <a:ext cx="3931929" cy="221171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446791" y="90891"/>
            <a:ext cx="8939336"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AU" b="1" dirty="0" smtClean="0">
                <a:solidFill>
                  <a:schemeClr val="tx1"/>
                </a:solidFill>
              </a:rPr>
              <a:t>Vision Day – student perspective </a:t>
            </a:r>
            <a:endParaRPr lang="en-AU" b="1" dirty="0">
              <a:solidFill>
                <a:schemeClr val="tx1"/>
              </a:solidFill>
            </a:endParaRPr>
          </a:p>
        </p:txBody>
      </p:sp>
    </p:spTree>
    <p:extLst>
      <p:ext uri="{BB962C8B-B14F-4D97-AF65-F5344CB8AC3E}">
        <p14:creationId xmlns:p14="http://schemas.microsoft.com/office/powerpoint/2010/main" val="235701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4" y="332656"/>
            <a:ext cx="8229600" cy="1143000"/>
          </a:xfrm>
        </p:spPr>
        <p:txBody>
          <a:bodyPr>
            <a:normAutofit fontScale="90000"/>
          </a:bodyPr>
          <a:lstStyle/>
          <a:p>
            <a:r>
              <a:rPr lang="en-AU" dirty="0" smtClean="0"/>
              <a:t>To integrate the 7 Habits </a:t>
            </a:r>
            <a:br>
              <a:rPr lang="en-AU" dirty="0" smtClean="0"/>
            </a:br>
            <a:r>
              <a:rPr lang="en-AU" dirty="0" smtClean="0"/>
              <a:t>(The Leader in Me program)</a:t>
            </a:r>
            <a:endParaRPr lang="en-AU" dirty="0"/>
          </a:p>
        </p:txBody>
      </p:sp>
      <p:sp>
        <p:nvSpPr>
          <p:cNvPr id="3" name="Content Placeholder 2"/>
          <p:cNvSpPr>
            <a:spLocks noGrp="1"/>
          </p:cNvSpPr>
          <p:nvPr>
            <p:ph idx="1"/>
          </p:nvPr>
        </p:nvSpPr>
        <p:spPr>
          <a:xfrm>
            <a:off x="457200" y="1935480"/>
            <a:ext cx="4402832" cy="4389120"/>
          </a:xfrm>
        </p:spPr>
        <p:txBody>
          <a:bodyPr>
            <a:normAutofit fontScale="92500" lnSpcReduction="10000"/>
          </a:bodyPr>
          <a:lstStyle/>
          <a:p>
            <a:pPr marL="514350" indent="-514350">
              <a:buFont typeface="+mj-lt"/>
              <a:buAutoNum type="arabicPeriod"/>
            </a:pPr>
            <a:r>
              <a:rPr lang="en-AU" dirty="0" smtClean="0"/>
              <a:t>Be proactive</a:t>
            </a:r>
          </a:p>
          <a:p>
            <a:pPr marL="514350" indent="-514350">
              <a:buFont typeface="+mj-lt"/>
              <a:buAutoNum type="arabicPeriod"/>
            </a:pPr>
            <a:r>
              <a:rPr lang="en-AU" dirty="0" smtClean="0"/>
              <a:t>Begin with the end in mind</a:t>
            </a:r>
          </a:p>
          <a:p>
            <a:pPr marL="514350" indent="-514350">
              <a:buFont typeface="+mj-lt"/>
              <a:buAutoNum type="arabicPeriod"/>
            </a:pPr>
            <a:r>
              <a:rPr lang="en-AU" dirty="0" smtClean="0"/>
              <a:t>Put first things first</a:t>
            </a:r>
          </a:p>
          <a:p>
            <a:pPr marL="514350" indent="-514350">
              <a:buFont typeface="+mj-lt"/>
              <a:buAutoNum type="arabicPeriod"/>
            </a:pPr>
            <a:r>
              <a:rPr lang="en-AU" dirty="0" smtClean="0"/>
              <a:t>Think win-win</a:t>
            </a:r>
          </a:p>
          <a:p>
            <a:pPr marL="514350" indent="-514350">
              <a:buFont typeface="+mj-lt"/>
              <a:buAutoNum type="arabicPeriod"/>
            </a:pPr>
            <a:r>
              <a:rPr lang="en-AU" dirty="0" smtClean="0"/>
              <a:t>Seek first to understand, then listen</a:t>
            </a:r>
          </a:p>
          <a:p>
            <a:pPr marL="514350" indent="-514350">
              <a:buFont typeface="+mj-lt"/>
              <a:buAutoNum type="arabicPeriod"/>
            </a:pPr>
            <a:r>
              <a:rPr lang="en-AU" dirty="0" smtClean="0"/>
              <a:t>Synergise</a:t>
            </a:r>
          </a:p>
          <a:p>
            <a:pPr marL="514350" indent="-514350">
              <a:buFont typeface="+mj-lt"/>
              <a:buAutoNum type="arabicPeriod"/>
            </a:pPr>
            <a:r>
              <a:rPr lang="en-AU" dirty="0" smtClean="0"/>
              <a:t>Sharpen the saw</a:t>
            </a:r>
            <a:endParaRPr lang="en-AU" dirty="0"/>
          </a:p>
        </p:txBody>
      </p:sp>
      <p:pic>
        <p:nvPicPr>
          <p:cNvPr id="1026" name="Picture 2" descr="http://pre.ccps.k12.fl.us/staff/winsors/05FF4A24-000F70E4.0/Leader-In-Me-Book-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3972719" cy="305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00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8229600" cy="1143000"/>
          </a:xfrm>
        </p:spPr>
        <p:txBody>
          <a:bodyPr/>
          <a:lstStyle/>
          <a:p>
            <a:r>
              <a:rPr lang="en-AU" dirty="0" smtClean="0"/>
              <a:t>Imagination First Projects</a:t>
            </a:r>
            <a:endParaRPr lang="en-AU" dirty="0"/>
          </a:p>
        </p:txBody>
      </p:sp>
      <p:pic>
        <p:nvPicPr>
          <p:cNvPr id="3076" name="Picture 4" descr="C:\Users\ABAKER34\Desktop\7 Habits Day\IMG_2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888" y="1825076"/>
            <a:ext cx="3648112" cy="2922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825076"/>
            <a:ext cx="5328592" cy="3108543"/>
          </a:xfrm>
          <a:prstGeom prst="rect">
            <a:avLst/>
          </a:prstGeom>
          <a:noFill/>
        </p:spPr>
        <p:txBody>
          <a:bodyPr wrap="square" rtlCol="0">
            <a:spAutoFit/>
          </a:bodyPr>
          <a:lstStyle/>
          <a:p>
            <a:r>
              <a:rPr lang="en-AU" sz="2800" b="1" dirty="0" smtClean="0"/>
              <a:t>7 Habits Olympics</a:t>
            </a:r>
          </a:p>
          <a:p>
            <a:endParaRPr lang="en-AU" sz="2800" b="1" dirty="0"/>
          </a:p>
          <a:p>
            <a:r>
              <a:rPr lang="en-AU" sz="2800" b="1" dirty="0" smtClean="0"/>
              <a:t>Multicultural Cafes</a:t>
            </a:r>
          </a:p>
          <a:p>
            <a:endParaRPr lang="en-AU" sz="2800" b="1" dirty="0"/>
          </a:p>
          <a:p>
            <a:r>
              <a:rPr lang="en-AU" sz="2800" b="1" dirty="0" smtClean="0"/>
              <a:t>Fairy Penguin Environment Project</a:t>
            </a:r>
          </a:p>
          <a:p>
            <a:endParaRPr lang="en-AU" sz="2800" b="1" dirty="0"/>
          </a:p>
          <a:p>
            <a:r>
              <a:rPr lang="en-AU" sz="2800" b="1" dirty="0" smtClean="0"/>
              <a:t>Science Expo (Crazy Science Day)</a:t>
            </a:r>
            <a:endParaRPr lang="en-AU" sz="2800" b="1" dirty="0"/>
          </a:p>
        </p:txBody>
      </p:sp>
    </p:spTree>
    <p:extLst>
      <p:ext uri="{BB962C8B-B14F-4D97-AF65-F5344CB8AC3E}">
        <p14:creationId xmlns:p14="http://schemas.microsoft.com/office/powerpoint/2010/main" val="1083179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WHAT?</a:t>
            </a:r>
            <a:endParaRPr lang="en-AU" dirty="0"/>
          </a:p>
        </p:txBody>
      </p:sp>
    </p:spTree>
    <p:extLst>
      <p:ext uri="{BB962C8B-B14F-4D97-AF65-F5344CB8AC3E}">
        <p14:creationId xmlns:p14="http://schemas.microsoft.com/office/powerpoint/2010/main" val="285207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Curriculum and Innovation </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New ways of </a:t>
            </a:r>
            <a:r>
              <a:rPr lang="en-AU" dirty="0" smtClean="0">
                <a:solidFill>
                  <a:srgbClr val="FF0000"/>
                </a:solidFill>
              </a:rPr>
              <a:t>collaborative social learning</a:t>
            </a:r>
          </a:p>
          <a:p>
            <a:r>
              <a:rPr lang="en-AU" dirty="0" smtClean="0"/>
              <a:t>Integrating with traditional subjects – </a:t>
            </a:r>
            <a:r>
              <a:rPr lang="en-AU" dirty="0" smtClean="0">
                <a:solidFill>
                  <a:srgbClr val="FF0000"/>
                </a:solidFill>
              </a:rPr>
              <a:t>deep knowledge</a:t>
            </a:r>
          </a:p>
          <a:p>
            <a:r>
              <a:rPr lang="en-AU" dirty="0" smtClean="0"/>
              <a:t>New way of building confidence, </a:t>
            </a:r>
            <a:r>
              <a:rPr lang="en-AU" dirty="0" smtClean="0">
                <a:solidFill>
                  <a:srgbClr val="FF0000"/>
                </a:solidFill>
              </a:rPr>
              <a:t>inspiration and engagement</a:t>
            </a:r>
          </a:p>
          <a:p>
            <a:r>
              <a:rPr lang="en-AU" dirty="0" smtClean="0"/>
              <a:t>New way of learning with community and industry involvement – </a:t>
            </a:r>
            <a:r>
              <a:rPr lang="en-AU" dirty="0" smtClean="0">
                <a:solidFill>
                  <a:srgbClr val="FF0000"/>
                </a:solidFill>
              </a:rPr>
              <a:t>network learning</a:t>
            </a:r>
          </a:p>
          <a:p>
            <a:r>
              <a:rPr lang="en-AU" dirty="0" smtClean="0"/>
              <a:t>Introducing entrepreneurial learning – </a:t>
            </a:r>
            <a:r>
              <a:rPr lang="en-AU" dirty="0" smtClean="0">
                <a:solidFill>
                  <a:srgbClr val="FF0000"/>
                </a:solidFill>
              </a:rPr>
              <a:t>for real world meaning and relevance</a:t>
            </a:r>
          </a:p>
          <a:p>
            <a:endParaRPr lang="en-AU" dirty="0" smtClean="0"/>
          </a:p>
        </p:txBody>
      </p:sp>
    </p:spTree>
    <p:extLst>
      <p:ext uri="{BB962C8B-B14F-4D97-AF65-F5344CB8AC3E}">
        <p14:creationId xmlns:p14="http://schemas.microsoft.com/office/powerpoint/2010/main" val="739564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and Evaluation</a:t>
            </a:r>
            <a:endParaRPr lang="en-AU" dirty="0"/>
          </a:p>
        </p:txBody>
      </p:sp>
      <p:sp>
        <p:nvSpPr>
          <p:cNvPr id="3" name="Content Placeholder 2"/>
          <p:cNvSpPr>
            <a:spLocks noGrp="1"/>
          </p:cNvSpPr>
          <p:nvPr>
            <p:ph idx="1"/>
          </p:nvPr>
        </p:nvSpPr>
        <p:spPr/>
        <p:txBody>
          <a:bodyPr>
            <a:normAutofit/>
          </a:bodyPr>
          <a:lstStyle/>
          <a:p>
            <a:r>
              <a:rPr lang="en-AU" dirty="0" smtClean="0"/>
              <a:t>Expected learning outcomes were explicitly linked to the </a:t>
            </a:r>
            <a:r>
              <a:rPr lang="en-AU" dirty="0" smtClean="0">
                <a:solidFill>
                  <a:srgbClr val="FF0000"/>
                </a:solidFill>
              </a:rPr>
              <a:t>General Capabilities</a:t>
            </a:r>
          </a:p>
          <a:p>
            <a:r>
              <a:rPr lang="en-AU" dirty="0" smtClean="0"/>
              <a:t>Development of </a:t>
            </a:r>
            <a:r>
              <a:rPr lang="en-AU" dirty="0" smtClean="0">
                <a:solidFill>
                  <a:srgbClr val="FF0000"/>
                </a:solidFill>
              </a:rPr>
              <a:t>assessment rubrics </a:t>
            </a:r>
            <a:r>
              <a:rPr lang="en-AU" dirty="0" smtClean="0"/>
              <a:t>that highlighted </a:t>
            </a:r>
            <a:r>
              <a:rPr lang="en-AU" dirty="0" smtClean="0">
                <a:solidFill>
                  <a:srgbClr val="FF0000"/>
                </a:solidFill>
              </a:rPr>
              <a:t>creative thinking</a:t>
            </a:r>
            <a:r>
              <a:rPr lang="en-AU" dirty="0" smtClean="0"/>
              <a:t> and </a:t>
            </a:r>
            <a:r>
              <a:rPr lang="en-AU" dirty="0" smtClean="0">
                <a:solidFill>
                  <a:srgbClr val="FF0000"/>
                </a:solidFill>
              </a:rPr>
              <a:t>collaborative</a:t>
            </a:r>
            <a:r>
              <a:rPr lang="en-AU" dirty="0" smtClean="0"/>
              <a:t> </a:t>
            </a:r>
            <a:r>
              <a:rPr lang="en-AU" dirty="0" smtClean="0">
                <a:solidFill>
                  <a:srgbClr val="FF0000"/>
                </a:solidFill>
              </a:rPr>
              <a:t>project-based learning</a:t>
            </a:r>
            <a:endParaRPr lang="en-AU" dirty="0" smtClean="0"/>
          </a:p>
          <a:p>
            <a:r>
              <a:rPr lang="en-AU" dirty="0" smtClean="0"/>
              <a:t>Students </a:t>
            </a:r>
            <a:r>
              <a:rPr lang="en-AU" dirty="0" smtClean="0">
                <a:solidFill>
                  <a:srgbClr val="FF0000"/>
                </a:solidFill>
              </a:rPr>
              <a:t>co-designed</a:t>
            </a:r>
            <a:r>
              <a:rPr lang="en-AU" dirty="0" smtClean="0"/>
              <a:t> and </a:t>
            </a:r>
            <a:r>
              <a:rPr lang="en-AU" dirty="0" smtClean="0">
                <a:solidFill>
                  <a:srgbClr val="FF0000"/>
                </a:solidFill>
              </a:rPr>
              <a:t>co-developed </a:t>
            </a:r>
            <a:r>
              <a:rPr lang="en-AU" dirty="0" smtClean="0"/>
              <a:t>evaluation reports for each project</a:t>
            </a:r>
          </a:p>
          <a:p>
            <a:r>
              <a:rPr lang="en-AU" dirty="0" smtClean="0"/>
              <a:t>Real world </a:t>
            </a:r>
            <a:r>
              <a:rPr lang="en-AU" dirty="0" smtClean="0">
                <a:solidFill>
                  <a:srgbClr val="FF0000"/>
                </a:solidFill>
              </a:rPr>
              <a:t>project management </a:t>
            </a:r>
            <a:r>
              <a:rPr lang="en-AU" dirty="0" smtClean="0"/>
              <a:t>and </a:t>
            </a:r>
            <a:r>
              <a:rPr lang="en-AU" dirty="0" smtClean="0">
                <a:solidFill>
                  <a:srgbClr val="FF0000"/>
                </a:solidFill>
              </a:rPr>
              <a:t>reporting</a:t>
            </a:r>
            <a:endParaRPr lang="en-AU" dirty="0">
              <a:solidFill>
                <a:srgbClr val="FF0000"/>
              </a:solidFill>
            </a:endParaRPr>
          </a:p>
        </p:txBody>
      </p:sp>
    </p:spTree>
    <p:extLst>
      <p:ext uri="{BB962C8B-B14F-4D97-AF65-F5344CB8AC3E}">
        <p14:creationId xmlns:p14="http://schemas.microsoft.com/office/powerpoint/2010/main" val="2152855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Analysis and Conclusion </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New ways of teaching and learning – </a:t>
            </a:r>
            <a:r>
              <a:rPr lang="en-AU" dirty="0" smtClean="0">
                <a:solidFill>
                  <a:srgbClr val="FF0000"/>
                </a:solidFill>
              </a:rPr>
              <a:t>collaborative and group learning</a:t>
            </a:r>
          </a:p>
          <a:p>
            <a:r>
              <a:rPr lang="en-AU" dirty="0" smtClean="0"/>
              <a:t>Integrating with traditional subjects –</a:t>
            </a:r>
            <a:r>
              <a:rPr lang="en-AU" dirty="0" smtClean="0">
                <a:solidFill>
                  <a:srgbClr val="FF0000"/>
                </a:solidFill>
              </a:rPr>
              <a:t>deep knowledge</a:t>
            </a:r>
          </a:p>
          <a:p>
            <a:r>
              <a:rPr lang="en-AU" dirty="0" smtClean="0"/>
              <a:t>New way of Building confidence, </a:t>
            </a:r>
            <a:r>
              <a:rPr lang="en-AU" dirty="0" smtClean="0">
                <a:solidFill>
                  <a:srgbClr val="FF0000"/>
                </a:solidFill>
              </a:rPr>
              <a:t>inspiration and engagement</a:t>
            </a:r>
          </a:p>
          <a:p>
            <a:r>
              <a:rPr lang="en-AU" dirty="0" smtClean="0"/>
              <a:t>New way of learning with community and industry involvement –</a:t>
            </a:r>
            <a:r>
              <a:rPr lang="en-AU" dirty="0" smtClean="0">
                <a:solidFill>
                  <a:srgbClr val="FF0000"/>
                </a:solidFill>
              </a:rPr>
              <a:t>network learning</a:t>
            </a:r>
          </a:p>
          <a:p>
            <a:r>
              <a:rPr lang="en-AU" dirty="0" smtClean="0"/>
              <a:t>Making inroads to proactive and learning for purpose - relevance</a:t>
            </a:r>
          </a:p>
          <a:p>
            <a:endParaRPr lang="en-AU" dirty="0" smtClean="0"/>
          </a:p>
        </p:txBody>
      </p:sp>
    </p:spTree>
    <p:extLst>
      <p:ext uri="{BB962C8B-B14F-4D97-AF65-F5344CB8AC3E}">
        <p14:creationId xmlns:p14="http://schemas.microsoft.com/office/powerpoint/2010/main" val="266877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is entrepreneurial learning?</a:t>
            </a:r>
            <a:br>
              <a:rPr lang="en-AU" dirty="0" smtClean="0"/>
            </a:br>
            <a:endParaRPr lang="en-AU" dirty="0"/>
          </a:p>
        </p:txBody>
      </p:sp>
      <p:sp>
        <p:nvSpPr>
          <p:cNvPr id="3" name="Content Placeholder 2"/>
          <p:cNvSpPr>
            <a:spLocks noGrp="1"/>
          </p:cNvSpPr>
          <p:nvPr>
            <p:ph idx="1"/>
          </p:nvPr>
        </p:nvSpPr>
        <p:spPr/>
        <p:txBody>
          <a:bodyPr>
            <a:normAutofit fontScale="77500" lnSpcReduction="20000"/>
          </a:bodyPr>
          <a:lstStyle/>
          <a:p>
            <a:r>
              <a:rPr lang="en-AU" dirty="0"/>
              <a:t>“All forms of learning, education and training which contribute to entrepreneurial spirit, competence and behaviour; with or without a commercial objective” (European Commission, 2014 p.4</a:t>
            </a:r>
            <a:r>
              <a:rPr lang="en-AU" dirty="0" smtClean="0"/>
              <a:t>)</a:t>
            </a:r>
          </a:p>
          <a:p>
            <a:pPr marL="0" indent="0">
              <a:buNone/>
            </a:pPr>
            <a:endParaRPr lang="en-AU" dirty="0"/>
          </a:p>
          <a:p>
            <a:r>
              <a:rPr lang="en-AU" dirty="0" smtClean="0"/>
              <a:t>Entrepreneurship </a:t>
            </a:r>
            <a:r>
              <a:rPr lang="en-AU" dirty="0"/>
              <a:t>learning has two different components: </a:t>
            </a:r>
            <a:endParaRPr lang="en-AU" dirty="0" smtClean="0"/>
          </a:p>
          <a:p>
            <a:pPr lvl="1"/>
            <a:r>
              <a:rPr lang="en-AU" dirty="0" smtClean="0"/>
              <a:t>the </a:t>
            </a:r>
            <a:r>
              <a:rPr lang="en-AU" dirty="0"/>
              <a:t>first aiming at instilling general concepts of entrepreneurial skills to enhance engaged attitudes and behaviour among individuals; </a:t>
            </a:r>
            <a:endParaRPr lang="en-AU" dirty="0" smtClean="0"/>
          </a:p>
          <a:p>
            <a:pPr lvl="1"/>
            <a:r>
              <a:rPr lang="en-AU" dirty="0" smtClean="0"/>
              <a:t>the </a:t>
            </a:r>
            <a:r>
              <a:rPr lang="en-AU" dirty="0"/>
              <a:t>second focusing on cultivating entrepreneurial knowledge and skills for the creation of new </a:t>
            </a:r>
            <a:r>
              <a:rPr lang="en-AU" dirty="0" smtClean="0"/>
              <a:t>business/enterprise</a:t>
            </a:r>
          </a:p>
          <a:p>
            <a:pPr lvl="1"/>
            <a:endParaRPr lang="en-AU" dirty="0" smtClean="0"/>
          </a:p>
          <a:p>
            <a:pPr marL="457200" lvl="1" indent="0">
              <a:buNone/>
            </a:pPr>
            <a:r>
              <a:rPr lang="en-AU" sz="1300" dirty="0" smtClean="0"/>
              <a:t>European Commission (2014), Expert group on entrepreneurial learning and competence: Final Report,  A report submitted by ICF GHK on behalf of the European Commission, Brussels. Retrieved 20 Feb 2015 http://ec.europa.eu/education/library/reports/2014/entrepreneurial-expert-report_en.pdf</a:t>
            </a:r>
          </a:p>
        </p:txBody>
      </p:sp>
    </p:spTree>
    <p:extLst>
      <p:ext uri="{BB962C8B-B14F-4D97-AF65-F5344CB8AC3E}">
        <p14:creationId xmlns:p14="http://schemas.microsoft.com/office/powerpoint/2010/main" val="338352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t>
            </a:r>
            <a:r>
              <a:rPr lang="en-AU" dirty="0" smtClean="0"/>
              <a:t>an it be taught?</a:t>
            </a:r>
            <a:endParaRPr lang="en-AU" dirty="0"/>
          </a:p>
        </p:txBody>
      </p:sp>
      <p:sp>
        <p:nvSpPr>
          <p:cNvPr id="3" name="Content Placeholder 2"/>
          <p:cNvSpPr>
            <a:spLocks noGrp="1"/>
          </p:cNvSpPr>
          <p:nvPr>
            <p:ph idx="1"/>
          </p:nvPr>
        </p:nvSpPr>
        <p:spPr/>
        <p:txBody>
          <a:bodyPr/>
          <a:lstStyle/>
          <a:p>
            <a:pPr lvl="0"/>
            <a:r>
              <a:rPr lang="en-AU" dirty="0"/>
              <a:t>Learning about entrepreneurship involves developing knowledge, skills, attitudes and personal qualities appropriate to the age and development of the learner from primary school throughout life.  </a:t>
            </a:r>
            <a:endParaRPr lang="en-AU" dirty="0" smtClean="0"/>
          </a:p>
          <a:p>
            <a:pPr lvl="0"/>
            <a:r>
              <a:rPr lang="en-AU" dirty="0" smtClean="0"/>
              <a:t>Entrepreneurial </a:t>
            </a:r>
            <a:r>
              <a:rPr lang="en-AU" dirty="0"/>
              <a:t>learning can be taught as a separate subject, part of the national curriculum or as extra-curricular activity. </a:t>
            </a:r>
          </a:p>
          <a:p>
            <a:endParaRPr lang="en-AU" dirty="0"/>
          </a:p>
        </p:txBody>
      </p:sp>
    </p:spTree>
    <p:extLst>
      <p:ext uri="{BB962C8B-B14F-4D97-AF65-F5344CB8AC3E}">
        <p14:creationId xmlns:p14="http://schemas.microsoft.com/office/powerpoint/2010/main" val="206261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Where does it sit in learning theories - Transformative Learning</a:t>
            </a:r>
            <a:endParaRPr lang="en-AU" dirty="0"/>
          </a:p>
        </p:txBody>
      </p:sp>
      <p:sp>
        <p:nvSpPr>
          <p:cNvPr id="3" name="Content Placeholder 2"/>
          <p:cNvSpPr>
            <a:spLocks noGrp="1"/>
          </p:cNvSpPr>
          <p:nvPr>
            <p:ph idx="1"/>
          </p:nvPr>
        </p:nvSpPr>
        <p:spPr/>
        <p:txBody>
          <a:bodyPr>
            <a:normAutofit/>
          </a:bodyPr>
          <a:lstStyle/>
          <a:p>
            <a:r>
              <a:rPr lang="en-AU" dirty="0" smtClean="0"/>
              <a:t>Transformative learning offers an explanation for change in meaning structures that evolve learning based in the epistemology of </a:t>
            </a:r>
            <a:r>
              <a:rPr lang="en-AU" dirty="0" err="1" smtClean="0"/>
              <a:t>Habermas</a:t>
            </a:r>
            <a:r>
              <a:rPr lang="en-AU" dirty="0" smtClean="0"/>
              <a:t>  “ communicative theory” – </a:t>
            </a:r>
          </a:p>
          <a:p>
            <a:pPr lvl="1"/>
            <a:r>
              <a:rPr lang="en-AU" dirty="0" smtClean="0"/>
              <a:t>Instrumental learning – learning through task oriented problem solving and determination of cause and effect relationships</a:t>
            </a:r>
          </a:p>
          <a:p>
            <a:pPr lvl="1"/>
            <a:r>
              <a:rPr lang="en-AU" dirty="0" smtClean="0"/>
              <a:t>Communicative learning concerning values, ideals, feelings, ethics, democracy etc. </a:t>
            </a:r>
            <a:endParaRPr lang="en-AU" dirty="0"/>
          </a:p>
        </p:txBody>
      </p:sp>
    </p:spTree>
    <p:extLst>
      <p:ext uri="{BB962C8B-B14F-4D97-AF65-F5344CB8AC3E}">
        <p14:creationId xmlns:p14="http://schemas.microsoft.com/office/powerpoint/2010/main" val="427521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Learning Opportunities in transformative learning</a:t>
            </a:r>
            <a:endParaRPr lang="en-AU" dirty="0"/>
          </a:p>
        </p:txBody>
      </p:sp>
      <p:sp>
        <p:nvSpPr>
          <p:cNvPr id="3" name="Content Placeholder 2"/>
          <p:cNvSpPr>
            <a:spLocks noGrp="1"/>
          </p:cNvSpPr>
          <p:nvPr>
            <p:ph idx="1"/>
          </p:nvPr>
        </p:nvSpPr>
        <p:spPr/>
        <p:txBody>
          <a:bodyPr/>
          <a:lstStyle/>
          <a:p>
            <a:r>
              <a:rPr lang="en-AU" dirty="0" smtClean="0"/>
              <a:t>Identify –opportunity – expected and unexpected benefits in entrepreneurial learning</a:t>
            </a:r>
          </a:p>
          <a:p>
            <a:r>
              <a:rPr lang="en-AU" dirty="0" smtClean="0"/>
              <a:t>Reinforce – capability among individual and organisation ( students and teachers) </a:t>
            </a:r>
          </a:p>
          <a:p>
            <a:r>
              <a:rPr lang="en-AU" dirty="0" smtClean="0"/>
              <a:t>Design and Solve – technical, thinking and creative elements</a:t>
            </a:r>
          </a:p>
          <a:p>
            <a:endParaRPr lang="en-AU" dirty="0"/>
          </a:p>
        </p:txBody>
      </p:sp>
    </p:spTree>
    <p:extLst>
      <p:ext uri="{BB962C8B-B14F-4D97-AF65-F5344CB8AC3E}">
        <p14:creationId xmlns:p14="http://schemas.microsoft.com/office/powerpoint/2010/main" val="143599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capabilities framework </a:t>
            </a:r>
            <a:endParaRPr lang="en-AU" dirty="0"/>
          </a:p>
        </p:txBody>
      </p:sp>
      <p:sp>
        <p:nvSpPr>
          <p:cNvPr id="3" name="Content Placeholder 2"/>
          <p:cNvSpPr>
            <a:spLocks noGrp="1"/>
          </p:cNvSpPr>
          <p:nvPr>
            <p:ph idx="1"/>
          </p:nvPr>
        </p:nvSpPr>
        <p:spPr/>
        <p:txBody>
          <a:bodyPr>
            <a:normAutofit fontScale="55000" lnSpcReduction="20000"/>
          </a:bodyPr>
          <a:lstStyle/>
          <a:p>
            <a:pPr marL="0" indent="0">
              <a:buNone/>
            </a:pPr>
            <a:r>
              <a:rPr lang="en-AU" dirty="0" smtClean="0"/>
              <a:t>The </a:t>
            </a:r>
            <a:r>
              <a:rPr lang="en-AU" dirty="0"/>
              <a:t>Australian Curriculum includes seven general capabilities:</a:t>
            </a:r>
          </a:p>
          <a:p>
            <a:pPr lvl="0"/>
            <a:r>
              <a:rPr lang="en-AU" dirty="0" smtClean="0"/>
              <a:t>Literacy </a:t>
            </a:r>
            <a:endParaRPr lang="en-AU" dirty="0"/>
          </a:p>
          <a:p>
            <a:pPr lvl="0"/>
            <a:r>
              <a:rPr lang="en-AU" dirty="0"/>
              <a:t>Numeracy</a:t>
            </a:r>
          </a:p>
          <a:p>
            <a:pPr lvl="0"/>
            <a:r>
              <a:rPr lang="en-AU" dirty="0"/>
              <a:t>Information and communication technology capability</a:t>
            </a:r>
          </a:p>
          <a:p>
            <a:pPr lvl="0"/>
            <a:r>
              <a:rPr lang="en-AU" dirty="0"/>
              <a:t>Critical and creative thinking</a:t>
            </a:r>
          </a:p>
          <a:p>
            <a:pPr lvl="0"/>
            <a:r>
              <a:rPr lang="en-AU" dirty="0"/>
              <a:t>Personal and social capability</a:t>
            </a:r>
          </a:p>
          <a:p>
            <a:pPr lvl="0"/>
            <a:r>
              <a:rPr lang="en-AU" dirty="0"/>
              <a:t>Ethical understanding</a:t>
            </a:r>
          </a:p>
          <a:p>
            <a:pPr lvl="0"/>
            <a:r>
              <a:rPr lang="en-AU" dirty="0"/>
              <a:t>Intercultural </a:t>
            </a:r>
            <a:r>
              <a:rPr lang="en-AU" dirty="0" smtClean="0"/>
              <a:t>understanding</a:t>
            </a:r>
          </a:p>
          <a:p>
            <a:pPr marL="0" lvl="0" indent="0">
              <a:buNone/>
            </a:pPr>
            <a:endParaRPr lang="en-AU" dirty="0" smtClean="0"/>
          </a:p>
          <a:p>
            <a:pPr marL="0" lvl="0" indent="0">
              <a:buNone/>
            </a:pPr>
            <a:r>
              <a:rPr lang="en-AU" dirty="0" smtClean="0"/>
              <a:t>These areas </a:t>
            </a:r>
            <a:r>
              <a:rPr lang="en-AU" dirty="0"/>
              <a:t>encompass a significant portion of the knowledge, skills, behaviours and disposition required of  entrepreneurial learning for </a:t>
            </a:r>
            <a:r>
              <a:rPr lang="en-AU" dirty="0" smtClean="0"/>
              <a:t>students </a:t>
            </a:r>
            <a:r>
              <a:rPr lang="en-AU" dirty="0"/>
              <a:t>to successfully </a:t>
            </a:r>
            <a:r>
              <a:rPr lang="en-AU" dirty="0" smtClean="0"/>
              <a:t>live </a:t>
            </a:r>
            <a:r>
              <a:rPr lang="en-AU" dirty="0"/>
              <a:t>and </a:t>
            </a:r>
            <a:r>
              <a:rPr lang="en-AU" dirty="0" smtClean="0"/>
              <a:t>work. </a:t>
            </a:r>
          </a:p>
          <a:p>
            <a:pPr marL="0" lvl="0" indent="0">
              <a:buNone/>
            </a:pPr>
            <a:endParaRPr lang="en-AU" dirty="0"/>
          </a:p>
          <a:p>
            <a:pPr marL="0" lvl="0" indent="0">
              <a:buNone/>
            </a:pPr>
            <a:r>
              <a:rPr lang="en-AU" dirty="0" smtClean="0"/>
              <a:t>Provide general knowledge required in understanding the entrepreneurial learning.  </a:t>
            </a:r>
          </a:p>
          <a:p>
            <a:pPr marL="0" lvl="0" indent="0">
              <a:buNone/>
            </a:pPr>
            <a:r>
              <a:rPr lang="en-AU" dirty="0" smtClean="0"/>
              <a:t> </a:t>
            </a:r>
            <a:endParaRPr lang="en-AU" dirty="0"/>
          </a:p>
          <a:p>
            <a:endParaRPr lang="en-AU" dirty="0"/>
          </a:p>
        </p:txBody>
      </p:sp>
    </p:spTree>
    <p:extLst>
      <p:ext uri="{BB962C8B-B14F-4D97-AF65-F5344CB8AC3E}">
        <p14:creationId xmlns:p14="http://schemas.microsoft.com/office/powerpoint/2010/main" val="11273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Assessment of General Capabilities</a:t>
            </a:r>
            <a:endParaRPr lang="en-AU" dirty="0"/>
          </a:p>
        </p:txBody>
      </p:sp>
      <p:sp>
        <p:nvSpPr>
          <p:cNvPr id="3" name="Content Placeholder 2"/>
          <p:cNvSpPr>
            <a:spLocks noGrp="1"/>
          </p:cNvSpPr>
          <p:nvPr>
            <p:ph idx="1"/>
          </p:nvPr>
        </p:nvSpPr>
        <p:spPr/>
        <p:txBody>
          <a:bodyPr>
            <a:normAutofit fontScale="92500"/>
          </a:bodyPr>
          <a:lstStyle/>
          <a:p>
            <a:r>
              <a:rPr lang="en-AU" dirty="0" smtClean="0"/>
              <a:t>Things to consider – </a:t>
            </a:r>
          </a:p>
          <a:p>
            <a:r>
              <a:rPr lang="en-AU" dirty="0" smtClean="0"/>
              <a:t>Solo assessment</a:t>
            </a:r>
          </a:p>
          <a:p>
            <a:r>
              <a:rPr lang="en-AU" dirty="0" smtClean="0"/>
              <a:t>What knowledge and skills can be objectively measured?</a:t>
            </a:r>
          </a:p>
          <a:p>
            <a:pPr lvl="1"/>
            <a:r>
              <a:rPr lang="en-AU" dirty="0" smtClean="0"/>
              <a:t>ACARA –collaborative problem solving, financial literacy etc.</a:t>
            </a:r>
          </a:p>
          <a:p>
            <a:pPr lvl="1"/>
            <a:r>
              <a:rPr lang="en-AU" dirty="0" smtClean="0"/>
              <a:t>What measures are plausible from an assessment point of view.</a:t>
            </a:r>
          </a:p>
          <a:p>
            <a:pPr lvl="1"/>
            <a:r>
              <a:rPr lang="en-AU" dirty="0" smtClean="0"/>
              <a:t>Views on self assessment in entrepreneurial learning </a:t>
            </a:r>
            <a:endParaRPr lang="en-AU" dirty="0"/>
          </a:p>
        </p:txBody>
      </p:sp>
    </p:spTree>
    <p:extLst>
      <p:ext uri="{BB962C8B-B14F-4D97-AF65-F5344CB8AC3E}">
        <p14:creationId xmlns:p14="http://schemas.microsoft.com/office/powerpoint/2010/main" val="238290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SOLO Framework</a:t>
            </a:r>
            <a:endParaRPr lang="en-AU" dirty="0"/>
          </a:p>
        </p:txBody>
      </p:sp>
      <p:sp>
        <p:nvSpPr>
          <p:cNvPr id="3" name="Content Placeholder 2"/>
          <p:cNvSpPr>
            <a:spLocks noGrp="1"/>
          </p:cNvSpPr>
          <p:nvPr>
            <p:ph idx="1"/>
          </p:nvPr>
        </p:nvSpPr>
        <p:spPr/>
        <p:txBody>
          <a:bodyPr/>
          <a:lstStyle/>
          <a:p>
            <a:pPr marL="0" indent="0">
              <a:buNone/>
            </a:pPr>
            <a:r>
              <a:rPr lang="en-AU" dirty="0"/>
              <a:t>The Structure of the Observed Learning Outcome (SOLO) taxonomy, (Biggs 1995, Biggs and Collis 1982) provides a systematic way of describing how a learner’s performance grows in complexity when mastering varied tasks. </a:t>
            </a:r>
          </a:p>
        </p:txBody>
      </p:sp>
    </p:spTree>
    <p:extLst>
      <p:ext uri="{BB962C8B-B14F-4D97-AF65-F5344CB8AC3E}">
        <p14:creationId xmlns:p14="http://schemas.microsoft.com/office/powerpoint/2010/main" val="4245394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431&quot;&gt;&lt;property id=&quot;20148&quot; value=&quot;5&quot;/&gt;&lt;property id=&quot;20300&quot; value=&quot;Slide 1 - &amp;quot;Entrepreneurial learning and assessment within general capabilities in the Australian curriculum - Innovative appro&quot;/&gt;&lt;property id=&quot;20307&quot; value=&quot;328&quot;/&gt;&lt;/object&gt;&lt;object type=&quot;3&quot; unique_id=&quot;11432&quot;&gt;&lt;property id=&quot;20148&quot; value=&quot;5&quot;/&gt;&lt;property id=&quot;20300&quot; value=&quot;Slide 2 - &amp;quot;Structure of the Presentation&amp;quot;&quot;/&gt;&lt;property id=&quot;20307&quot; value=&quot;430&quot;/&gt;&lt;/object&gt;&lt;object type=&quot;3&quot; unique_id=&quot;11433&quot;&gt;&lt;property id=&quot;20148&quot; value=&quot;5&quot;/&gt;&lt;property id=&quot;20300&quot; value=&quot;Slide 3 - &amp;quot;What is entrepreneurial learning?&amp;#x0D;&amp;#x0A;&amp;quot;&quot;/&gt;&lt;property id=&quot;20307&quot; value=&quot;431&quot;/&gt;&lt;/object&gt;&lt;object type=&quot;3&quot; unique_id=&quot;11434&quot;&gt;&lt;property id=&quot;20148&quot; value=&quot;5&quot;/&gt;&lt;property id=&quot;20300&quot; value=&quot;Slide 4 - &amp;quot;Can it be taught?&amp;quot;&quot;/&gt;&lt;property id=&quot;20307&quot; value=&quot;432&quot;/&gt;&lt;/object&gt;&lt;object type=&quot;3&quot; unique_id=&quot;11435&quot;&gt;&lt;property id=&quot;20148&quot; value=&quot;5&quot;/&gt;&lt;property id=&quot;20300&quot; value=&quot;Slide 5 - &amp;quot;Where does it sit in learning theories - Transformative Learning&amp;quot;&quot;/&gt;&lt;property id=&quot;20307&quot; value=&quot;433&quot;/&gt;&lt;/object&gt;&lt;object type=&quot;3&quot; unique_id=&quot;11436&quot;&gt;&lt;property id=&quot;20148&quot; value=&quot;5&quot;/&gt;&lt;property id=&quot;20300&quot; value=&quot;Slide 6 - &amp;quot;Learning Opportunities in transformative learning&amp;quot;&quot;/&gt;&lt;property id=&quot;20307&quot; value=&quot;434&quot;/&gt;&lt;/object&gt;&lt;object type=&quot;3&quot; unique_id=&quot;11437&quot;&gt;&lt;property id=&quot;20148&quot; value=&quot;5&quot;/&gt;&lt;property id=&quot;20300&quot; value=&quot;Slide 7 - &amp;quot;General capabilities framework &amp;quot;&quot;/&gt;&lt;property id=&quot;20307&quot; value=&quot;435&quot;/&gt;&lt;/object&gt;&lt;object type=&quot;3&quot; unique_id=&quot;11438&quot;&gt;&lt;property id=&quot;20148&quot; value=&quot;5&quot;/&gt;&lt;property id=&quot;20300&quot; value=&quot;Slide 8 - &amp;quot;Assessment of General Capabilities&amp;quot;&quot;/&gt;&lt;property id=&quot;20307&quot; value=&quot;436&quot;/&gt;&lt;/object&gt;&lt;object type=&quot;3&quot; unique_id=&quot;11439&quot;&gt;&lt;property id=&quot;20148&quot; value=&quot;5&quot;/&gt;&lt;property id=&quot;20300&quot; value=&quot;Slide 9 - &amp;quot;SOLO Framework&amp;quot;&quot;/&gt;&lt;property id=&quot;20307&quot; value=&quot;437&quot;/&gt;&lt;/object&gt;&lt;object type=&quot;3&quot; unique_id=&quot;11440&quot;&gt;&lt;property id=&quot;20148&quot; value=&quot;5&quot;/&gt;&lt;property id=&quot;20300&quot; value=&quot;Slide 10 - &amp;quot;The SOLO Model&amp;quot;&quot;/&gt;&lt;property id=&quot;20307&quot; value=&quot;438&quot;/&gt;&lt;/object&gt;&lt;object type=&quot;3&quot; unique_id=&quot;11441&quot;&gt;&lt;property id=&quot;20148&quot; value=&quot;5&quot;/&gt;&lt;property id=&quot;20300&quot; value=&quot;Slide 11 - &amp;quot;Imagination First Project – Beauty Point PS&amp;quot;&quot;/&gt;&lt;property id=&quot;20307&quot; value=&quot;439&quot;/&gt;&lt;/object&gt;&lt;object type=&quot;3&quot; unique_id=&quot;11442&quot;&gt;&lt;property id=&quot;20148&quot; value=&quot;5&quot;/&gt;&lt;property id=&quot;20300&quot; value=&quot;Slide 12 - &amp;quot;Imagination First&amp;#x0D;&amp;#x0A;Beauty Point Public School&amp;#x0D;&amp;#x0A;&amp;quot;&quot;/&gt;&lt;property id=&quot;20307&quot; value=&quot;440&quot;/&gt;&lt;/object&gt;&lt;object type=&quot;3&quot; unique_id=&quot;11443&quot;&gt;&lt;property id=&quot;20148&quot; value=&quot;5&quot;/&gt;&lt;property id=&quot;20300&quot; value=&quot;Slide 13 - &amp;quot;WHY?&amp;quot;&quot;/&gt;&lt;property id=&quot;20307&quot; value=&quot;456&quot;/&gt;&lt;/object&gt;&lt;object type=&quot;3&quot; unique_id=&quot;11444&quot;&gt;&lt;property id=&quot;20148&quot; value=&quot;5&quot;/&gt;&lt;property id=&quot;20300&quot; value=&quot;Slide 14&quot;/&gt;&lt;property id=&quot;20307&quot; value=&quot;441&quot;/&gt;&lt;/object&gt;&lt;object type=&quot;3&quot; unique_id=&quot;11445&quot;&gt;&lt;property id=&quot;20148&quot; value=&quot;5&quot;/&gt;&lt;property id=&quot;20300&quot; value=&quot;Slide 15 - &amp;quot;Dreaming the Future @ BPPS&amp;quot;&quot;/&gt;&lt;property id=&quot;20307&quot; value=&quot;463&quot;/&gt;&lt;/object&gt;&lt;object type=&quot;3&quot; unique_id=&quot;11446&quot;&gt;&lt;property id=&quot;20148&quot; value=&quot;5&quot;/&gt;&lt;property id=&quot;20300&quot; value=&quot;Slide 16 - &amp;quot;HOW?&amp;quot;&quot;/&gt;&lt;property id=&quot;20307&quot; value=&quot;467&quot;/&gt;&lt;/object&gt;&lt;object type=&quot;3&quot; unique_id=&quot;11447&quot;&gt;&lt;property id=&quot;20148&quot; value=&quot;5&quot;/&gt;&lt;property id=&quot;20300&quot; value=&quot;Slide 17&quot;/&gt;&lt;property id=&quot;20307&quot; value=&quot;457&quot;/&gt;&lt;/object&gt;&lt;object type=&quot;3&quot; unique_id=&quot;11448&quot;&gt;&lt;property id=&quot;20148&quot; value=&quot;5&quot;/&gt;&lt;property id=&quot;20300&quot; value=&quot;Slide 18&quot;/&gt;&lt;property id=&quot;20307&quot; value=&quot;468&quot;/&gt;&lt;/object&gt;&lt;object type=&quot;3&quot; unique_id=&quot;11449&quot;&gt;&lt;property id=&quot;20148&quot; value=&quot;5&quot;/&gt;&lt;property id=&quot;20300&quot; value=&quot;Slide 19&quot;/&gt;&lt;property id=&quot;20307&quot; value=&quot;469&quot;/&gt;&lt;/object&gt;&lt;object type=&quot;3&quot; unique_id=&quot;11450&quot;&gt;&lt;property id=&quot;20148&quot; value=&quot;5&quot;/&gt;&lt;property id=&quot;20300&quot; value=&quot;Slide 20&quot;/&gt;&lt;property id=&quot;20307&quot; value=&quot;470&quot;/&gt;&lt;/object&gt;&lt;object type=&quot;3&quot; unique_id=&quot;11451&quot;&gt;&lt;property id=&quot;20148&quot; value=&quot;5&quot;/&gt;&lt;property id=&quot;20300&quot; value=&quot;Slide 21&quot;/&gt;&lt;property id=&quot;20307&quot; value=&quot;471&quot;/&gt;&lt;/object&gt;&lt;object type=&quot;3&quot; unique_id=&quot;11452&quot;&gt;&lt;property id=&quot;20148&quot; value=&quot;5&quot;/&gt;&lt;property id=&quot;20300&quot; value=&quot;Slide 22&quot;/&gt;&lt;property id=&quot;20307&quot; value=&quot;465&quot;/&gt;&lt;/object&gt;&lt;object type=&quot;3&quot; unique_id=&quot;11453&quot;&gt;&lt;property id=&quot;20148&quot; value=&quot;5&quot;/&gt;&lt;property id=&quot;20300&quot; value=&quot;Slide 23 - &amp;quot;To integrate the 7 Habits &amp;#x0D;&amp;#x0A;(The Leader in Me program)&amp;quot;&quot;/&gt;&lt;property id=&quot;20307&quot; value=&quot;474&quot;/&gt;&lt;/object&gt;&lt;object type=&quot;3&quot; unique_id=&quot;11454&quot;&gt;&lt;property id=&quot;20148&quot; value=&quot;5&quot;/&gt;&lt;property id=&quot;20300&quot; value=&quot;Slide 24 - &amp;quot;Imagination First Projects&amp;quot;&quot;/&gt;&lt;property id=&quot;20307&quot; value=&quot;453&quot;/&gt;&lt;/object&gt;&lt;object type=&quot;3&quot; unique_id=&quot;11455&quot;&gt;&lt;property id=&quot;20148&quot; value=&quot;5&quot;/&gt;&lt;property id=&quot;20300&quot; value=&quot;Slide 25 - &amp;quot;WHAT?&amp;quot;&quot;/&gt;&lt;property id=&quot;20307&quot; value=&quot;472&quot;/&gt;&lt;/object&gt;&lt;object type=&quot;3&quot; unique_id=&quot;11456&quot;&gt;&lt;property id=&quot;20148&quot; value=&quot;5&quot;/&gt;&lt;property id=&quot;20300&quot; value=&quot;Slide 26 - &amp;quot;Curriculum and Innovation &amp;quot;&quot;/&gt;&lt;property id=&quot;20307&quot; value=&quot;455&quot;/&gt;&lt;/object&gt;&lt;object type=&quot;3&quot; unique_id=&quot;11457&quot;&gt;&lt;property id=&quot;20148&quot; value=&quot;5&quot;/&gt;&lt;property id=&quot;20300&quot; value=&quot;Slide 27 - &amp;quot;Assessment and Evaluation&amp;quot;&quot;/&gt;&lt;property id=&quot;20307&quot; value=&quot;473&quot;/&gt;&lt;/object&gt;&lt;object type=&quot;3&quot; unique_id=&quot;11487&quot;&gt;&lt;property id=&quot;20148&quot; value=&quot;5&quot;/&gt;&lt;property id=&quot;20300&quot; value=&quot;Slide 28 - &amp;quot;Analysis and Conclusion &amp;quot;&quot;/&gt;&lt;property id=&quot;20307&quot; value=&quot;47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til-powerpoint">
  <a:themeElements>
    <a:clrScheme name="Custom 5">
      <a:dk1>
        <a:srgbClr val="C5322B"/>
      </a:dk1>
      <a:lt1>
        <a:sysClr val="window" lastClr="FFFFFF"/>
      </a:lt1>
      <a:dk2>
        <a:srgbClr val="C5322B"/>
      </a:dk2>
      <a:lt2>
        <a:srgbClr val="FFFFFF"/>
      </a:lt2>
      <a:accent1>
        <a:srgbClr val="394A59"/>
      </a:accent1>
      <a:accent2>
        <a:srgbClr val="394A59"/>
      </a:accent2>
      <a:accent3>
        <a:srgbClr val="394A59"/>
      </a:accent3>
      <a:accent4>
        <a:srgbClr val="394A59"/>
      </a:accent4>
      <a:accent5>
        <a:srgbClr val="394A59"/>
      </a:accent5>
      <a:accent6>
        <a:srgbClr val="394A59"/>
      </a:accent6>
      <a:hlink>
        <a:srgbClr val="C5322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1787</TotalTime>
  <Words>1735</Words>
  <Application>Microsoft Office PowerPoint</Application>
  <PresentationFormat>On-screen Show (4:3)</PresentationFormat>
  <Paragraphs>220</Paragraphs>
  <Slides>28</Slides>
  <Notes>14</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gtil-powerpoint</vt:lpstr>
      <vt:lpstr>Entrepreneurial learning and assessment within general capabilities in the Australian curriculum - Innovative approach to learning and teaching for the future </vt:lpstr>
      <vt:lpstr>Structure of the Presentation</vt:lpstr>
      <vt:lpstr>What is entrepreneurial learning? </vt:lpstr>
      <vt:lpstr>Can it be taught?</vt:lpstr>
      <vt:lpstr>Where does it sit in learning theories - Transformative Learning</vt:lpstr>
      <vt:lpstr>Learning Opportunities in transformative learning</vt:lpstr>
      <vt:lpstr>General capabilities framework </vt:lpstr>
      <vt:lpstr>Assessment of General Capabilities</vt:lpstr>
      <vt:lpstr>SOLO Framework</vt:lpstr>
      <vt:lpstr>The SOLO Model</vt:lpstr>
      <vt:lpstr>Imagination First Project – Beauty Point PS</vt:lpstr>
      <vt:lpstr>Imagination First Beauty Point Public School </vt:lpstr>
      <vt:lpstr>WHY?</vt:lpstr>
      <vt:lpstr>PowerPoint Presentation</vt:lpstr>
      <vt:lpstr>Dreaming the Future @ BPPS</vt:lpstr>
      <vt:lpstr>HOW?</vt:lpstr>
      <vt:lpstr>PowerPoint Presentation</vt:lpstr>
      <vt:lpstr>PowerPoint Presentation</vt:lpstr>
      <vt:lpstr>PowerPoint Presentation</vt:lpstr>
      <vt:lpstr>PowerPoint Presentation</vt:lpstr>
      <vt:lpstr>PowerPoint Presentation</vt:lpstr>
      <vt:lpstr>PowerPoint Presentation</vt:lpstr>
      <vt:lpstr>To integrate the 7 Habits  (The Leader in Me program)</vt:lpstr>
      <vt:lpstr>Imagination First Projects</vt:lpstr>
      <vt:lpstr>WHAT?</vt:lpstr>
      <vt:lpstr>Curriculum and Innovation </vt:lpstr>
      <vt:lpstr>Assessment and Evaluation</vt:lpstr>
      <vt:lpstr>Analysis and Conclusion </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EMSAD Roadshow</dc:title>
  <dc:creator>Clements, Shanti</dc:creator>
  <cp:lastModifiedBy>Liyanage, Shantha</cp:lastModifiedBy>
  <cp:revision>337</cp:revision>
  <cp:lastPrinted>2015-05-19T22:14:13Z</cp:lastPrinted>
  <dcterms:created xsi:type="dcterms:W3CDTF">2012-08-30T05:57:05Z</dcterms:created>
  <dcterms:modified xsi:type="dcterms:W3CDTF">2015-06-01T00:53:07Z</dcterms:modified>
</cp:coreProperties>
</file>