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88" r:id="rId3"/>
    <p:sldId id="289" r:id="rId4"/>
    <p:sldId id="313" r:id="rId5"/>
    <p:sldId id="290" r:id="rId6"/>
    <p:sldId id="291" r:id="rId7"/>
    <p:sldId id="292" r:id="rId8"/>
    <p:sldId id="301" r:id="rId9"/>
    <p:sldId id="263" r:id="rId10"/>
    <p:sldId id="265" r:id="rId11"/>
    <p:sldId id="268" r:id="rId12"/>
    <p:sldId id="272" r:id="rId13"/>
    <p:sldId id="273" r:id="rId14"/>
    <p:sldId id="274" r:id="rId15"/>
    <p:sldId id="280" r:id="rId16"/>
    <p:sldId id="278" r:id="rId17"/>
    <p:sldId id="319" r:id="rId18"/>
    <p:sldId id="279" r:id="rId19"/>
    <p:sldId id="320" r:id="rId20"/>
    <p:sldId id="266" r:id="rId21"/>
    <p:sldId id="277" r:id="rId22"/>
    <p:sldId id="312" r:id="rId23"/>
    <p:sldId id="308" r:id="rId24"/>
    <p:sldId id="314" r:id="rId25"/>
    <p:sldId id="309" r:id="rId26"/>
    <p:sldId id="310" r:id="rId27"/>
    <p:sldId id="311" r:id="rId28"/>
    <p:sldId id="315" r:id="rId29"/>
    <p:sldId id="321" r:id="rId30"/>
    <p:sldId id="316" r:id="rId31"/>
    <p:sldId id="318" r:id="rId32"/>
    <p:sldId id="304" r:id="rId33"/>
    <p:sldId id="307" r:id="rId34"/>
    <p:sldId id="297" r:id="rId35"/>
    <p:sldId id="284" r:id="rId36"/>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697" autoAdjust="0"/>
  </p:normalViewPr>
  <p:slideViewPr>
    <p:cSldViewPr snapToGrid="0">
      <p:cViewPr varScale="1">
        <p:scale>
          <a:sx n="90" d="100"/>
          <a:sy n="90" d="100"/>
        </p:scale>
        <p:origin x="984" y="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688"/>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DFD89-004C-498C-B730-0CA5022B7A6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94D6CA57-252F-4473-A96D-FA9F789CB805}">
      <dgm:prSet phldrT="[Text]" custT="1"/>
      <dgm:spPr>
        <a:solidFill>
          <a:schemeClr val="accent6">
            <a:lumMod val="60000"/>
            <a:lumOff val="40000"/>
          </a:schemeClr>
        </a:solidFill>
      </dgm:spPr>
      <dgm:t>
        <a:bodyPr/>
        <a:lstStyle/>
        <a:p>
          <a:r>
            <a:rPr lang="en-AU" sz="12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Planning</a:t>
          </a:r>
          <a:endParaRPr lang="en-AU" sz="1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86AA549-4058-4521-86FB-583959A99BC7}" type="parTrans" cxnId="{0F7FD6A6-5747-4C46-A479-94EA6ABAE9C5}">
      <dgm:prSet/>
      <dgm:spPr/>
      <dgm:t>
        <a:bodyPr/>
        <a:lstStyle/>
        <a:p>
          <a:endParaRPr lang="en-AU"/>
        </a:p>
      </dgm:t>
    </dgm:pt>
    <dgm:pt modelId="{821B44D9-A63D-4DB5-AF68-F655052D6E6C}" type="sibTrans" cxnId="{0F7FD6A6-5747-4C46-A479-94EA6ABAE9C5}">
      <dgm:prSet/>
      <dgm:spPr>
        <a:solidFill>
          <a:schemeClr val="bg1"/>
        </a:solidFill>
      </dgm:spPr>
      <dgm:t>
        <a:bodyPr/>
        <a:lstStyle/>
        <a:p>
          <a:endParaRPr lang="en-AU"/>
        </a:p>
      </dgm:t>
    </dgm:pt>
    <dgm:pt modelId="{62B861DE-5CD5-480C-9382-B89399EC9490}">
      <dgm:prSet phldrT="[Text]" custT="1"/>
      <dgm:spPr>
        <a:solidFill>
          <a:schemeClr val="accent4">
            <a:lumMod val="60000"/>
            <a:lumOff val="40000"/>
          </a:schemeClr>
        </a:solidFill>
      </dgm:spPr>
      <dgm:t>
        <a:bodyPr/>
        <a:lstStyle/>
        <a:p>
          <a:r>
            <a:rPr lang="en-AU" sz="1100" b="1" dirty="0" smtClean="0">
              <a:solidFill>
                <a:schemeClr val="tx1"/>
              </a:solidFill>
              <a:latin typeface="Arial" panose="020B0604020202020204" pitchFamily="34" charset="0"/>
              <a:cs typeface="Arial" panose="020B0604020202020204" pitchFamily="34" charset="0"/>
            </a:rPr>
            <a:t>Implementation</a:t>
          </a:r>
          <a:endParaRPr lang="en-AU" sz="1100" b="1" dirty="0">
            <a:solidFill>
              <a:schemeClr val="tx1"/>
            </a:solidFill>
            <a:latin typeface="Arial" panose="020B0604020202020204" pitchFamily="34" charset="0"/>
            <a:cs typeface="Arial" panose="020B0604020202020204" pitchFamily="34" charset="0"/>
          </a:endParaRPr>
        </a:p>
      </dgm:t>
    </dgm:pt>
    <dgm:pt modelId="{46039BE0-729A-48EB-BCB0-9B1184B7586A}" type="parTrans" cxnId="{5CFD6AE2-2E1E-40B1-923B-65ED6549B34C}">
      <dgm:prSet/>
      <dgm:spPr/>
      <dgm:t>
        <a:bodyPr/>
        <a:lstStyle/>
        <a:p>
          <a:endParaRPr lang="en-AU"/>
        </a:p>
      </dgm:t>
    </dgm:pt>
    <dgm:pt modelId="{47B1DE6B-87E0-41B0-82FF-D22D0AF3FA4F}" type="sibTrans" cxnId="{5CFD6AE2-2E1E-40B1-923B-65ED6549B34C}">
      <dgm:prSet/>
      <dgm:spPr>
        <a:noFill/>
      </dgm:spPr>
      <dgm:t>
        <a:bodyPr/>
        <a:lstStyle/>
        <a:p>
          <a:endParaRPr lang="en-AU"/>
        </a:p>
      </dgm:t>
    </dgm:pt>
    <dgm:pt modelId="{764E66BB-5876-4698-9303-523328C792A4}">
      <dgm:prSet phldrT="[Text]" custT="1"/>
      <dgm:spPr>
        <a:solidFill>
          <a:schemeClr val="accent1">
            <a:lumMod val="60000"/>
            <a:lumOff val="40000"/>
          </a:schemeClr>
        </a:solidFill>
      </dgm:spPr>
      <dgm:t>
        <a:bodyPr/>
        <a:lstStyle/>
        <a:p>
          <a:r>
            <a:rPr lang="en-AU" sz="1200" b="1" dirty="0" smtClean="0">
              <a:solidFill>
                <a:schemeClr val="tx1"/>
              </a:solidFill>
              <a:latin typeface="Arial" panose="020B0604020202020204" pitchFamily="34" charset="0"/>
              <a:cs typeface="Arial" panose="020B0604020202020204" pitchFamily="34" charset="0"/>
            </a:rPr>
            <a:t>Assessment</a:t>
          </a:r>
          <a:endParaRPr lang="en-AU" sz="1200" b="1" dirty="0">
            <a:solidFill>
              <a:schemeClr val="tx1"/>
            </a:solidFill>
            <a:latin typeface="Arial" panose="020B0604020202020204" pitchFamily="34" charset="0"/>
            <a:cs typeface="Arial" panose="020B0604020202020204" pitchFamily="34" charset="0"/>
          </a:endParaRPr>
        </a:p>
      </dgm:t>
    </dgm:pt>
    <dgm:pt modelId="{17327EA3-22C5-4621-B210-05D7932A70B5}" type="parTrans" cxnId="{F223E8DC-FA8A-4283-B206-3A5F33E84758}">
      <dgm:prSet/>
      <dgm:spPr/>
      <dgm:t>
        <a:bodyPr/>
        <a:lstStyle/>
        <a:p>
          <a:endParaRPr lang="en-AU"/>
        </a:p>
      </dgm:t>
    </dgm:pt>
    <dgm:pt modelId="{2ADA930A-6C4F-460F-BB96-35EC9F4480F7}" type="sibTrans" cxnId="{F223E8DC-FA8A-4283-B206-3A5F33E84758}">
      <dgm:prSet/>
      <dgm:spPr>
        <a:noFill/>
      </dgm:spPr>
      <dgm:t>
        <a:bodyPr/>
        <a:lstStyle/>
        <a:p>
          <a:endParaRPr lang="en-AU"/>
        </a:p>
      </dgm:t>
    </dgm:pt>
    <dgm:pt modelId="{712E875E-5599-4454-A9A7-F527B2E70F7C}">
      <dgm:prSet phldrT="[Text]" custT="1"/>
      <dgm:spPr>
        <a:solidFill>
          <a:schemeClr val="bg2">
            <a:lumMod val="90000"/>
          </a:schemeClr>
        </a:solidFill>
      </dgm:spPr>
      <dgm:t>
        <a:bodyPr/>
        <a:lstStyle/>
        <a:p>
          <a:r>
            <a:rPr lang="en-AU" sz="1200" b="1" dirty="0" smtClean="0">
              <a:latin typeface="Arial" panose="020B0604020202020204" pitchFamily="34" charset="0"/>
              <a:cs typeface="Arial" panose="020B0604020202020204" pitchFamily="34" charset="0"/>
            </a:rPr>
            <a:t>Reporting</a:t>
          </a:r>
          <a:endParaRPr lang="en-AU" sz="1200" b="1" dirty="0">
            <a:latin typeface="Arial" panose="020B0604020202020204" pitchFamily="34" charset="0"/>
            <a:cs typeface="Arial" panose="020B0604020202020204" pitchFamily="34" charset="0"/>
          </a:endParaRPr>
        </a:p>
      </dgm:t>
    </dgm:pt>
    <dgm:pt modelId="{1D41C379-12F7-4B3A-B84C-9C079DF35918}" type="parTrans" cxnId="{C6B588A2-321F-4E02-AC51-BD51551494D9}">
      <dgm:prSet/>
      <dgm:spPr/>
      <dgm:t>
        <a:bodyPr/>
        <a:lstStyle/>
        <a:p>
          <a:endParaRPr lang="en-AU"/>
        </a:p>
      </dgm:t>
    </dgm:pt>
    <dgm:pt modelId="{47537760-5517-48CC-AF79-6E67D440E607}" type="sibTrans" cxnId="{C6B588A2-321F-4E02-AC51-BD51551494D9}">
      <dgm:prSet/>
      <dgm:spPr>
        <a:noFill/>
      </dgm:spPr>
      <dgm:t>
        <a:bodyPr/>
        <a:lstStyle/>
        <a:p>
          <a:endParaRPr lang="en-AU"/>
        </a:p>
      </dgm:t>
    </dgm:pt>
    <dgm:pt modelId="{99511772-FEB3-46CD-A0E8-CD6B7FEADB15}" type="pres">
      <dgm:prSet presAssocID="{25DDFD89-004C-498C-B730-0CA5022B7A67}" presName="cycle" presStyleCnt="0">
        <dgm:presLayoutVars>
          <dgm:dir/>
          <dgm:resizeHandles val="exact"/>
        </dgm:presLayoutVars>
      </dgm:prSet>
      <dgm:spPr/>
      <dgm:t>
        <a:bodyPr/>
        <a:lstStyle/>
        <a:p>
          <a:endParaRPr lang="en-AU"/>
        </a:p>
      </dgm:t>
    </dgm:pt>
    <dgm:pt modelId="{BF4FBB5E-AD2A-42CE-BF29-1C2EBBE6D9EC}" type="pres">
      <dgm:prSet presAssocID="{94D6CA57-252F-4473-A96D-FA9F789CB805}" presName="node" presStyleLbl="node1" presStyleIdx="0" presStyleCnt="4" custScaleX="119249" custScaleY="112729">
        <dgm:presLayoutVars>
          <dgm:bulletEnabled val="1"/>
        </dgm:presLayoutVars>
      </dgm:prSet>
      <dgm:spPr/>
      <dgm:t>
        <a:bodyPr/>
        <a:lstStyle/>
        <a:p>
          <a:endParaRPr lang="en-AU"/>
        </a:p>
      </dgm:t>
    </dgm:pt>
    <dgm:pt modelId="{2FF35884-A015-4FEB-85C9-CA700CE9513C}" type="pres">
      <dgm:prSet presAssocID="{821B44D9-A63D-4DB5-AF68-F655052D6E6C}" presName="sibTrans" presStyleLbl="sibTrans2D1" presStyleIdx="0" presStyleCnt="4"/>
      <dgm:spPr/>
      <dgm:t>
        <a:bodyPr/>
        <a:lstStyle/>
        <a:p>
          <a:endParaRPr lang="en-AU"/>
        </a:p>
      </dgm:t>
    </dgm:pt>
    <dgm:pt modelId="{A15B8770-EA4A-483B-8964-1084EAAD2E18}" type="pres">
      <dgm:prSet presAssocID="{821B44D9-A63D-4DB5-AF68-F655052D6E6C}" presName="connectorText" presStyleLbl="sibTrans2D1" presStyleIdx="0" presStyleCnt="4"/>
      <dgm:spPr/>
      <dgm:t>
        <a:bodyPr/>
        <a:lstStyle/>
        <a:p>
          <a:endParaRPr lang="en-AU"/>
        </a:p>
      </dgm:t>
    </dgm:pt>
    <dgm:pt modelId="{4364CA46-6919-4DAD-95D1-0504C4E9791D}" type="pres">
      <dgm:prSet presAssocID="{62B861DE-5CD5-480C-9382-B89399EC9490}" presName="node" presStyleLbl="node1" presStyleIdx="1" presStyleCnt="4" custScaleX="119380" custScaleY="111596">
        <dgm:presLayoutVars>
          <dgm:bulletEnabled val="1"/>
        </dgm:presLayoutVars>
      </dgm:prSet>
      <dgm:spPr/>
      <dgm:t>
        <a:bodyPr/>
        <a:lstStyle/>
        <a:p>
          <a:endParaRPr lang="en-AU"/>
        </a:p>
      </dgm:t>
    </dgm:pt>
    <dgm:pt modelId="{233BB7CA-33D2-44D7-BDE5-5D7F32D7EE96}" type="pres">
      <dgm:prSet presAssocID="{47B1DE6B-87E0-41B0-82FF-D22D0AF3FA4F}" presName="sibTrans" presStyleLbl="sibTrans2D1" presStyleIdx="1" presStyleCnt="4"/>
      <dgm:spPr/>
      <dgm:t>
        <a:bodyPr/>
        <a:lstStyle/>
        <a:p>
          <a:endParaRPr lang="en-AU"/>
        </a:p>
      </dgm:t>
    </dgm:pt>
    <dgm:pt modelId="{B62CDFDE-60FE-45E5-8C0D-AD6D10A2A26C}" type="pres">
      <dgm:prSet presAssocID="{47B1DE6B-87E0-41B0-82FF-D22D0AF3FA4F}" presName="connectorText" presStyleLbl="sibTrans2D1" presStyleIdx="1" presStyleCnt="4"/>
      <dgm:spPr/>
      <dgm:t>
        <a:bodyPr/>
        <a:lstStyle/>
        <a:p>
          <a:endParaRPr lang="en-AU"/>
        </a:p>
      </dgm:t>
    </dgm:pt>
    <dgm:pt modelId="{864F67EF-9DB8-45B1-9650-E9A59913FCF7}" type="pres">
      <dgm:prSet presAssocID="{764E66BB-5876-4698-9303-523328C792A4}" presName="node" presStyleLbl="node1" presStyleIdx="2" presStyleCnt="4" custScaleX="108876" custScaleY="109416" custRadScaleRad="99248" custRadScaleInc="-1459">
        <dgm:presLayoutVars>
          <dgm:bulletEnabled val="1"/>
        </dgm:presLayoutVars>
      </dgm:prSet>
      <dgm:spPr/>
      <dgm:t>
        <a:bodyPr/>
        <a:lstStyle/>
        <a:p>
          <a:endParaRPr lang="en-AU"/>
        </a:p>
      </dgm:t>
    </dgm:pt>
    <dgm:pt modelId="{9CF1632B-C6EA-45FE-8DD5-B5C2827C717D}" type="pres">
      <dgm:prSet presAssocID="{2ADA930A-6C4F-460F-BB96-35EC9F4480F7}" presName="sibTrans" presStyleLbl="sibTrans2D1" presStyleIdx="2" presStyleCnt="4"/>
      <dgm:spPr/>
      <dgm:t>
        <a:bodyPr/>
        <a:lstStyle/>
        <a:p>
          <a:endParaRPr lang="en-AU"/>
        </a:p>
      </dgm:t>
    </dgm:pt>
    <dgm:pt modelId="{92DECC4B-D01A-4D8A-9EB1-53FAAC87738C}" type="pres">
      <dgm:prSet presAssocID="{2ADA930A-6C4F-460F-BB96-35EC9F4480F7}" presName="connectorText" presStyleLbl="sibTrans2D1" presStyleIdx="2" presStyleCnt="4"/>
      <dgm:spPr/>
      <dgm:t>
        <a:bodyPr/>
        <a:lstStyle/>
        <a:p>
          <a:endParaRPr lang="en-AU"/>
        </a:p>
      </dgm:t>
    </dgm:pt>
    <dgm:pt modelId="{98F98C03-78DA-4BAB-B84E-C9EB704E549C}" type="pres">
      <dgm:prSet presAssocID="{712E875E-5599-4454-A9A7-F527B2E70F7C}" presName="node" presStyleLbl="node1" presStyleIdx="3" presStyleCnt="4" custScaleX="110497" custScaleY="108686">
        <dgm:presLayoutVars>
          <dgm:bulletEnabled val="1"/>
        </dgm:presLayoutVars>
      </dgm:prSet>
      <dgm:spPr/>
      <dgm:t>
        <a:bodyPr/>
        <a:lstStyle/>
        <a:p>
          <a:endParaRPr lang="en-AU"/>
        </a:p>
      </dgm:t>
    </dgm:pt>
    <dgm:pt modelId="{A950154E-3C9A-4EF9-BC1C-9F022845F588}" type="pres">
      <dgm:prSet presAssocID="{47537760-5517-48CC-AF79-6E67D440E607}" presName="sibTrans" presStyleLbl="sibTrans2D1" presStyleIdx="3" presStyleCnt="4" custLinFactNeighborX="22695" custLinFactNeighborY="-2421"/>
      <dgm:spPr/>
      <dgm:t>
        <a:bodyPr/>
        <a:lstStyle/>
        <a:p>
          <a:endParaRPr lang="en-AU"/>
        </a:p>
      </dgm:t>
    </dgm:pt>
    <dgm:pt modelId="{AAFAAC2B-06FA-40F8-BEF2-33B2B9CF32B6}" type="pres">
      <dgm:prSet presAssocID="{47537760-5517-48CC-AF79-6E67D440E607}" presName="connectorText" presStyleLbl="sibTrans2D1" presStyleIdx="3" presStyleCnt="4"/>
      <dgm:spPr/>
      <dgm:t>
        <a:bodyPr/>
        <a:lstStyle/>
        <a:p>
          <a:endParaRPr lang="en-AU"/>
        </a:p>
      </dgm:t>
    </dgm:pt>
  </dgm:ptLst>
  <dgm:cxnLst>
    <dgm:cxn modelId="{C57B6E93-E813-4B2D-B522-D40E2B384465}" type="presOf" srcId="{2ADA930A-6C4F-460F-BB96-35EC9F4480F7}" destId="{92DECC4B-D01A-4D8A-9EB1-53FAAC87738C}" srcOrd="1" destOrd="0" presId="urn:microsoft.com/office/officeart/2005/8/layout/cycle2"/>
    <dgm:cxn modelId="{12556332-E627-4140-9E76-9EB88C592396}" type="presOf" srcId="{25DDFD89-004C-498C-B730-0CA5022B7A67}" destId="{99511772-FEB3-46CD-A0E8-CD6B7FEADB15}" srcOrd="0" destOrd="0" presId="urn:microsoft.com/office/officeart/2005/8/layout/cycle2"/>
    <dgm:cxn modelId="{BE79428D-B0BD-4428-9EA5-E167EA162654}" type="presOf" srcId="{712E875E-5599-4454-A9A7-F527B2E70F7C}" destId="{98F98C03-78DA-4BAB-B84E-C9EB704E549C}" srcOrd="0" destOrd="0" presId="urn:microsoft.com/office/officeart/2005/8/layout/cycle2"/>
    <dgm:cxn modelId="{E94C314D-A48E-4193-A642-E0A141662E1B}" type="presOf" srcId="{62B861DE-5CD5-480C-9382-B89399EC9490}" destId="{4364CA46-6919-4DAD-95D1-0504C4E9791D}" srcOrd="0" destOrd="0" presId="urn:microsoft.com/office/officeart/2005/8/layout/cycle2"/>
    <dgm:cxn modelId="{24D27CE6-1720-41AD-9735-A291A7CAD87D}" type="presOf" srcId="{47B1DE6B-87E0-41B0-82FF-D22D0AF3FA4F}" destId="{233BB7CA-33D2-44D7-BDE5-5D7F32D7EE96}" srcOrd="0" destOrd="0" presId="urn:microsoft.com/office/officeart/2005/8/layout/cycle2"/>
    <dgm:cxn modelId="{C6B588A2-321F-4E02-AC51-BD51551494D9}" srcId="{25DDFD89-004C-498C-B730-0CA5022B7A67}" destId="{712E875E-5599-4454-A9A7-F527B2E70F7C}" srcOrd="3" destOrd="0" parTransId="{1D41C379-12F7-4B3A-B84C-9C079DF35918}" sibTransId="{47537760-5517-48CC-AF79-6E67D440E607}"/>
    <dgm:cxn modelId="{3206B572-CE7C-4997-B811-8D00FDAF9202}" type="presOf" srcId="{94D6CA57-252F-4473-A96D-FA9F789CB805}" destId="{BF4FBB5E-AD2A-42CE-BF29-1C2EBBE6D9EC}" srcOrd="0" destOrd="0" presId="urn:microsoft.com/office/officeart/2005/8/layout/cycle2"/>
    <dgm:cxn modelId="{DECF00EE-2066-4EB7-A52C-7B49407142A5}" type="presOf" srcId="{764E66BB-5876-4698-9303-523328C792A4}" destId="{864F67EF-9DB8-45B1-9650-E9A59913FCF7}" srcOrd="0" destOrd="0" presId="urn:microsoft.com/office/officeart/2005/8/layout/cycle2"/>
    <dgm:cxn modelId="{DD7C8309-6176-465B-BDAF-C1206E14D8B1}" type="presOf" srcId="{821B44D9-A63D-4DB5-AF68-F655052D6E6C}" destId="{2FF35884-A015-4FEB-85C9-CA700CE9513C}" srcOrd="0" destOrd="0" presId="urn:microsoft.com/office/officeart/2005/8/layout/cycle2"/>
    <dgm:cxn modelId="{538FD396-FC66-4AF2-B207-1BE28B8C3F12}" type="presOf" srcId="{47B1DE6B-87E0-41B0-82FF-D22D0AF3FA4F}" destId="{B62CDFDE-60FE-45E5-8C0D-AD6D10A2A26C}" srcOrd="1" destOrd="0" presId="urn:microsoft.com/office/officeart/2005/8/layout/cycle2"/>
    <dgm:cxn modelId="{F223E8DC-FA8A-4283-B206-3A5F33E84758}" srcId="{25DDFD89-004C-498C-B730-0CA5022B7A67}" destId="{764E66BB-5876-4698-9303-523328C792A4}" srcOrd="2" destOrd="0" parTransId="{17327EA3-22C5-4621-B210-05D7932A70B5}" sibTransId="{2ADA930A-6C4F-460F-BB96-35EC9F4480F7}"/>
    <dgm:cxn modelId="{62B5FED1-0FD6-48E2-AAEA-0B8C69BF2898}" type="presOf" srcId="{47537760-5517-48CC-AF79-6E67D440E607}" destId="{AAFAAC2B-06FA-40F8-BEF2-33B2B9CF32B6}" srcOrd="1" destOrd="0" presId="urn:microsoft.com/office/officeart/2005/8/layout/cycle2"/>
    <dgm:cxn modelId="{5CFD6AE2-2E1E-40B1-923B-65ED6549B34C}" srcId="{25DDFD89-004C-498C-B730-0CA5022B7A67}" destId="{62B861DE-5CD5-480C-9382-B89399EC9490}" srcOrd="1" destOrd="0" parTransId="{46039BE0-729A-48EB-BCB0-9B1184B7586A}" sibTransId="{47B1DE6B-87E0-41B0-82FF-D22D0AF3FA4F}"/>
    <dgm:cxn modelId="{F85CD12D-7411-4077-BDE7-400C153ABF52}" type="presOf" srcId="{821B44D9-A63D-4DB5-AF68-F655052D6E6C}" destId="{A15B8770-EA4A-483B-8964-1084EAAD2E18}" srcOrd="1" destOrd="0" presId="urn:microsoft.com/office/officeart/2005/8/layout/cycle2"/>
    <dgm:cxn modelId="{B38AA481-E7A2-4DE1-A269-B589607862D9}" type="presOf" srcId="{2ADA930A-6C4F-460F-BB96-35EC9F4480F7}" destId="{9CF1632B-C6EA-45FE-8DD5-B5C2827C717D}" srcOrd="0" destOrd="0" presId="urn:microsoft.com/office/officeart/2005/8/layout/cycle2"/>
    <dgm:cxn modelId="{0F7FD6A6-5747-4C46-A479-94EA6ABAE9C5}" srcId="{25DDFD89-004C-498C-B730-0CA5022B7A67}" destId="{94D6CA57-252F-4473-A96D-FA9F789CB805}" srcOrd="0" destOrd="0" parTransId="{386AA549-4058-4521-86FB-583959A99BC7}" sibTransId="{821B44D9-A63D-4DB5-AF68-F655052D6E6C}"/>
    <dgm:cxn modelId="{07ECC719-4F80-4AD7-8C9D-C1CB94186732}" type="presOf" srcId="{47537760-5517-48CC-AF79-6E67D440E607}" destId="{A950154E-3C9A-4EF9-BC1C-9F022845F588}" srcOrd="0" destOrd="0" presId="urn:microsoft.com/office/officeart/2005/8/layout/cycle2"/>
    <dgm:cxn modelId="{28430A88-87D3-46D6-890D-9AD3EB185DFD}" type="presParOf" srcId="{99511772-FEB3-46CD-A0E8-CD6B7FEADB15}" destId="{BF4FBB5E-AD2A-42CE-BF29-1C2EBBE6D9EC}" srcOrd="0" destOrd="0" presId="urn:microsoft.com/office/officeart/2005/8/layout/cycle2"/>
    <dgm:cxn modelId="{D82D2372-247A-48C3-A44B-9F0BD6D965BA}" type="presParOf" srcId="{99511772-FEB3-46CD-A0E8-CD6B7FEADB15}" destId="{2FF35884-A015-4FEB-85C9-CA700CE9513C}" srcOrd="1" destOrd="0" presId="urn:microsoft.com/office/officeart/2005/8/layout/cycle2"/>
    <dgm:cxn modelId="{1EDA79A6-0FB4-4113-B5F8-7BC921BB11B0}" type="presParOf" srcId="{2FF35884-A015-4FEB-85C9-CA700CE9513C}" destId="{A15B8770-EA4A-483B-8964-1084EAAD2E18}" srcOrd="0" destOrd="0" presId="urn:microsoft.com/office/officeart/2005/8/layout/cycle2"/>
    <dgm:cxn modelId="{3F838D12-55FC-4880-B3F3-35C08B85DA25}" type="presParOf" srcId="{99511772-FEB3-46CD-A0E8-CD6B7FEADB15}" destId="{4364CA46-6919-4DAD-95D1-0504C4E9791D}" srcOrd="2" destOrd="0" presId="urn:microsoft.com/office/officeart/2005/8/layout/cycle2"/>
    <dgm:cxn modelId="{60132D9D-BC37-46A1-8351-8B84B07CAC07}" type="presParOf" srcId="{99511772-FEB3-46CD-A0E8-CD6B7FEADB15}" destId="{233BB7CA-33D2-44D7-BDE5-5D7F32D7EE96}" srcOrd="3" destOrd="0" presId="urn:microsoft.com/office/officeart/2005/8/layout/cycle2"/>
    <dgm:cxn modelId="{FD43C0C8-6064-4862-9822-4FC2234E39C9}" type="presParOf" srcId="{233BB7CA-33D2-44D7-BDE5-5D7F32D7EE96}" destId="{B62CDFDE-60FE-45E5-8C0D-AD6D10A2A26C}" srcOrd="0" destOrd="0" presId="urn:microsoft.com/office/officeart/2005/8/layout/cycle2"/>
    <dgm:cxn modelId="{1008F256-3DDB-4659-BF7D-4024BD05EE75}" type="presParOf" srcId="{99511772-FEB3-46CD-A0E8-CD6B7FEADB15}" destId="{864F67EF-9DB8-45B1-9650-E9A59913FCF7}" srcOrd="4" destOrd="0" presId="urn:microsoft.com/office/officeart/2005/8/layout/cycle2"/>
    <dgm:cxn modelId="{6F5BF071-7B43-40A7-B371-890DEA34B2DA}" type="presParOf" srcId="{99511772-FEB3-46CD-A0E8-CD6B7FEADB15}" destId="{9CF1632B-C6EA-45FE-8DD5-B5C2827C717D}" srcOrd="5" destOrd="0" presId="urn:microsoft.com/office/officeart/2005/8/layout/cycle2"/>
    <dgm:cxn modelId="{202A40C5-8624-4D05-91E2-3B6902B9E8F1}" type="presParOf" srcId="{9CF1632B-C6EA-45FE-8DD5-B5C2827C717D}" destId="{92DECC4B-D01A-4D8A-9EB1-53FAAC87738C}" srcOrd="0" destOrd="0" presId="urn:microsoft.com/office/officeart/2005/8/layout/cycle2"/>
    <dgm:cxn modelId="{D0B48E27-6C45-4A47-BD8D-84024A851CCE}" type="presParOf" srcId="{99511772-FEB3-46CD-A0E8-CD6B7FEADB15}" destId="{98F98C03-78DA-4BAB-B84E-C9EB704E549C}" srcOrd="6" destOrd="0" presId="urn:microsoft.com/office/officeart/2005/8/layout/cycle2"/>
    <dgm:cxn modelId="{02F269E3-ECE7-435B-84E7-B984C23294C5}" type="presParOf" srcId="{99511772-FEB3-46CD-A0E8-CD6B7FEADB15}" destId="{A950154E-3C9A-4EF9-BC1C-9F022845F588}" srcOrd="7" destOrd="0" presId="urn:microsoft.com/office/officeart/2005/8/layout/cycle2"/>
    <dgm:cxn modelId="{EC790983-64FD-43BD-A41C-6062BD5A5718}" type="presParOf" srcId="{A950154E-3C9A-4EF9-BC1C-9F022845F588}" destId="{AAFAAC2B-06FA-40F8-BEF2-33B2B9CF32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DFD89-004C-498C-B730-0CA5022B7A6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AU"/>
        </a:p>
      </dgm:t>
    </dgm:pt>
    <dgm:pt modelId="{94D6CA57-252F-4473-A96D-FA9F789CB805}">
      <dgm:prSet phldrT="[Text]" custT="1"/>
      <dgm:spPr/>
      <dgm:t>
        <a:bodyPr/>
        <a:lstStyle/>
        <a:p>
          <a:r>
            <a:rPr lang="en-AU" sz="1400" b="1" dirty="0" smtClean="0">
              <a:effectLst>
                <a:outerShdw blurRad="38100" dist="38100" dir="2700000" algn="tl">
                  <a:srgbClr val="000000">
                    <a:alpha val="43137"/>
                  </a:srgbClr>
                </a:outerShdw>
              </a:effectLst>
            </a:rPr>
            <a:t>Planning</a:t>
          </a:r>
          <a:endParaRPr lang="en-AU" sz="1400" b="1" dirty="0">
            <a:effectLst>
              <a:outerShdw blurRad="38100" dist="38100" dir="2700000" algn="tl">
                <a:srgbClr val="000000">
                  <a:alpha val="43137"/>
                </a:srgbClr>
              </a:outerShdw>
            </a:effectLst>
          </a:endParaRPr>
        </a:p>
      </dgm:t>
    </dgm:pt>
    <dgm:pt modelId="{386AA549-4058-4521-86FB-583959A99BC7}" type="parTrans" cxnId="{0F7FD6A6-5747-4C46-A479-94EA6ABAE9C5}">
      <dgm:prSet/>
      <dgm:spPr/>
      <dgm:t>
        <a:bodyPr/>
        <a:lstStyle/>
        <a:p>
          <a:endParaRPr lang="en-AU"/>
        </a:p>
      </dgm:t>
    </dgm:pt>
    <dgm:pt modelId="{821B44D9-A63D-4DB5-AF68-F655052D6E6C}" type="sibTrans" cxnId="{0F7FD6A6-5747-4C46-A479-94EA6ABAE9C5}">
      <dgm:prSet/>
      <dgm:spPr/>
      <dgm:t>
        <a:bodyPr/>
        <a:lstStyle/>
        <a:p>
          <a:endParaRPr lang="en-AU"/>
        </a:p>
      </dgm:t>
    </dgm:pt>
    <dgm:pt modelId="{62B861DE-5CD5-480C-9382-B89399EC9490}">
      <dgm:prSet phldrT="[Text]" custT="1"/>
      <dgm:spPr/>
      <dgm:t>
        <a:bodyPr/>
        <a:lstStyle/>
        <a:p>
          <a:r>
            <a:rPr lang="en-AU" sz="1400" b="1" dirty="0" smtClean="0">
              <a:effectLst>
                <a:outerShdw blurRad="38100" dist="38100" dir="2700000" algn="tl">
                  <a:srgbClr val="000000">
                    <a:alpha val="43137"/>
                  </a:srgbClr>
                </a:outerShdw>
              </a:effectLst>
            </a:rPr>
            <a:t>Implementation</a:t>
          </a:r>
          <a:endParaRPr lang="en-AU" sz="1400" b="1" dirty="0">
            <a:effectLst>
              <a:outerShdw blurRad="38100" dist="38100" dir="2700000" algn="tl">
                <a:srgbClr val="000000">
                  <a:alpha val="43137"/>
                </a:srgbClr>
              </a:outerShdw>
            </a:effectLst>
          </a:endParaRPr>
        </a:p>
      </dgm:t>
    </dgm:pt>
    <dgm:pt modelId="{46039BE0-729A-48EB-BCB0-9B1184B7586A}" type="parTrans" cxnId="{5CFD6AE2-2E1E-40B1-923B-65ED6549B34C}">
      <dgm:prSet/>
      <dgm:spPr/>
      <dgm:t>
        <a:bodyPr/>
        <a:lstStyle/>
        <a:p>
          <a:endParaRPr lang="en-AU"/>
        </a:p>
      </dgm:t>
    </dgm:pt>
    <dgm:pt modelId="{47B1DE6B-87E0-41B0-82FF-D22D0AF3FA4F}" type="sibTrans" cxnId="{5CFD6AE2-2E1E-40B1-923B-65ED6549B34C}">
      <dgm:prSet/>
      <dgm:spPr/>
      <dgm:t>
        <a:bodyPr/>
        <a:lstStyle/>
        <a:p>
          <a:endParaRPr lang="en-AU"/>
        </a:p>
      </dgm:t>
    </dgm:pt>
    <dgm:pt modelId="{764E66BB-5876-4698-9303-523328C792A4}">
      <dgm:prSet phldrT="[Text]" custT="1"/>
      <dgm:spPr/>
      <dgm:t>
        <a:bodyPr/>
        <a:lstStyle/>
        <a:p>
          <a:r>
            <a:rPr lang="en-AU" sz="1400" b="1" dirty="0" smtClean="0">
              <a:effectLst>
                <a:outerShdw blurRad="38100" dist="38100" dir="2700000" algn="tl">
                  <a:srgbClr val="000000">
                    <a:alpha val="43137"/>
                  </a:srgbClr>
                </a:outerShdw>
              </a:effectLst>
            </a:rPr>
            <a:t>Assessment</a:t>
          </a:r>
          <a:endParaRPr lang="en-AU" sz="1400" b="1" dirty="0">
            <a:effectLst>
              <a:outerShdw blurRad="38100" dist="38100" dir="2700000" algn="tl">
                <a:srgbClr val="000000">
                  <a:alpha val="43137"/>
                </a:srgbClr>
              </a:outerShdw>
            </a:effectLst>
          </a:endParaRPr>
        </a:p>
      </dgm:t>
    </dgm:pt>
    <dgm:pt modelId="{17327EA3-22C5-4621-B210-05D7932A70B5}" type="parTrans" cxnId="{F223E8DC-FA8A-4283-B206-3A5F33E84758}">
      <dgm:prSet/>
      <dgm:spPr/>
      <dgm:t>
        <a:bodyPr/>
        <a:lstStyle/>
        <a:p>
          <a:endParaRPr lang="en-AU"/>
        </a:p>
      </dgm:t>
    </dgm:pt>
    <dgm:pt modelId="{2ADA930A-6C4F-460F-BB96-35EC9F4480F7}" type="sibTrans" cxnId="{F223E8DC-FA8A-4283-B206-3A5F33E84758}">
      <dgm:prSet/>
      <dgm:spPr/>
      <dgm:t>
        <a:bodyPr/>
        <a:lstStyle/>
        <a:p>
          <a:endParaRPr lang="en-AU"/>
        </a:p>
      </dgm:t>
    </dgm:pt>
    <dgm:pt modelId="{712E875E-5599-4454-A9A7-F527B2E70F7C}">
      <dgm:prSet phldrT="[Text]" custT="1"/>
      <dgm:spPr/>
      <dgm:t>
        <a:bodyPr/>
        <a:lstStyle/>
        <a:p>
          <a:r>
            <a:rPr lang="en-AU" sz="1400" b="1" dirty="0" smtClean="0">
              <a:effectLst>
                <a:outerShdw blurRad="38100" dist="38100" dir="2700000" algn="tl">
                  <a:srgbClr val="000000">
                    <a:alpha val="43137"/>
                  </a:srgbClr>
                </a:outerShdw>
              </a:effectLst>
            </a:rPr>
            <a:t>Reporting</a:t>
          </a:r>
          <a:endParaRPr lang="en-AU" sz="1400" b="1" dirty="0">
            <a:effectLst>
              <a:outerShdw blurRad="38100" dist="38100" dir="2700000" algn="tl">
                <a:srgbClr val="000000">
                  <a:alpha val="43137"/>
                </a:srgbClr>
              </a:outerShdw>
            </a:effectLst>
          </a:endParaRPr>
        </a:p>
      </dgm:t>
    </dgm:pt>
    <dgm:pt modelId="{1D41C379-12F7-4B3A-B84C-9C079DF35918}" type="parTrans" cxnId="{C6B588A2-321F-4E02-AC51-BD51551494D9}">
      <dgm:prSet/>
      <dgm:spPr/>
      <dgm:t>
        <a:bodyPr/>
        <a:lstStyle/>
        <a:p>
          <a:endParaRPr lang="en-AU"/>
        </a:p>
      </dgm:t>
    </dgm:pt>
    <dgm:pt modelId="{47537760-5517-48CC-AF79-6E67D440E607}" type="sibTrans" cxnId="{C6B588A2-321F-4E02-AC51-BD51551494D9}">
      <dgm:prSet/>
      <dgm:spPr/>
      <dgm:t>
        <a:bodyPr/>
        <a:lstStyle/>
        <a:p>
          <a:endParaRPr lang="en-AU"/>
        </a:p>
      </dgm:t>
    </dgm:pt>
    <dgm:pt modelId="{B2BB65B9-7637-43A0-BEF3-2F4B8999ED5C}" type="pres">
      <dgm:prSet presAssocID="{25DDFD89-004C-498C-B730-0CA5022B7A67}" presName="cycle" presStyleCnt="0">
        <dgm:presLayoutVars>
          <dgm:dir/>
          <dgm:resizeHandles val="exact"/>
        </dgm:presLayoutVars>
      </dgm:prSet>
      <dgm:spPr/>
      <dgm:t>
        <a:bodyPr/>
        <a:lstStyle/>
        <a:p>
          <a:endParaRPr lang="en-AU"/>
        </a:p>
      </dgm:t>
    </dgm:pt>
    <dgm:pt modelId="{190DC47A-812E-4736-B72F-2212CBC0CD19}" type="pres">
      <dgm:prSet presAssocID="{94D6CA57-252F-4473-A96D-FA9F789CB805}" presName="dummy" presStyleCnt="0"/>
      <dgm:spPr/>
    </dgm:pt>
    <dgm:pt modelId="{4B43E186-6653-495C-BA14-25F4FEFD73D6}" type="pres">
      <dgm:prSet presAssocID="{94D6CA57-252F-4473-A96D-FA9F789CB805}" presName="node" presStyleLbl="revTx" presStyleIdx="0" presStyleCnt="4">
        <dgm:presLayoutVars>
          <dgm:bulletEnabled val="1"/>
        </dgm:presLayoutVars>
      </dgm:prSet>
      <dgm:spPr/>
      <dgm:t>
        <a:bodyPr/>
        <a:lstStyle/>
        <a:p>
          <a:endParaRPr lang="en-AU"/>
        </a:p>
      </dgm:t>
    </dgm:pt>
    <dgm:pt modelId="{34E55BF6-87D6-42F9-890D-BCC1689CF8C9}" type="pres">
      <dgm:prSet presAssocID="{821B44D9-A63D-4DB5-AF68-F655052D6E6C}" presName="sibTrans" presStyleLbl="node1" presStyleIdx="0" presStyleCnt="4" custLinFactNeighborX="-2975" custLinFactNeighborY="-1031"/>
      <dgm:spPr/>
      <dgm:t>
        <a:bodyPr/>
        <a:lstStyle/>
        <a:p>
          <a:endParaRPr lang="en-AU"/>
        </a:p>
      </dgm:t>
    </dgm:pt>
    <dgm:pt modelId="{F152C621-27E6-474B-9939-EF3A0A617A11}" type="pres">
      <dgm:prSet presAssocID="{62B861DE-5CD5-480C-9382-B89399EC9490}" presName="dummy" presStyleCnt="0"/>
      <dgm:spPr/>
    </dgm:pt>
    <dgm:pt modelId="{7B2A6416-139B-46FC-81CD-71468E5BD55A}" type="pres">
      <dgm:prSet presAssocID="{62B861DE-5CD5-480C-9382-B89399EC9490}" presName="node" presStyleLbl="revTx" presStyleIdx="1" presStyleCnt="4" custScaleX="162347" custRadScaleRad="105614" custRadScaleInc="-16980">
        <dgm:presLayoutVars>
          <dgm:bulletEnabled val="1"/>
        </dgm:presLayoutVars>
      </dgm:prSet>
      <dgm:spPr/>
      <dgm:t>
        <a:bodyPr/>
        <a:lstStyle/>
        <a:p>
          <a:endParaRPr lang="en-AU"/>
        </a:p>
      </dgm:t>
    </dgm:pt>
    <dgm:pt modelId="{D9577084-C4D9-4A4B-B2C4-83169DF737DE}" type="pres">
      <dgm:prSet presAssocID="{47B1DE6B-87E0-41B0-82FF-D22D0AF3FA4F}" presName="sibTrans" presStyleLbl="node1" presStyleIdx="1" presStyleCnt="4" custLinFactNeighborX="2623" custLinFactNeighborY="1661"/>
      <dgm:spPr/>
      <dgm:t>
        <a:bodyPr/>
        <a:lstStyle/>
        <a:p>
          <a:endParaRPr lang="en-AU"/>
        </a:p>
      </dgm:t>
    </dgm:pt>
    <dgm:pt modelId="{B190C718-A0DC-4422-8E86-594B2941D2CF}" type="pres">
      <dgm:prSet presAssocID="{764E66BB-5876-4698-9303-523328C792A4}" presName="dummy" presStyleCnt="0"/>
      <dgm:spPr/>
    </dgm:pt>
    <dgm:pt modelId="{A64FBA65-76A2-4203-9DB5-96945A706E52}" type="pres">
      <dgm:prSet presAssocID="{764E66BB-5876-4698-9303-523328C792A4}" presName="node" presStyleLbl="revTx" presStyleIdx="2" presStyleCnt="4" custScaleX="135917">
        <dgm:presLayoutVars>
          <dgm:bulletEnabled val="1"/>
        </dgm:presLayoutVars>
      </dgm:prSet>
      <dgm:spPr/>
      <dgm:t>
        <a:bodyPr/>
        <a:lstStyle/>
        <a:p>
          <a:endParaRPr lang="en-AU"/>
        </a:p>
      </dgm:t>
    </dgm:pt>
    <dgm:pt modelId="{0036333F-2FF1-4910-8AE2-7C28BC13D988}" type="pres">
      <dgm:prSet presAssocID="{2ADA930A-6C4F-460F-BB96-35EC9F4480F7}" presName="sibTrans" presStyleLbl="node1" presStyleIdx="2" presStyleCnt="4"/>
      <dgm:spPr/>
      <dgm:t>
        <a:bodyPr/>
        <a:lstStyle/>
        <a:p>
          <a:endParaRPr lang="en-AU"/>
        </a:p>
      </dgm:t>
    </dgm:pt>
    <dgm:pt modelId="{0DF5BD6F-5479-43CD-AFA0-3F347D01247C}" type="pres">
      <dgm:prSet presAssocID="{712E875E-5599-4454-A9A7-F527B2E70F7C}" presName="dummy" presStyleCnt="0"/>
      <dgm:spPr/>
    </dgm:pt>
    <dgm:pt modelId="{E6C176D3-8C52-4119-8749-CE7A74DE2AE7}" type="pres">
      <dgm:prSet presAssocID="{712E875E-5599-4454-A9A7-F527B2E70F7C}" presName="node" presStyleLbl="revTx" presStyleIdx="3" presStyleCnt="4">
        <dgm:presLayoutVars>
          <dgm:bulletEnabled val="1"/>
        </dgm:presLayoutVars>
      </dgm:prSet>
      <dgm:spPr/>
      <dgm:t>
        <a:bodyPr/>
        <a:lstStyle/>
        <a:p>
          <a:endParaRPr lang="en-AU"/>
        </a:p>
      </dgm:t>
    </dgm:pt>
    <dgm:pt modelId="{34BD442E-763A-4A36-9E88-4318E5800C77}" type="pres">
      <dgm:prSet presAssocID="{47537760-5517-48CC-AF79-6E67D440E607}" presName="sibTrans" presStyleLbl="node1" presStyleIdx="3" presStyleCnt="4" custLinFactNeighborX="323" custLinFactNeighborY="969"/>
      <dgm:spPr/>
      <dgm:t>
        <a:bodyPr/>
        <a:lstStyle/>
        <a:p>
          <a:endParaRPr lang="en-AU"/>
        </a:p>
      </dgm:t>
    </dgm:pt>
  </dgm:ptLst>
  <dgm:cxnLst>
    <dgm:cxn modelId="{BBF28FAC-6E78-48F1-AE12-64C6B16C8CF4}" type="presOf" srcId="{764E66BB-5876-4698-9303-523328C792A4}" destId="{A64FBA65-76A2-4203-9DB5-96945A706E52}" srcOrd="0" destOrd="0" presId="urn:microsoft.com/office/officeart/2005/8/layout/cycle1"/>
    <dgm:cxn modelId="{6C749BC7-607F-423C-846B-AF9D7EE585A8}" type="presOf" srcId="{94D6CA57-252F-4473-A96D-FA9F789CB805}" destId="{4B43E186-6653-495C-BA14-25F4FEFD73D6}" srcOrd="0" destOrd="0" presId="urn:microsoft.com/office/officeart/2005/8/layout/cycle1"/>
    <dgm:cxn modelId="{D4C61E6E-CBC9-45FD-A20C-DE0A45FDC2F2}" type="presOf" srcId="{62B861DE-5CD5-480C-9382-B89399EC9490}" destId="{7B2A6416-139B-46FC-81CD-71468E5BD55A}" srcOrd="0" destOrd="0" presId="urn:microsoft.com/office/officeart/2005/8/layout/cycle1"/>
    <dgm:cxn modelId="{E89DB7E3-08EE-4154-BA84-F3A5767F59B7}" type="presOf" srcId="{2ADA930A-6C4F-460F-BB96-35EC9F4480F7}" destId="{0036333F-2FF1-4910-8AE2-7C28BC13D988}" srcOrd="0" destOrd="0" presId="urn:microsoft.com/office/officeart/2005/8/layout/cycle1"/>
    <dgm:cxn modelId="{619B6ED5-52AA-4E18-8321-EBAE2DED04B4}" type="presOf" srcId="{712E875E-5599-4454-A9A7-F527B2E70F7C}" destId="{E6C176D3-8C52-4119-8749-CE7A74DE2AE7}" srcOrd="0" destOrd="0" presId="urn:microsoft.com/office/officeart/2005/8/layout/cycle1"/>
    <dgm:cxn modelId="{5360A191-1923-4685-8AAA-CF689B48D56E}" type="presOf" srcId="{47B1DE6B-87E0-41B0-82FF-D22D0AF3FA4F}" destId="{D9577084-C4D9-4A4B-B2C4-83169DF737DE}" srcOrd="0" destOrd="0" presId="urn:microsoft.com/office/officeart/2005/8/layout/cycle1"/>
    <dgm:cxn modelId="{855F469A-0530-4BBF-994A-412746337DCC}" type="presOf" srcId="{25DDFD89-004C-498C-B730-0CA5022B7A67}" destId="{B2BB65B9-7637-43A0-BEF3-2F4B8999ED5C}" srcOrd="0" destOrd="0" presId="urn:microsoft.com/office/officeart/2005/8/layout/cycle1"/>
    <dgm:cxn modelId="{C6B588A2-321F-4E02-AC51-BD51551494D9}" srcId="{25DDFD89-004C-498C-B730-0CA5022B7A67}" destId="{712E875E-5599-4454-A9A7-F527B2E70F7C}" srcOrd="3" destOrd="0" parTransId="{1D41C379-12F7-4B3A-B84C-9C079DF35918}" sibTransId="{47537760-5517-48CC-AF79-6E67D440E607}"/>
    <dgm:cxn modelId="{F223E8DC-FA8A-4283-B206-3A5F33E84758}" srcId="{25DDFD89-004C-498C-B730-0CA5022B7A67}" destId="{764E66BB-5876-4698-9303-523328C792A4}" srcOrd="2" destOrd="0" parTransId="{17327EA3-22C5-4621-B210-05D7932A70B5}" sibTransId="{2ADA930A-6C4F-460F-BB96-35EC9F4480F7}"/>
    <dgm:cxn modelId="{5CFD6AE2-2E1E-40B1-923B-65ED6549B34C}" srcId="{25DDFD89-004C-498C-B730-0CA5022B7A67}" destId="{62B861DE-5CD5-480C-9382-B89399EC9490}" srcOrd="1" destOrd="0" parTransId="{46039BE0-729A-48EB-BCB0-9B1184B7586A}" sibTransId="{47B1DE6B-87E0-41B0-82FF-D22D0AF3FA4F}"/>
    <dgm:cxn modelId="{DAC915F1-1D65-47DA-A9A0-59B796E2293B}" type="presOf" srcId="{47537760-5517-48CC-AF79-6E67D440E607}" destId="{34BD442E-763A-4A36-9E88-4318E5800C77}" srcOrd="0" destOrd="0" presId="urn:microsoft.com/office/officeart/2005/8/layout/cycle1"/>
    <dgm:cxn modelId="{0F7FD6A6-5747-4C46-A479-94EA6ABAE9C5}" srcId="{25DDFD89-004C-498C-B730-0CA5022B7A67}" destId="{94D6CA57-252F-4473-A96D-FA9F789CB805}" srcOrd="0" destOrd="0" parTransId="{386AA549-4058-4521-86FB-583959A99BC7}" sibTransId="{821B44D9-A63D-4DB5-AF68-F655052D6E6C}"/>
    <dgm:cxn modelId="{885BB4DD-0661-41A6-A1C9-FF63A8EC4E9C}" type="presOf" srcId="{821B44D9-A63D-4DB5-AF68-F655052D6E6C}" destId="{34E55BF6-87D6-42F9-890D-BCC1689CF8C9}" srcOrd="0" destOrd="0" presId="urn:microsoft.com/office/officeart/2005/8/layout/cycle1"/>
    <dgm:cxn modelId="{620737A3-0884-47C1-B714-403480833014}" type="presParOf" srcId="{B2BB65B9-7637-43A0-BEF3-2F4B8999ED5C}" destId="{190DC47A-812E-4736-B72F-2212CBC0CD19}" srcOrd="0" destOrd="0" presId="urn:microsoft.com/office/officeart/2005/8/layout/cycle1"/>
    <dgm:cxn modelId="{43FB8EA3-BF35-492A-B517-438436221773}" type="presParOf" srcId="{B2BB65B9-7637-43A0-BEF3-2F4B8999ED5C}" destId="{4B43E186-6653-495C-BA14-25F4FEFD73D6}" srcOrd="1" destOrd="0" presId="urn:microsoft.com/office/officeart/2005/8/layout/cycle1"/>
    <dgm:cxn modelId="{E0E357A6-61B1-43E9-B551-0A4F5DFE6672}" type="presParOf" srcId="{B2BB65B9-7637-43A0-BEF3-2F4B8999ED5C}" destId="{34E55BF6-87D6-42F9-890D-BCC1689CF8C9}" srcOrd="2" destOrd="0" presId="urn:microsoft.com/office/officeart/2005/8/layout/cycle1"/>
    <dgm:cxn modelId="{97C05410-21B9-4159-9463-7609C46D949A}" type="presParOf" srcId="{B2BB65B9-7637-43A0-BEF3-2F4B8999ED5C}" destId="{F152C621-27E6-474B-9939-EF3A0A617A11}" srcOrd="3" destOrd="0" presId="urn:microsoft.com/office/officeart/2005/8/layout/cycle1"/>
    <dgm:cxn modelId="{607C7780-C555-45D1-8335-CF98B8075ABD}" type="presParOf" srcId="{B2BB65B9-7637-43A0-BEF3-2F4B8999ED5C}" destId="{7B2A6416-139B-46FC-81CD-71468E5BD55A}" srcOrd="4" destOrd="0" presId="urn:microsoft.com/office/officeart/2005/8/layout/cycle1"/>
    <dgm:cxn modelId="{BBEB5D3C-4EA4-4205-93B4-E0CCFD7729CE}" type="presParOf" srcId="{B2BB65B9-7637-43A0-BEF3-2F4B8999ED5C}" destId="{D9577084-C4D9-4A4B-B2C4-83169DF737DE}" srcOrd="5" destOrd="0" presId="urn:microsoft.com/office/officeart/2005/8/layout/cycle1"/>
    <dgm:cxn modelId="{97B0C942-3A60-45E9-826A-BC9F494E340B}" type="presParOf" srcId="{B2BB65B9-7637-43A0-BEF3-2F4B8999ED5C}" destId="{B190C718-A0DC-4422-8E86-594B2941D2CF}" srcOrd="6" destOrd="0" presId="urn:microsoft.com/office/officeart/2005/8/layout/cycle1"/>
    <dgm:cxn modelId="{B1EDAF4B-7CB0-4AD8-A284-BB792478FB8D}" type="presParOf" srcId="{B2BB65B9-7637-43A0-BEF3-2F4B8999ED5C}" destId="{A64FBA65-76A2-4203-9DB5-96945A706E52}" srcOrd="7" destOrd="0" presId="urn:microsoft.com/office/officeart/2005/8/layout/cycle1"/>
    <dgm:cxn modelId="{214DC71E-05B0-40C9-848E-1B71EF55D667}" type="presParOf" srcId="{B2BB65B9-7637-43A0-BEF3-2F4B8999ED5C}" destId="{0036333F-2FF1-4910-8AE2-7C28BC13D988}" srcOrd="8" destOrd="0" presId="urn:microsoft.com/office/officeart/2005/8/layout/cycle1"/>
    <dgm:cxn modelId="{FBC87569-0185-424E-9D80-0A68F79A0518}" type="presParOf" srcId="{B2BB65B9-7637-43A0-BEF3-2F4B8999ED5C}" destId="{0DF5BD6F-5479-43CD-AFA0-3F347D01247C}" srcOrd="9" destOrd="0" presId="urn:microsoft.com/office/officeart/2005/8/layout/cycle1"/>
    <dgm:cxn modelId="{599CE123-D109-4EB5-AF78-BF8EECAD8221}" type="presParOf" srcId="{B2BB65B9-7637-43A0-BEF3-2F4B8999ED5C}" destId="{E6C176D3-8C52-4119-8749-CE7A74DE2AE7}" srcOrd="10" destOrd="0" presId="urn:microsoft.com/office/officeart/2005/8/layout/cycle1"/>
    <dgm:cxn modelId="{D33FF813-1166-4AD0-9603-5CFFBF0B9619}" type="presParOf" srcId="{B2BB65B9-7637-43A0-BEF3-2F4B8999ED5C}" destId="{34BD442E-763A-4A36-9E88-4318E5800C7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DDFD89-004C-498C-B730-0CA5022B7A6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AU"/>
        </a:p>
      </dgm:t>
    </dgm:pt>
    <dgm:pt modelId="{94D6CA57-252F-4473-A96D-FA9F789CB805}">
      <dgm:prSet phldrT="[Text]" custT="1"/>
      <dgm:spPr/>
      <dgm:t>
        <a:bodyPr/>
        <a:lstStyle/>
        <a:p>
          <a:r>
            <a:rPr lang="en-AU" sz="2400" b="1" dirty="0" smtClean="0">
              <a:effectLst>
                <a:outerShdw blurRad="38100" dist="38100" dir="2700000" algn="tl">
                  <a:srgbClr val="000000">
                    <a:alpha val="43137"/>
                  </a:srgbClr>
                </a:outerShdw>
              </a:effectLst>
            </a:rPr>
            <a:t>Planning</a:t>
          </a:r>
          <a:endParaRPr lang="en-AU" sz="2400" b="1" dirty="0">
            <a:effectLst>
              <a:outerShdw blurRad="38100" dist="38100" dir="2700000" algn="tl">
                <a:srgbClr val="000000">
                  <a:alpha val="43137"/>
                </a:srgbClr>
              </a:outerShdw>
            </a:effectLst>
          </a:endParaRPr>
        </a:p>
      </dgm:t>
    </dgm:pt>
    <dgm:pt modelId="{386AA549-4058-4521-86FB-583959A99BC7}" type="parTrans" cxnId="{0F7FD6A6-5747-4C46-A479-94EA6ABAE9C5}">
      <dgm:prSet/>
      <dgm:spPr/>
      <dgm:t>
        <a:bodyPr/>
        <a:lstStyle/>
        <a:p>
          <a:endParaRPr lang="en-AU"/>
        </a:p>
      </dgm:t>
    </dgm:pt>
    <dgm:pt modelId="{821B44D9-A63D-4DB5-AF68-F655052D6E6C}" type="sibTrans" cxnId="{0F7FD6A6-5747-4C46-A479-94EA6ABAE9C5}">
      <dgm:prSet/>
      <dgm:spPr/>
      <dgm:t>
        <a:bodyPr/>
        <a:lstStyle/>
        <a:p>
          <a:endParaRPr lang="en-AU"/>
        </a:p>
      </dgm:t>
    </dgm:pt>
    <dgm:pt modelId="{62B861DE-5CD5-480C-9382-B89399EC9490}">
      <dgm:prSet phldrT="[Text]" custT="1"/>
      <dgm:spPr/>
      <dgm:t>
        <a:bodyPr/>
        <a:lstStyle/>
        <a:p>
          <a:r>
            <a:rPr lang="en-AU" sz="2400" b="1" dirty="0" smtClean="0">
              <a:effectLst>
                <a:outerShdw blurRad="38100" dist="38100" dir="2700000" algn="tl">
                  <a:srgbClr val="000000">
                    <a:alpha val="43137"/>
                  </a:srgbClr>
                </a:outerShdw>
              </a:effectLst>
            </a:rPr>
            <a:t>Implementation</a:t>
          </a:r>
          <a:endParaRPr lang="en-AU" sz="2400" b="1" dirty="0">
            <a:effectLst>
              <a:outerShdw blurRad="38100" dist="38100" dir="2700000" algn="tl">
                <a:srgbClr val="000000">
                  <a:alpha val="43137"/>
                </a:srgbClr>
              </a:outerShdw>
            </a:effectLst>
          </a:endParaRPr>
        </a:p>
      </dgm:t>
    </dgm:pt>
    <dgm:pt modelId="{46039BE0-729A-48EB-BCB0-9B1184B7586A}" type="parTrans" cxnId="{5CFD6AE2-2E1E-40B1-923B-65ED6549B34C}">
      <dgm:prSet/>
      <dgm:spPr/>
      <dgm:t>
        <a:bodyPr/>
        <a:lstStyle/>
        <a:p>
          <a:endParaRPr lang="en-AU"/>
        </a:p>
      </dgm:t>
    </dgm:pt>
    <dgm:pt modelId="{47B1DE6B-87E0-41B0-82FF-D22D0AF3FA4F}" type="sibTrans" cxnId="{5CFD6AE2-2E1E-40B1-923B-65ED6549B34C}">
      <dgm:prSet/>
      <dgm:spPr/>
      <dgm:t>
        <a:bodyPr/>
        <a:lstStyle/>
        <a:p>
          <a:endParaRPr lang="en-AU"/>
        </a:p>
      </dgm:t>
    </dgm:pt>
    <dgm:pt modelId="{764E66BB-5876-4698-9303-523328C792A4}">
      <dgm:prSet phldrT="[Text]" custT="1"/>
      <dgm:spPr/>
      <dgm:t>
        <a:bodyPr/>
        <a:lstStyle/>
        <a:p>
          <a:r>
            <a:rPr lang="en-AU" sz="2400" b="1" dirty="0" smtClean="0">
              <a:effectLst>
                <a:outerShdw blurRad="38100" dist="38100" dir="2700000" algn="tl">
                  <a:srgbClr val="000000">
                    <a:alpha val="43137"/>
                  </a:srgbClr>
                </a:outerShdw>
              </a:effectLst>
            </a:rPr>
            <a:t>Assessment</a:t>
          </a:r>
          <a:endParaRPr lang="en-AU" sz="2400" b="1" dirty="0">
            <a:effectLst>
              <a:outerShdw blurRad="38100" dist="38100" dir="2700000" algn="tl">
                <a:srgbClr val="000000">
                  <a:alpha val="43137"/>
                </a:srgbClr>
              </a:outerShdw>
            </a:effectLst>
          </a:endParaRPr>
        </a:p>
      </dgm:t>
    </dgm:pt>
    <dgm:pt modelId="{17327EA3-22C5-4621-B210-05D7932A70B5}" type="parTrans" cxnId="{F223E8DC-FA8A-4283-B206-3A5F33E84758}">
      <dgm:prSet/>
      <dgm:spPr/>
      <dgm:t>
        <a:bodyPr/>
        <a:lstStyle/>
        <a:p>
          <a:endParaRPr lang="en-AU"/>
        </a:p>
      </dgm:t>
    </dgm:pt>
    <dgm:pt modelId="{2ADA930A-6C4F-460F-BB96-35EC9F4480F7}" type="sibTrans" cxnId="{F223E8DC-FA8A-4283-B206-3A5F33E84758}">
      <dgm:prSet/>
      <dgm:spPr/>
      <dgm:t>
        <a:bodyPr/>
        <a:lstStyle/>
        <a:p>
          <a:endParaRPr lang="en-AU"/>
        </a:p>
      </dgm:t>
    </dgm:pt>
    <dgm:pt modelId="{712E875E-5599-4454-A9A7-F527B2E70F7C}">
      <dgm:prSet phldrT="[Text]" custT="1"/>
      <dgm:spPr/>
      <dgm:t>
        <a:bodyPr/>
        <a:lstStyle/>
        <a:p>
          <a:r>
            <a:rPr lang="en-AU" sz="2400" b="1" dirty="0" smtClean="0">
              <a:effectLst>
                <a:outerShdw blurRad="38100" dist="38100" dir="2700000" algn="tl">
                  <a:srgbClr val="000000">
                    <a:alpha val="43137"/>
                  </a:srgbClr>
                </a:outerShdw>
              </a:effectLst>
            </a:rPr>
            <a:t>Reporting</a:t>
          </a:r>
          <a:endParaRPr lang="en-AU" sz="2400" b="1" dirty="0">
            <a:effectLst>
              <a:outerShdw blurRad="38100" dist="38100" dir="2700000" algn="tl">
                <a:srgbClr val="000000">
                  <a:alpha val="43137"/>
                </a:srgbClr>
              </a:outerShdw>
            </a:effectLst>
          </a:endParaRPr>
        </a:p>
      </dgm:t>
    </dgm:pt>
    <dgm:pt modelId="{1D41C379-12F7-4B3A-B84C-9C079DF35918}" type="parTrans" cxnId="{C6B588A2-321F-4E02-AC51-BD51551494D9}">
      <dgm:prSet/>
      <dgm:spPr/>
      <dgm:t>
        <a:bodyPr/>
        <a:lstStyle/>
        <a:p>
          <a:endParaRPr lang="en-AU"/>
        </a:p>
      </dgm:t>
    </dgm:pt>
    <dgm:pt modelId="{47537760-5517-48CC-AF79-6E67D440E607}" type="sibTrans" cxnId="{C6B588A2-321F-4E02-AC51-BD51551494D9}">
      <dgm:prSet/>
      <dgm:spPr/>
      <dgm:t>
        <a:bodyPr/>
        <a:lstStyle/>
        <a:p>
          <a:endParaRPr lang="en-AU"/>
        </a:p>
      </dgm:t>
    </dgm:pt>
    <dgm:pt modelId="{B2BB65B9-7637-43A0-BEF3-2F4B8999ED5C}" type="pres">
      <dgm:prSet presAssocID="{25DDFD89-004C-498C-B730-0CA5022B7A67}" presName="cycle" presStyleCnt="0">
        <dgm:presLayoutVars>
          <dgm:dir/>
          <dgm:resizeHandles val="exact"/>
        </dgm:presLayoutVars>
      </dgm:prSet>
      <dgm:spPr/>
      <dgm:t>
        <a:bodyPr/>
        <a:lstStyle/>
        <a:p>
          <a:endParaRPr lang="en-AU"/>
        </a:p>
      </dgm:t>
    </dgm:pt>
    <dgm:pt modelId="{190DC47A-812E-4736-B72F-2212CBC0CD19}" type="pres">
      <dgm:prSet presAssocID="{94D6CA57-252F-4473-A96D-FA9F789CB805}" presName="dummy" presStyleCnt="0"/>
      <dgm:spPr/>
    </dgm:pt>
    <dgm:pt modelId="{4B43E186-6653-495C-BA14-25F4FEFD73D6}" type="pres">
      <dgm:prSet presAssocID="{94D6CA57-252F-4473-A96D-FA9F789CB805}" presName="node" presStyleLbl="revTx" presStyleIdx="0" presStyleCnt="4">
        <dgm:presLayoutVars>
          <dgm:bulletEnabled val="1"/>
        </dgm:presLayoutVars>
      </dgm:prSet>
      <dgm:spPr/>
      <dgm:t>
        <a:bodyPr/>
        <a:lstStyle/>
        <a:p>
          <a:endParaRPr lang="en-AU"/>
        </a:p>
      </dgm:t>
    </dgm:pt>
    <dgm:pt modelId="{34E55BF6-87D6-42F9-890D-BCC1689CF8C9}" type="pres">
      <dgm:prSet presAssocID="{821B44D9-A63D-4DB5-AF68-F655052D6E6C}" presName="sibTrans" presStyleLbl="node1" presStyleIdx="0" presStyleCnt="4" custLinFactNeighborX="-2975" custLinFactNeighborY="-1031"/>
      <dgm:spPr/>
      <dgm:t>
        <a:bodyPr/>
        <a:lstStyle/>
        <a:p>
          <a:endParaRPr lang="en-AU"/>
        </a:p>
      </dgm:t>
    </dgm:pt>
    <dgm:pt modelId="{F152C621-27E6-474B-9939-EF3A0A617A11}" type="pres">
      <dgm:prSet presAssocID="{62B861DE-5CD5-480C-9382-B89399EC9490}" presName="dummy" presStyleCnt="0"/>
      <dgm:spPr/>
    </dgm:pt>
    <dgm:pt modelId="{7B2A6416-139B-46FC-81CD-71468E5BD55A}" type="pres">
      <dgm:prSet presAssocID="{62B861DE-5CD5-480C-9382-B89399EC9490}" presName="node" presStyleLbl="revTx" presStyleIdx="1" presStyleCnt="4" custScaleX="158677" custRadScaleRad="105614" custRadScaleInc="-16980">
        <dgm:presLayoutVars>
          <dgm:bulletEnabled val="1"/>
        </dgm:presLayoutVars>
      </dgm:prSet>
      <dgm:spPr/>
      <dgm:t>
        <a:bodyPr/>
        <a:lstStyle/>
        <a:p>
          <a:endParaRPr lang="en-AU"/>
        </a:p>
      </dgm:t>
    </dgm:pt>
    <dgm:pt modelId="{D9577084-C4D9-4A4B-B2C4-83169DF737DE}" type="pres">
      <dgm:prSet presAssocID="{47B1DE6B-87E0-41B0-82FF-D22D0AF3FA4F}" presName="sibTrans" presStyleLbl="node1" presStyleIdx="1" presStyleCnt="4" custLinFactNeighborX="2623" custLinFactNeighborY="1661"/>
      <dgm:spPr/>
      <dgm:t>
        <a:bodyPr/>
        <a:lstStyle/>
        <a:p>
          <a:endParaRPr lang="en-AU"/>
        </a:p>
      </dgm:t>
    </dgm:pt>
    <dgm:pt modelId="{B190C718-A0DC-4422-8E86-594B2941D2CF}" type="pres">
      <dgm:prSet presAssocID="{764E66BB-5876-4698-9303-523328C792A4}" presName="dummy" presStyleCnt="0"/>
      <dgm:spPr/>
    </dgm:pt>
    <dgm:pt modelId="{A64FBA65-76A2-4203-9DB5-96945A706E52}" type="pres">
      <dgm:prSet presAssocID="{764E66BB-5876-4698-9303-523328C792A4}" presName="node" presStyleLbl="revTx" presStyleIdx="2" presStyleCnt="4" custScaleX="118267">
        <dgm:presLayoutVars>
          <dgm:bulletEnabled val="1"/>
        </dgm:presLayoutVars>
      </dgm:prSet>
      <dgm:spPr/>
      <dgm:t>
        <a:bodyPr/>
        <a:lstStyle/>
        <a:p>
          <a:endParaRPr lang="en-AU"/>
        </a:p>
      </dgm:t>
    </dgm:pt>
    <dgm:pt modelId="{0036333F-2FF1-4910-8AE2-7C28BC13D988}" type="pres">
      <dgm:prSet presAssocID="{2ADA930A-6C4F-460F-BB96-35EC9F4480F7}" presName="sibTrans" presStyleLbl="node1" presStyleIdx="2" presStyleCnt="4"/>
      <dgm:spPr/>
      <dgm:t>
        <a:bodyPr/>
        <a:lstStyle/>
        <a:p>
          <a:endParaRPr lang="en-AU"/>
        </a:p>
      </dgm:t>
    </dgm:pt>
    <dgm:pt modelId="{0DF5BD6F-5479-43CD-AFA0-3F347D01247C}" type="pres">
      <dgm:prSet presAssocID="{712E875E-5599-4454-A9A7-F527B2E70F7C}" presName="dummy" presStyleCnt="0"/>
      <dgm:spPr/>
    </dgm:pt>
    <dgm:pt modelId="{E6C176D3-8C52-4119-8749-CE7A74DE2AE7}" type="pres">
      <dgm:prSet presAssocID="{712E875E-5599-4454-A9A7-F527B2E70F7C}" presName="node" presStyleLbl="revTx" presStyleIdx="3" presStyleCnt="4">
        <dgm:presLayoutVars>
          <dgm:bulletEnabled val="1"/>
        </dgm:presLayoutVars>
      </dgm:prSet>
      <dgm:spPr/>
      <dgm:t>
        <a:bodyPr/>
        <a:lstStyle/>
        <a:p>
          <a:endParaRPr lang="en-AU"/>
        </a:p>
      </dgm:t>
    </dgm:pt>
    <dgm:pt modelId="{34BD442E-763A-4A36-9E88-4318E5800C77}" type="pres">
      <dgm:prSet presAssocID="{47537760-5517-48CC-AF79-6E67D440E607}" presName="sibTrans" presStyleLbl="node1" presStyleIdx="3" presStyleCnt="4"/>
      <dgm:spPr/>
      <dgm:t>
        <a:bodyPr/>
        <a:lstStyle/>
        <a:p>
          <a:endParaRPr lang="en-AU"/>
        </a:p>
      </dgm:t>
    </dgm:pt>
  </dgm:ptLst>
  <dgm:cxnLst>
    <dgm:cxn modelId="{AD1E051D-946E-4892-867E-C3A55FBC3BD8}" type="presOf" srcId="{47B1DE6B-87E0-41B0-82FF-D22D0AF3FA4F}" destId="{D9577084-C4D9-4A4B-B2C4-83169DF737DE}" srcOrd="0" destOrd="0" presId="urn:microsoft.com/office/officeart/2005/8/layout/cycle1"/>
    <dgm:cxn modelId="{7C5482BB-7458-4B64-8509-3853D37B5435}" type="presOf" srcId="{712E875E-5599-4454-A9A7-F527B2E70F7C}" destId="{E6C176D3-8C52-4119-8749-CE7A74DE2AE7}" srcOrd="0" destOrd="0" presId="urn:microsoft.com/office/officeart/2005/8/layout/cycle1"/>
    <dgm:cxn modelId="{16E45DE4-CF7A-4D4B-84E9-65B5785D4CC0}" type="presOf" srcId="{2ADA930A-6C4F-460F-BB96-35EC9F4480F7}" destId="{0036333F-2FF1-4910-8AE2-7C28BC13D988}" srcOrd="0" destOrd="0" presId="urn:microsoft.com/office/officeart/2005/8/layout/cycle1"/>
    <dgm:cxn modelId="{EF505BC4-6281-4F12-88FA-D7269BCB0F87}" type="presOf" srcId="{47537760-5517-48CC-AF79-6E67D440E607}" destId="{34BD442E-763A-4A36-9E88-4318E5800C77}" srcOrd="0" destOrd="0" presId="urn:microsoft.com/office/officeart/2005/8/layout/cycle1"/>
    <dgm:cxn modelId="{4A452595-C05F-464B-9EF7-D4626032A5E0}" type="presOf" srcId="{764E66BB-5876-4698-9303-523328C792A4}" destId="{A64FBA65-76A2-4203-9DB5-96945A706E52}" srcOrd="0" destOrd="0" presId="urn:microsoft.com/office/officeart/2005/8/layout/cycle1"/>
    <dgm:cxn modelId="{7C39BB50-F03D-486C-8629-ADE6A7452ACD}" type="presOf" srcId="{25DDFD89-004C-498C-B730-0CA5022B7A67}" destId="{B2BB65B9-7637-43A0-BEF3-2F4B8999ED5C}" srcOrd="0" destOrd="0" presId="urn:microsoft.com/office/officeart/2005/8/layout/cycle1"/>
    <dgm:cxn modelId="{C6B588A2-321F-4E02-AC51-BD51551494D9}" srcId="{25DDFD89-004C-498C-B730-0CA5022B7A67}" destId="{712E875E-5599-4454-A9A7-F527B2E70F7C}" srcOrd="3" destOrd="0" parTransId="{1D41C379-12F7-4B3A-B84C-9C079DF35918}" sibTransId="{47537760-5517-48CC-AF79-6E67D440E607}"/>
    <dgm:cxn modelId="{F223E8DC-FA8A-4283-B206-3A5F33E84758}" srcId="{25DDFD89-004C-498C-B730-0CA5022B7A67}" destId="{764E66BB-5876-4698-9303-523328C792A4}" srcOrd="2" destOrd="0" parTransId="{17327EA3-22C5-4621-B210-05D7932A70B5}" sibTransId="{2ADA930A-6C4F-460F-BB96-35EC9F4480F7}"/>
    <dgm:cxn modelId="{375EED05-F88A-4AA0-A31B-76CAE464146D}" type="presOf" srcId="{62B861DE-5CD5-480C-9382-B89399EC9490}" destId="{7B2A6416-139B-46FC-81CD-71468E5BD55A}" srcOrd="0" destOrd="0" presId="urn:microsoft.com/office/officeart/2005/8/layout/cycle1"/>
    <dgm:cxn modelId="{932F9EAC-F935-4ECA-AB53-98F9663FCF3D}" type="presOf" srcId="{821B44D9-A63D-4DB5-AF68-F655052D6E6C}" destId="{34E55BF6-87D6-42F9-890D-BCC1689CF8C9}" srcOrd="0" destOrd="0" presId="urn:microsoft.com/office/officeart/2005/8/layout/cycle1"/>
    <dgm:cxn modelId="{5CFD6AE2-2E1E-40B1-923B-65ED6549B34C}" srcId="{25DDFD89-004C-498C-B730-0CA5022B7A67}" destId="{62B861DE-5CD5-480C-9382-B89399EC9490}" srcOrd="1" destOrd="0" parTransId="{46039BE0-729A-48EB-BCB0-9B1184B7586A}" sibTransId="{47B1DE6B-87E0-41B0-82FF-D22D0AF3FA4F}"/>
    <dgm:cxn modelId="{64ECD1B5-C6FA-4B52-86DD-F99D3E2E7817}" type="presOf" srcId="{94D6CA57-252F-4473-A96D-FA9F789CB805}" destId="{4B43E186-6653-495C-BA14-25F4FEFD73D6}" srcOrd="0" destOrd="0" presId="urn:microsoft.com/office/officeart/2005/8/layout/cycle1"/>
    <dgm:cxn modelId="{0F7FD6A6-5747-4C46-A479-94EA6ABAE9C5}" srcId="{25DDFD89-004C-498C-B730-0CA5022B7A67}" destId="{94D6CA57-252F-4473-A96D-FA9F789CB805}" srcOrd="0" destOrd="0" parTransId="{386AA549-4058-4521-86FB-583959A99BC7}" sibTransId="{821B44D9-A63D-4DB5-AF68-F655052D6E6C}"/>
    <dgm:cxn modelId="{17E3BC13-5AD0-4B23-8A1E-9E76789D2A63}" type="presParOf" srcId="{B2BB65B9-7637-43A0-BEF3-2F4B8999ED5C}" destId="{190DC47A-812E-4736-B72F-2212CBC0CD19}" srcOrd="0" destOrd="0" presId="urn:microsoft.com/office/officeart/2005/8/layout/cycle1"/>
    <dgm:cxn modelId="{98FA913E-E83A-4B64-B7A9-13B0B2EEDDE4}" type="presParOf" srcId="{B2BB65B9-7637-43A0-BEF3-2F4B8999ED5C}" destId="{4B43E186-6653-495C-BA14-25F4FEFD73D6}" srcOrd="1" destOrd="0" presId="urn:microsoft.com/office/officeart/2005/8/layout/cycle1"/>
    <dgm:cxn modelId="{9C7EA3D7-0DB6-41B6-90E8-54334F1E3DE6}" type="presParOf" srcId="{B2BB65B9-7637-43A0-BEF3-2F4B8999ED5C}" destId="{34E55BF6-87D6-42F9-890D-BCC1689CF8C9}" srcOrd="2" destOrd="0" presId="urn:microsoft.com/office/officeart/2005/8/layout/cycle1"/>
    <dgm:cxn modelId="{529EB4FC-CFC0-4895-AF0B-ABD763BFA34E}" type="presParOf" srcId="{B2BB65B9-7637-43A0-BEF3-2F4B8999ED5C}" destId="{F152C621-27E6-474B-9939-EF3A0A617A11}" srcOrd="3" destOrd="0" presId="urn:microsoft.com/office/officeart/2005/8/layout/cycle1"/>
    <dgm:cxn modelId="{A7CF79E4-4568-4DD0-8720-1B7DCA809C10}" type="presParOf" srcId="{B2BB65B9-7637-43A0-BEF3-2F4B8999ED5C}" destId="{7B2A6416-139B-46FC-81CD-71468E5BD55A}" srcOrd="4" destOrd="0" presId="urn:microsoft.com/office/officeart/2005/8/layout/cycle1"/>
    <dgm:cxn modelId="{5DF7187A-D72C-4731-B539-295200A46D44}" type="presParOf" srcId="{B2BB65B9-7637-43A0-BEF3-2F4B8999ED5C}" destId="{D9577084-C4D9-4A4B-B2C4-83169DF737DE}" srcOrd="5" destOrd="0" presId="urn:microsoft.com/office/officeart/2005/8/layout/cycle1"/>
    <dgm:cxn modelId="{3DCA27A4-1D11-4966-A74F-D5C0BFBE3302}" type="presParOf" srcId="{B2BB65B9-7637-43A0-BEF3-2F4B8999ED5C}" destId="{B190C718-A0DC-4422-8E86-594B2941D2CF}" srcOrd="6" destOrd="0" presId="urn:microsoft.com/office/officeart/2005/8/layout/cycle1"/>
    <dgm:cxn modelId="{84C873DF-A419-4FE6-A683-3CCDC3571B69}" type="presParOf" srcId="{B2BB65B9-7637-43A0-BEF3-2F4B8999ED5C}" destId="{A64FBA65-76A2-4203-9DB5-96945A706E52}" srcOrd="7" destOrd="0" presId="urn:microsoft.com/office/officeart/2005/8/layout/cycle1"/>
    <dgm:cxn modelId="{C2104F11-A020-4AF7-834A-4C1CC074126F}" type="presParOf" srcId="{B2BB65B9-7637-43A0-BEF3-2F4B8999ED5C}" destId="{0036333F-2FF1-4910-8AE2-7C28BC13D988}" srcOrd="8" destOrd="0" presId="urn:microsoft.com/office/officeart/2005/8/layout/cycle1"/>
    <dgm:cxn modelId="{34E3210E-4FF2-4C21-9428-53FA31E8A677}" type="presParOf" srcId="{B2BB65B9-7637-43A0-BEF3-2F4B8999ED5C}" destId="{0DF5BD6F-5479-43CD-AFA0-3F347D01247C}" srcOrd="9" destOrd="0" presId="urn:microsoft.com/office/officeart/2005/8/layout/cycle1"/>
    <dgm:cxn modelId="{EC2F8CB1-DAEB-47B2-82A1-2A7BA5FF7396}" type="presParOf" srcId="{B2BB65B9-7637-43A0-BEF3-2F4B8999ED5C}" destId="{E6C176D3-8C52-4119-8749-CE7A74DE2AE7}" srcOrd="10" destOrd="0" presId="urn:microsoft.com/office/officeart/2005/8/layout/cycle1"/>
    <dgm:cxn modelId="{9A66CD42-9965-4AAA-999C-203E61EDE3AA}" type="presParOf" srcId="{B2BB65B9-7637-43A0-BEF3-2F4B8999ED5C}" destId="{34BD442E-763A-4A36-9E88-4318E5800C77}"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FBB5E-AD2A-42CE-BF29-1C2EBBE6D9EC}">
      <dsp:nvSpPr>
        <dsp:cNvPr id="0" name=""/>
        <dsp:cNvSpPr/>
      </dsp:nvSpPr>
      <dsp:spPr>
        <a:xfrm>
          <a:off x="2383096" y="-71372"/>
          <a:ext cx="1551797" cy="146695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Planning</a:t>
          </a:r>
          <a:endParaRPr lang="en-AU" sz="1200" b="1"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2610351" y="143458"/>
        <a:ext cx="1097287" cy="1037291"/>
      </dsp:txXfrm>
    </dsp:sp>
    <dsp:sp modelId="{2FF35884-A015-4FEB-85C9-CA700CE9513C}">
      <dsp:nvSpPr>
        <dsp:cNvPr id="0" name=""/>
        <dsp:cNvSpPr/>
      </dsp:nvSpPr>
      <dsp:spPr>
        <a:xfrm rot="2700000">
          <a:off x="3726976" y="1129375"/>
          <a:ext cx="237772" cy="43919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AU" sz="1800" kern="1200"/>
        </a:p>
      </dsp:txBody>
      <dsp:txXfrm>
        <a:off x="3737422" y="1191993"/>
        <a:ext cx="166440" cy="263515"/>
      </dsp:txXfrm>
    </dsp:sp>
    <dsp:sp modelId="{4364CA46-6919-4DAD-95D1-0504C4E9791D}">
      <dsp:nvSpPr>
        <dsp:cNvPr id="0" name=""/>
        <dsp:cNvSpPr/>
      </dsp:nvSpPr>
      <dsp:spPr>
        <a:xfrm>
          <a:off x="3762918" y="1316674"/>
          <a:ext cx="1553501" cy="1452208"/>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b="1" kern="1200" dirty="0" smtClean="0">
              <a:solidFill>
                <a:schemeClr val="tx1"/>
              </a:solidFill>
              <a:latin typeface="Arial" panose="020B0604020202020204" pitchFamily="34" charset="0"/>
              <a:cs typeface="Arial" panose="020B0604020202020204" pitchFamily="34" charset="0"/>
            </a:rPr>
            <a:t>Implementation</a:t>
          </a:r>
          <a:endParaRPr lang="en-AU" sz="1100" b="1" kern="1200" dirty="0">
            <a:solidFill>
              <a:schemeClr val="tx1"/>
            </a:solidFill>
            <a:latin typeface="Arial" panose="020B0604020202020204" pitchFamily="34" charset="0"/>
            <a:cs typeface="Arial" panose="020B0604020202020204" pitchFamily="34" charset="0"/>
          </a:endParaRPr>
        </a:p>
      </dsp:txBody>
      <dsp:txXfrm>
        <a:off x="3990423" y="1529345"/>
        <a:ext cx="1098491" cy="1026866"/>
      </dsp:txXfrm>
    </dsp:sp>
    <dsp:sp modelId="{233BB7CA-33D2-44D7-BDE5-5D7F32D7EE96}">
      <dsp:nvSpPr>
        <dsp:cNvPr id="0" name=""/>
        <dsp:cNvSpPr/>
      </dsp:nvSpPr>
      <dsp:spPr>
        <a:xfrm rot="8093428">
          <a:off x="3722553" y="2517377"/>
          <a:ext cx="251139" cy="43919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AU" sz="1800" kern="1200"/>
        </a:p>
      </dsp:txBody>
      <dsp:txXfrm rot="10800000">
        <a:off x="3786810" y="2578527"/>
        <a:ext cx="175797" cy="263515"/>
      </dsp:txXfrm>
    </dsp:sp>
    <dsp:sp modelId="{864F67EF-9DB8-45B1-9650-E9A59913FCF7}">
      <dsp:nvSpPr>
        <dsp:cNvPr id="0" name=""/>
        <dsp:cNvSpPr/>
      </dsp:nvSpPr>
      <dsp:spPr>
        <a:xfrm>
          <a:off x="2466290" y="2701060"/>
          <a:ext cx="1416812" cy="1423839"/>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smtClean="0">
              <a:solidFill>
                <a:schemeClr val="tx1"/>
              </a:solidFill>
              <a:latin typeface="Arial" panose="020B0604020202020204" pitchFamily="34" charset="0"/>
              <a:cs typeface="Arial" panose="020B0604020202020204" pitchFamily="34" charset="0"/>
            </a:rPr>
            <a:t>Assessment</a:t>
          </a:r>
          <a:endParaRPr lang="en-AU" sz="1200" b="1" kern="1200" dirty="0">
            <a:solidFill>
              <a:schemeClr val="tx1"/>
            </a:solidFill>
            <a:latin typeface="Arial" panose="020B0604020202020204" pitchFamily="34" charset="0"/>
            <a:cs typeface="Arial" panose="020B0604020202020204" pitchFamily="34" charset="0"/>
          </a:endParaRPr>
        </a:p>
      </dsp:txBody>
      <dsp:txXfrm>
        <a:off x="2673777" y="2909576"/>
        <a:ext cx="1001838" cy="1006807"/>
      </dsp:txXfrm>
    </dsp:sp>
    <dsp:sp modelId="{9CF1632B-C6EA-45FE-8DD5-B5C2827C717D}">
      <dsp:nvSpPr>
        <dsp:cNvPr id="0" name=""/>
        <dsp:cNvSpPr/>
      </dsp:nvSpPr>
      <dsp:spPr>
        <a:xfrm rot="13467477">
          <a:off x="2341999" y="2514926"/>
          <a:ext cx="282558" cy="43919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AU" sz="1800" kern="1200"/>
        </a:p>
      </dsp:txBody>
      <dsp:txXfrm rot="10800000">
        <a:off x="2414634" y="2632449"/>
        <a:ext cx="197791" cy="263515"/>
      </dsp:txXfrm>
    </dsp:sp>
    <dsp:sp modelId="{98F98C03-78DA-4BAB-B84E-C9EB704E549C}">
      <dsp:nvSpPr>
        <dsp:cNvPr id="0" name=""/>
        <dsp:cNvSpPr/>
      </dsp:nvSpPr>
      <dsp:spPr>
        <a:xfrm>
          <a:off x="1059367" y="1335608"/>
          <a:ext cx="1437906" cy="1414339"/>
        </a:xfrm>
        <a:prstGeom prst="ellips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smtClean="0">
              <a:latin typeface="Arial" panose="020B0604020202020204" pitchFamily="34" charset="0"/>
              <a:cs typeface="Arial" panose="020B0604020202020204" pitchFamily="34" charset="0"/>
            </a:rPr>
            <a:t>Reporting</a:t>
          </a:r>
          <a:endParaRPr lang="en-AU" sz="1200" b="1" kern="1200" dirty="0">
            <a:latin typeface="Arial" panose="020B0604020202020204" pitchFamily="34" charset="0"/>
            <a:cs typeface="Arial" panose="020B0604020202020204" pitchFamily="34" charset="0"/>
          </a:endParaRPr>
        </a:p>
      </dsp:txBody>
      <dsp:txXfrm>
        <a:off x="1269943" y="1542733"/>
        <a:ext cx="1016754" cy="1000089"/>
      </dsp:txXfrm>
    </dsp:sp>
    <dsp:sp modelId="{A950154E-3C9A-4EF9-BC1C-9F022845F588}">
      <dsp:nvSpPr>
        <dsp:cNvPr id="0" name=""/>
        <dsp:cNvSpPr/>
      </dsp:nvSpPr>
      <dsp:spPr>
        <a:xfrm rot="18900000">
          <a:off x="2378777" y="1141791"/>
          <a:ext cx="257466" cy="43919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AU" sz="1800" kern="1200"/>
        </a:p>
      </dsp:txBody>
      <dsp:txXfrm>
        <a:off x="2390089" y="1256937"/>
        <a:ext cx="180226" cy="263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3E186-6653-495C-BA14-25F4FEFD73D6}">
      <dsp:nvSpPr>
        <dsp:cNvPr id="0" name=""/>
        <dsp:cNvSpPr/>
      </dsp:nvSpPr>
      <dsp:spPr>
        <a:xfrm>
          <a:off x="1559196" y="48554"/>
          <a:ext cx="776818" cy="77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1" kern="1200" dirty="0" smtClean="0">
              <a:effectLst>
                <a:outerShdw blurRad="38100" dist="38100" dir="2700000" algn="tl">
                  <a:srgbClr val="000000">
                    <a:alpha val="43137"/>
                  </a:srgbClr>
                </a:outerShdw>
              </a:effectLst>
            </a:rPr>
            <a:t>Planning</a:t>
          </a:r>
          <a:endParaRPr lang="en-AU" sz="1400" b="1" kern="1200" dirty="0">
            <a:effectLst>
              <a:outerShdw blurRad="38100" dist="38100" dir="2700000" algn="tl">
                <a:srgbClr val="000000">
                  <a:alpha val="43137"/>
                </a:srgbClr>
              </a:outerShdw>
            </a:effectLst>
          </a:endParaRPr>
        </a:p>
      </dsp:txBody>
      <dsp:txXfrm>
        <a:off x="1559196" y="48554"/>
        <a:ext cx="776818" cy="776818"/>
      </dsp:txXfrm>
    </dsp:sp>
    <dsp:sp modelId="{34E55BF6-87D6-42F9-890D-BCC1689CF8C9}">
      <dsp:nvSpPr>
        <dsp:cNvPr id="0" name=""/>
        <dsp:cNvSpPr/>
      </dsp:nvSpPr>
      <dsp:spPr>
        <a:xfrm>
          <a:off x="159333" y="70400"/>
          <a:ext cx="2194323" cy="2194323"/>
        </a:xfrm>
        <a:prstGeom prst="circularArrow">
          <a:avLst>
            <a:gd name="adj1" fmla="val 6903"/>
            <a:gd name="adj2" fmla="val 465446"/>
            <a:gd name="adj3" fmla="val 90854"/>
            <a:gd name="adj4" fmla="val 20219049"/>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A6416-139B-46FC-81CD-71468E5BD55A}">
      <dsp:nvSpPr>
        <dsp:cNvPr id="0" name=""/>
        <dsp:cNvSpPr/>
      </dsp:nvSpPr>
      <dsp:spPr>
        <a:xfrm>
          <a:off x="1413192" y="1340516"/>
          <a:ext cx="1261141" cy="77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1" kern="1200" dirty="0" smtClean="0">
              <a:effectLst>
                <a:outerShdw blurRad="38100" dist="38100" dir="2700000" algn="tl">
                  <a:srgbClr val="000000">
                    <a:alpha val="43137"/>
                  </a:srgbClr>
                </a:outerShdw>
              </a:effectLst>
            </a:rPr>
            <a:t>Implementation</a:t>
          </a:r>
          <a:endParaRPr lang="en-AU" sz="1400" b="1" kern="1200" dirty="0">
            <a:effectLst>
              <a:outerShdw blurRad="38100" dist="38100" dir="2700000" algn="tl">
                <a:srgbClr val="000000">
                  <a:alpha val="43137"/>
                </a:srgbClr>
              </a:outerShdw>
            </a:effectLst>
          </a:endParaRPr>
        </a:p>
      </dsp:txBody>
      <dsp:txXfrm>
        <a:off x="1413192" y="1340516"/>
        <a:ext cx="1261141" cy="776818"/>
      </dsp:txXfrm>
    </dsp:sp>
    <dsp:sp modelId="{D9577084-C4D9-4A4B-B2C4-83169DF737DE}">
      <dsp:nvSpPr>
        <dsp:cNvPr id="0" name=""/>
        <dsp:cNvSpPr/>
      </dsp:nvSpPr>
      <dsp:spPr>
        <a:xfrm>
          <a:off x="433900" y="82349"/>
          <a:ext cx="2194323" cy="2194323"/>
        </a:xfrm>
        <a:prstGeom prst="circularArrow">
          <a:avLst>
            <a:gd name="adj1" fmla="val 6903"/>
            <a:gd name="adj2" fmla="val 465446"/>
            <a:gd name="adj3" fmla="val 6128299"/>
            <a:gd name="adj4" fmla="val 5622369"/>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FBA65-76A2-4203-9DB5-96945A706E52}">
      <dsp:nvSpPr>
        <dsp:cNvPr id="0" name=""/>
        <dsp:cNvSpPr/>
      </dsp:nvSpPr>
      <dsp:spPr>
        <a:xfrm>
          <a:off x="100147" y="1368098"/>
          <a:ext cx="1055828" cy="77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1" kern="1200" dirty="0" smtClean="0">
              <a:effectLst>
                <a:outerShdw blurRad="38100" dist="38100" dir="2700000" algn="tl">
                  <a:srgbClr val="000000">
                    <a:alpha val="43137"/>
                  </a:srgbClr>
                </a:outerShdw>
              </a:effectLst>
            </a:rPr>
            <a:t>Assessment</a:t>
          </a:r>
          <a:endParaRPr lang="en-AU" sz="1400" b="1" kern="1200" dirty="0">
            <a:effectLst>
              <a:outerShdw blurRad="38100" dist="38100" dir="2700000" algn="tl">
                <a:srgbClr val="000000">
                  <a:alpha val="43137"/>
                </a:srgbClr>
              </a:outerShdw>
            </a:effectLst>
          </a:endParaRPr>
        </a:p>
      </dsp:txBody>
      <dsp:txXfrm>
        <a:off x="100147" y="1368098"/>
        <a:ext cx="1055828" cy="776818"/>
      </dsp:txXfrm>
    </dsp:sp>
    <dsp:sp modelId="{0036333F-2FF1-4910-8AE2-7C28BC13D988}">
      <dsp:nvSpPr>
        <dsp:cNvPr id="0" name=""/>
        <dsp:cNvSpPr/>
      </dsp:nvSpPr>
      <dsp:spPr>
        <a:xfrm>
          <a:off x="190672" y="-425"/>
          <a:ext cx="2194323" cy="2194323"/>
        </a:xfrm>
        <a:prstGeom prst="circularArrow">
          <a:avLst>
            <a:gd name="adj1" fmla="val 6903"/>
            <a:gd name="adj2" fmla="val 465446"/>
            <a:gd name="adj3" fmla="val 11349018"/>
            <a:gd name="adj4" fmla="val 9785535"/>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176D3-8C52-4119-8749-CE7A74DE2AE7}">
      <dsp:nvSpPr>
        <dsp:cNvPr id="0" name=""/>
        <dsp:cNvSpPr/>
      </dsp:nvSpPr>
      <dsp:spPr>
        <a:xfrm>
          <a:off x="239652" y="48554"/>
          <a:ext cx="776818" cy="776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1" kern="1200" dirty="0" smtClean="0">
              <a:effectLst>
                <a:outerShdw blurRad="38100" dist="38100" dir="2700000" algn="tl">
                  <a:srgbClr val="000000">
                    <a:alpha val="43137"/>
                  </a:srgbClr>
                </a:outerShdw>
              </a:effectLst>
            </a:rPr>
            <a:t>Reporting</a:t>
          </a:r>
          <a:endParaRPr lang="en-AU" sz="1400" b="1" kern="1200" dirty="0">
            <a:effectLst>
              <a:outerShdw blurRad="38100" dist="38100" dir="2700000" algn="tl">
                <a:srgbClr val="000000">
                  <a:alpha val="43137"/>
                </a:srgbClr>
              </a:outerShdw>
            </a:effectLst>
          </a:endParaRPr>
        </a:p>
      </dsp:txBody>
      <dsp:txXfrm>
        <a:off x="239652" y="48554"/>
        <a:ext cx="776818" cy="776818"/>
      </dsp:txXfrm>
    </dsp:sp>
    <dsp:sp modelId="{34BD442E-763A-4A36-9E88-4318E5800C77}">
      <dsp:nvSpPr>
        <dsp:cNvPr id="0" name=""/>
        <dsp:cNvSpPr/>
      </dsp:nvSpPr>
      <dsp:spPr>
        <a:xfrm>
          <a:off x="197759" y="20837"/>
          <a:ext cx="2194323" cy="2194323"/>
        </a:xfrm>
        <a:prstGeom prst="circularArrow">
          <a:avLst>
            <a:gd name="adj1" fmla="val 6903"/>
            <a:gd name="adj2" fmla="val 465446"/>
            <a:gd name="adj3" fmla="val 16749018"/>
            <a:gd name="adj4" fmla="val 15185535"/>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3E186-6653-495C-BA14-25F4FEFD73D6}">
      <dsp:nvSpPr>
        <dsp:cNvPr id="0" name=""/>
        <dsp:cNvSpPr/>
      </dsp:nvSpPr>
      <dsp:spPr>
        <a:xfrm>
          <a:off x="3385246" y="84719"/>
          <a:ext cx="1327657" cy="13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b="1" kern="1200" dirty="0" smtClean="0">
              <a:effectLst>
                <a:outerShdw blurRad="38100" dist="38100" dir="2700000" algn="tl">
                  <a:srgbClr val="000000">
                    <a:alpha val="43137"/>
                  </a:srgbClr>
                </a:outerShdw>
              </a:effectLst>
            </a:rPr>
            <a:t>Planning</a:t>
          </a:r>
          <a:endParaRPr lang="en-AU" sz="2400" b="1" kern="1200" dirty="0">
            <a:effectLst>
              <a:outerShdw blurRad="38100" dist="38100" dir="2700000" algn="tl">
                <a:srgbClr val="000000">
                  <a:alpha val="43137"/>
                </a:srgbClr>
              </a:outerShdw>
            </a:effectLst>
          </a:endParaRPr>
        </a:p>
      </dsp:txBody>
      <dsp:txXfrm>
        <a:off x="3385246" y="84719"/>
        <a:ext cx="1327657" cy="1327657"/>
      </dsp:txXfrm>
    </dsp:sp>
    <dsp:sp modelId="{34E55BF6-87D6-42F9-890D-BCC1689CF8C9}">
      <dsp:nvSpPr>
        <dsp:cNvPr id="0" name=""/>
        <dsp:cNvSpPr/>
      </dsp:nvSpPr>
      <dsp:spPr>
        <a:xfrm>
          <a:off x="991549" y="121806"/>
          <a:ext cx="3751680" cy="3751680"/>
        </a:xfrm>
        <a:prstGeom prst="circularArrow">
          <a:avLst>
            <a:gd name="adj1" fmla="val 6901"/>
            <a:gd name="adj2" fmla="val 465246"/>
            <a:gd name="adj3" fmla="val 91904"/>
            <a:gd name="adj4" fmla="val 20218622"/>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A6416-139B-46FC-81CD-71468E5BD55A}">
      <dsp:nvSpPr>
        <dsp:cNvPr id="0" name=""/>
        <dsp:cNvSpPr/>
      </dsp:nvSpPr>
      <dsp:spPr>
        <a:xfrm>
          <a:off x="3160145" y="2293755"/>
          <a:ext cx="2106686" cy="13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b="1" kern="1200" dirty="0" smtClean="0">
              <a:effectLst>
                <a:outerShdw blurRad="38100" dist="38100" dir="2700000" algn="tl">
                  <a:srgbClr val="000000">
                    <a:alpha val="43137"/>
                  </a:srgbClr>
                </a:outerShdw>
              </a:effectLst>
            </a:rPr>
            <a:t>Implementation</a:t>
          </a:r>
          <a:endParaRPr lang="en-AU" sz="2400" b="1" kern="1200" dirty="0">
            <a:effectLst>
              <a:outerShdw blurRad="38100" dist="38100" dir="2700000" algn="tl">
                <a:srgbClr val="000000">
                  <a:alpha val="43137"/>
                </a:srgbClr>
              </a:outerShdw>
            </a:effectLst>
          </a:endParaRPr>
        </a:p>
      </dsp:txBody>
      <dsp:txXfrm>
        <a:off x="3160145" y="2293755"/>
        <a:ext cx="2106686" cy="1327657"/>
      </dsp:txXfrm>
    </dsp:sp>
    <dsp:sp modelId="{D9577084-C4D9-4A4B-B2C4-83169DF737DE}">
      <dsp:nvSpPr>
        <dsp:cNvPr id="0" name=""/>
        <dsp:cNvSpPr/>
      </dsp:nvSpPr>
      <dsp:spPr>
        <a:xfrm>
          <a:off x="1382193" y="135625"/>
          <a:ext cx="3751680" cy="3751680"/>
        </a:xfrm>
        <a:prstGeom prst="circularArrow">
          <a:avLst>
            <a:gd name="adj1" fmla="val 6901"/>
            <a:gd name="adj2" fmla="val 465246"/>
            <a:gd name="adj3" fmla="val 6217702"/>
            <a:gd name="adj4" fmla="val 5398885"/>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FBA65-76A2-4203-9DB5-96945A706E52}">
      <dsp:nvSpPr>
        <dsp:cNvPr id="0" name=""/>
        <dsp:cNvSpPr/>
      </dsp:nvSpPr>
      <dsp:spPr>
        <a:xfrm>
          <a:off x="1007787" y="2340916"/>
          <a:ext cx="1570180" cy="13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b="1" kern="1200" dirty="0" smtClean="0">
              <a:effectLst>
                <a:outerShdw blurRad="38100" dist="38100" dir="2700000" algn="tl">
                  <a:srgbClr val="000000">
                    <a:alpha val="43137"/>
                  </a:srgbClr>
                </a:outerShdw>
              </a:effectLst>
            </a:rPr>
            <a:t>Assessment</a:t>
          </a:r>
          <a:endParaRPr lang="en-AU" sz="2400" b="1" kern="1200" dirty="0">
            <a:effectLst>
              <a:outerShdw blurRad="38100" dist="38100" dir="2700000" algn="tl">
                <a:srgbClr val="000000">
                  <a:alpha val="43137"/>
                </a:srgbClr>
              </a:outerShdw>
            </a:effectLst>
          </a:endParaRPr>
        </a:p>
      </dsp:txBody>
      <dsp:txXfrm>
        <a:off x="1007787" y="2340916"/>
        <a:ext cx="1570180" cy="1327657"/>
      </dsp:txXfrm>
    </dsp:sp>
    <dsp:sp modelId="{0036333F-2FF1-4910-8AE2-7C28BC13D988}">
      <dsp:nvSpPr>
        <dsp:cNvPr id="0" name=""/>
        <dsp:cNvSpPr/>
      </dsp:nvSpPr>
      <dsp:spPr>
        <a:xfrm>
          <a:off x="1045136" y="806"/>
          <a:ext cx="3751680" cy="3751680"/>
        </a:xfrm>
        <a:prstGeom prst="circularArrow">
          <a:avLst>
            <a:gd name="adj1" fmla="val 6901"/>
            <a:gd name="adj2" fmla="val 465246"/>
            <a:gd name="adj3" fmla="val 11349862"/>
            <a:gd name="adj4" fmla="val 9784892"/>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176D3-8C52-4119-8749-CE7A74DE2AE7}">
      <dsp:nvSpPr>
        <dsp:cNvPr id="0" name=""/>
        <dsp:cNvSpPr/>
      </dsp:nvSpPr>
      <dsp:spPr>
        <a:xfrm>
          <a:off x="1129048" y="84719"/>
          <a:ext cx="1327657" cy="13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b="1" kern="1200" dirty="0" smtClean="0">
              <a:effectLst>
                <a:outerShdw blurRad="38100" dist="38100" dir="2700000" algn="tl">
                  <a:srgbClr val="000000">
                    <a:alpha val="43137"/>
                  </a:srgbClr>
                </a:outerShdw>
              </a:effectLst>
            </a:rPr>
            <a:t>Reporting</a:t>
          </a:r>
          <a:endParaRPr lang="en-AU" sz="2400" b="1" kern="1200" dirty="0">
            <a:effectLst>
              <a:outerShdw blurRad="38100" dist="38100" dir="2700000" algn="tl">
                <a:srgbClr val="000000">
                  <a:alpha val="43137"/>
                </a:srgbClr>
              </a:outerShdw>
            </a:effectLst>
          </a:endParaRPr>
        </a:p>
      </dsp:txBody>
      <dsp:txXfrm>
        <a:off x="1129048" y="84719"/>
        <a:ext cx="1327657" cy="1327657"/>
      </dsp:txXfrm>
    </dsp:sp>
    <dsp:sp modelId="{34BD442E-763A-4A36-9E88-4318E5800C77}">
      <dsp:nvSpPr>
        <dsp:cNvPr id="0" name=""/>
        <dsp:cNvSpPr/>
      </dsp:nvSpPr>
      <dsp:spPr>
        <a:xfrm>
          <a:off x="1045136" y="806"/>
          <a:ext cx="3751680" cy="3751680"/>
        </a:xfrm>
        <a:prstGeom prst="circularArrow">
          <a:avLst>
            <a:gd name="adj1" fmla="val 6901"/>
            <a:gd name="adj2" fmla="val 465246"/>
            <a:gd name="adj3" fmla="val 16749862"/>
            <a:gd name="adj4" fmla="val 15184892"/>
            <a:gd name="adj5" fmla="val 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5947" y="0"/>
            <a:ext cx="2942220" cy="498215"/>
          </a:xfrm>
          <a:prstGeom prst="rect">
            <a:avLst/>
          </a:prstGeom>
        </p:spPr>
        <p:txBody>
          <a:bodyPr vert="horz" lIns="91440" tIns="45720" rIns="91440" bIns="45720" rtlCol="0"/>
          <a:lstStyle>
            <a:lvl1pPr algn="r">
              <a:defRPr sz="1200"/>
            </a:lvl1pPr>
          </a:lstStyle>
          <a:p>
            <a:fld id="{9BAE05EB-5AE9-467A-AF6B-9EAC62A8433A}" type="datetimeFigureOut">
              <a:rPr lang="en-AU" smtClean="0"/>
              <a:t>18/05/2015</a:t>
            </a:fld>
            <a:endParaRPr lang="en-AU"/>
          </a:p>
        </p:txBody>
      </p:sp>
      <p:sp>
        <p:nvSpPr>
          <p:cNvPr id="4" name="Footer Placeholder 3"/>
          <p:cNvSpPr>
            <a:spLocks noGrp="1"/>
          </p:cNvSpPr>
          <p:nvPr>
            <p:ph type="ftr" sz="quarter" idx="2"/>
          </p:nvPr>
        </p:nvSpPr>
        <p:spPr>
          <a:xfrm>
            <a:off x="0" y="9431600"/>
            <a:ext cx="2942220" cy="49821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5947" y="9431600"/>
            <a:ext cx="2942220" cy="498214"/>
          </a:xfrm>
          <a:prstGeom prst="rect">
            <a:avLst/>
          </a:prstGeom>
        </p:spPr>
        <p:txBody>
          <a:bodyPr vert="horz" lIns="91440" tIns="45720" rIns="91440" bIns="45720" rtlCol="0" anchor="b"/>
          <a:lstStyle>
            <a:lvl1pPr algn="r">
              <a:defRPr sz="1200"/>
            </a:lvl1pPr>
          </a:lstStyle>
          <a:p>
            <a:fld id="{D1EAA7E2-2DBE-455D-AA3D-3DA0B2D49495}" type="slidenum">
              <a:rPr lang="en-AU" smtClean="0"/>
              <a:t>‹#›</a:t>
            </a:fld>
            <a:endParaRPr lang="en-AU"/>
          </a:p>
        </p:txBody>
      </p:sp>
    </p:spTree>
    <p:extLst>
      <p:ext uri="{BB962C8B-B14F-4D97-AF65-F5344CB8AC3E}">
        <p14:creationId xmlns:p14="http://schemas.microsoft.com/office/powerpoint/2010/main" val="930792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8215"/>
          </a:xfrm>
          <a:prstGeom prst="rect">
            <a:avLst/>
          </a:prstGeom>
        </p:spPr>
        <p:txBody>
          <a:bodyPr vert="horz" lIns="91440" tIns="45720" rIns="91440" bIns="45720" rtlCol="0"/>
          <a:lstStyle>
            <a:lvl1pPr algn="r">
              <a:defRPr sz="1200"/>
            </a:lvl1pPr>
          </a:lstStyle>
          <a:p>
            <a:fld id="{ED0850A1-8B10-4972-B5D1-6AA8C7901043}" type="datetimeFigureOut">
              <a:rPr lang="en-AU" smtClean="0"/>
              <a:t>18/05/2015</a:t>
            </a:fld>
            <a:endParaRPr lang="en-AU"/>
          </a:p>
        </p:txBody>
      </p:sp>
      <p:sp>
        <p:nvSpPr>
          <p:cNvPr id="4" name="Slide Image Placeholder 3"/>
          <p:cNvSpPr>
            <a:spLocks noGrp="1" noRot="1" noChangeAspect="1"/>
          </p:cNvSpPr>
          <p:nvPr>
            <p:ph type="sldImg" idx="2"/>
          </p:nvPr>
        </p:nvSpPr>
        <p:spPr>
          <a:xfrm>
            <a:off x="1162050" y="1241425"/>
            <a:ext cx="4465638"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78722"/>
            <a:ext cx="543179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600"/>
            <a:ext cx="2942220"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600"/>
            <a:ext cx="2942220" cy="498214"/>
          </a:xfrm>
          <a:prstGeom prst="rect">
            <a:avLst/>
          </a:prstGeom>
        </p:spPr>
        <p:txBody>
          <a:bodyPr vert="horz" lIns="91440" tIns="45720" rIns="91440" bIns="45720" rtlCol="0" anchor="b"/>
          <a:lstStyle>
            <a:lvl1pPr algn="r">
              <a:defRPr sz="1200"/>
            </a:lvl1pPr>
          </a:lstStyle>
          <a:p>
            <a:fld id="{AEB46B6C-9BB6-4742-9CB2-B576714A935E}" type="slidenum">
              <a:rPr lang="en-AU" smtClean="0"/>
              <a:t>‹#›</a:t>
            </a:fld>
            <a:endParaRPr lang="en-AU"/>
          </a:p>
        </p:txBody>
      </p:sp>
    </p:spTree>
    <p:extLst>
      <p:ext uri="{BB962C8B-B14F-4D97-AF65-F5344CB8AC3E}">
        <p14:creationId xmlns:p14="http://schemas.microsoft.com/office/powerpoint/2010/main" val="261627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1241425"/>
            <a:ext cx="4465638" cy="3351213"/>
          </a:xfrm>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AEB46B6C-9BB6-4742-9CB2-B576714A935E}" type="slidenum">
              <a:rPr lang="en-AU" smtClean="0"/>
              <a:t>9</a:t>
            </a:fld>
            <a:endParaRPr lang="en-AU"/>
          </a:p>
        </p:txBody>
      </p:sp>
    </p:spTree>
    <p:extLst>
      <p:ext uri="{BB962C8B-B14F-4D97-AF65-F5344CB8AC3E}">
        <p14:creationId xmlns:p14="http://schemas.microsoft.com/office/powerpoint/2010/main" val="379745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B46B6C-9BB6-4742-9CB2-B576714A935E}" type="slidenum">
              <a:rPr lang="en-AU" smtClean="0"/>
              <a:t>12</a:t>
            </a:fld>
            <a:endParaRPr lang="en-AU"/>
          </a:p>
        </p:txBody>
      </p:sp>
    </p:spTree>
    <p:extLst>
      <p:ext uri="{BB962C8B-B14F-4D97-AF65-F5344CB8AC3E}">
        <p14:creationId xmlns:p14="http://schemas.microsoft.com/office/powerpoint/2010/main" val="122146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1241425"/>
            <a:ext cx="4465638" cy="33512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B46B6C-9BB6-4742-9CB2-B576714A935E}" type="slidenum">
              <a:rPr lang="en-AU" smtClean="0"/>
              <a:t>15</a:t>
            </a:fld>
            <a:endParaRPr lang="en-AU"/>
          </a:p>
        </p:txBody>
      </p:sp>
    </p:spTree>
    <p:extLst>
      <p:ext uri="{BB962C8B-B14F-4D97-AF65-F5344CB8AC3E}">
        <p14:creationId xmlns:p14="http://schemas.microsoft.com/office/powerpoint/2010/main" val="43575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smtClean="0"/>
          </a:p>
        </p:txBody>
      </p:sp>
      <p:sp>
        <p:nvSpPr>
          <p:cNvPr id="4" name="Slide Number Placeholder 3"/>
          <p:cNvSpPr>
            <a:spLocks noGrp="1"/>
          </p:cNvSpPr>
          <p:nvPr>
            <p:ph type="sldNum" sz="quarter" idx="10"/>
          </p:nvPr>
        </p:nvSpPr>
        <p:spPr/>
        <p:txBody>
          <a:bodyPr/>
          <a:lstStyle/>
          <a:p>
            <a:fld id="{AEB46B6C-9BB6-4742-9CB2-B576714A935E}" type="slidenum">
              <a:rPr lang="en-AU" smtClean="0"/>
              <a:t>19</a:t>
            </a:fld>
            <a:endParaRPr lang="en-AU"/>
          </a:p>
        </p:txBody>
      </p:sp>
    </p:spTree>
    <p:extLst>
      <p:ext uri="{BB962C8B-B14F-4D97-AF65-F5344CB8AC3E}">
        <p14:creationId xmlns:p14="http://schemas.microsoft.com/office/powerpoint/2010/main" val="423597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1241425"/>
            <a:ext cx="4465638" cy="33512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B46B6C-9BB6-4742-9CB2-B576714A935E}" type="slidenum">
              <a:rPr lang="en-AU" smtClean="0"/>
              <a:t>20</a:t>
            </a:fld>
            <a:endParaRPr lang="en-AU"/>
          </a:p>
        </p:txBody>
      </p:sp>
    </p:spTree>
    <p:extLst>
      <p:ext uri="{BB962C8B-B14F-4D97-AF65-F5344CB8AC3E}">
        <p14:creationId xmlns:p14="http://schemas.microsoft.com/office/powerpoint/2010/main" val="394654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B46B6C-9BB6-4742-9CB2-B576714A935E}" type="slidenum">
              <a:rPr lang="en-AU" smtClean="0"/>
              <a:t>27</a:t>
            </a:fld>
            <a:endParaRPr lang="en-AU"/>
          </a:p>
        </p:txBody>
      </p:sp>
    </p:spTree>
    <p:extLst>
      <p:ext uri="{BB962C8B-B14F-4D97-AF65-F5344CB8AC3E}">
        <p14:creationId xmlns:p14="http://schemas.microsoft.com/office/powerpoint/2010/main" val="266088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4E1EF1-7303-4585-B173-C0289925F1C9}" type="datetimeFigureOut">
              <a:rPr lang="en-AU" smtClean="0"/>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118238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E1EF1-7303-4585-B173-C0289925F1C9}" type="datetimeFigureOut">
              <a:rPr lang="en-AU" smtClean="0"/>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163215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E1EF1-7303-4585-B173-C0289925F1C9}" type="datetimeFigureOut">
              <a:rPr lang="en-AU" smtClean="0"/>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236874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E1EF1-7303-4585-B173-C0289925F1C9}" type="datetimeFigureOut">
              <a:rPr lang="en-AU" smtClean="0"/>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138510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E1EF1-7303-4585-B173-C0289925F1C9}" type="datetimeFigureOut">
              <a:rPr lang="en-AU" smtClean="0"/>
              <a:t>18/05/2015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242844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4E1EF1-7303-4585-B173-C0289925F1C9}" type="datetimeFigureOut">
              <a:rPr lang="en-AU" smtClean="0"/>
              <a:t>18/05/2015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335356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4E1EF1-7303-4585-B173-C0289925F1C9}" type="datetimeFigureOut">
              <a:rPr lang="en-AU" smtClean="0"/>
              <a:t>18/05/2015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224078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4E1EF1-7303-4585-B173-C0289925F1C9}" type="datetimeFigureOut">
              <a:rPr lang="en-AU" smtClean="0"/>
              <a:t>18/05/2015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108466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E1EF1-7303-4585-B173-C0289925F1C9}" type="datetimeFigureOut">
              <a:rPr lang="en-AU" smtClean="0"/>
              <a:t>18/05/2015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207656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E1EF1-7303-4585-B173-C0289925F1C9}" type="datetimeFigureOut">
              <a:rPr lang="en-AU" smtClean="0"/>
              <a:t>18/05/2015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359335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E1EF1-7303-4585-B173-C0289925F1C9}" type="datetimeFigureOut">
              <a:rPr lang="en-AU" smtClean="0"/>
              <a:t>18/05/2015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B388DD-6CDE-4641-939A-429DCBB9339F}" type="slidenum">
              <a:rPr lang="en-AU" smtClean="0"/>
              <a:t>‹#›</a:t>
            </a:fld>
            <a:endParaRPr lang="en-AU"/>
          </a:p>
        </p:txBody>
      </p:sp>
    </p:spTree>
    <p:extLst>
      <p:ext uri="{BB962C8B-B14F-4D97-AF65-F5344CB8AC3E}">
        <p14:creationId xmlns:p14="http://schemas.microsoft.com/office/powerpoint/2010/main" val="225486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E1EF1-7303-4585-B173-C0289925F1C9}" type="datetimeFigureOut">
              <a:rPr lang="en-AU" smtClean="0"/>
              <a:t>18/05/2015</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388DD-6CDE-4641-939A-429DCBB9339F}" type="slidenum">
              <a:rPr lang="en-AU" smtClean="0"/>
              <a:t>‹#›</a:t>
            </a:fld>
            <a:endParaRPr lang="en-AU"/>
          </a:p>
        </p:txBody>
      </p:sp>
    </p:spTree>
    <p:extLst>
      <p:ext uri="{BB962C8B-B14F-4D97-AF65-F5344CB8AC3E}">
        <p14:creationId xmlns:p14="http://schemas.microsoft.com/office/powerpoint/2010/main" val="4179697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tmp"/><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2019/2019%20Maths%20Planning%20Tool.xlsx"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Resources/2019%20Maths%20Planning%20Tool.xls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Resources/Maths%20Notebook/Open%20Notebook.onetoc2"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2019/2019%20Maths%20Standards%20Tracking%20Tool.xlsx"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Resources/2019%20Maths%20Standards%20Tracking%20Tool.xls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l="25287" t="22000" r="16092" b="24001"/>
          <a:stretch>
            <a:fillRect/>
          </a:stretch>
        </p:blipFill>
        <p:spPr bwMode="auto">
          <a:xfrm>
            <a:off x="3467221" y="3312993"/>
            <a:ext cx="1849058" cy="239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30595" y="741586"/>
            <a:ext cx="6276753" cy="1569660"/>
          </a:xfrm>
          <a:prstGeom prst="rect">
            <a:avLst/>
          </a:prstGeom>
        </p:spPr>
        <p:txBody>
          <a:bodyPr wrap="square">
            <a:spAutoFit/>
          </a:bodyPr>
          <a:lstStyle/>
          <a:p>
            <a:pPr algn="ctr"/>
            <a:r>
              <a:rPr lang="en-AU" sz="3200" b="1" dirty="0">
                <a:solidFill>
                  <a:schemeClr val="accent1">
                    <a:lumMod val="75000"/>
                  </a:schemeClr>
                </a:solidFill>
                <a:effectLst>
                  <a:outerShdw blurRad="38100" dist="38100" dir="2700000" algn="tl">
                    <a:srgbClr val="000000">
                      <a:alpha val="43137"/>
                    </a:srgbClr>
                  </a:outerShdw>
                </a:effectLst>
              </a:rPr>
              <a:t>Technology, </a:t>
            </a:r>
            <a:endParaRPr lang="en-AU" sz="3200" b="1" dirty="0" smtClean="0">
              <a:solidFill>
                <a:schemeClr val="accent1">
                  <a:lumMod val="75000"/>
                </a:schemeClr>
              </a:solidFill>
              <a:effectLst>
                <a:outerShdw blurRad="38100" dist="38100" dir="2700000" algn="tl">
                  <a:srgbClr val="000000">
                    <a:alpha val="43137"/>
                  </a:srgbClr>
                </a:outerShdw>
              </a:effectLst>
            </a:endParaRPr>
          </a:p>
          <a:p>
            <a:pPr algn="ctr"/>
            <a:r>
              <a:rPr lang="en-AU" sz="3200" b="1" dirty="0" smtClean="0">
                <a:solidFill>
                  <a:schemeClr val="accent1">
                    <a:lumMod val="75000"/>
                  </a:schemeClr>
                </a:solidFill>
                <a:effectLst>
                  <a:outerShdw blurRad="38100" dist="38100" dir="2700000" algn="tl">
                    <a:srgbClr val="000000">
                      <a:alpha val="43137"/>
                    </a:srgbClr>
                  </a:outerShdw>
                </a:effectLst>
              </a:rPr>
              <a:t>Evidence </a:t>
            </a:r>
            <a:r>
              <a:rPr lang="en-AU" sz="3200" b="1" dirty="0">
                <a:solidFill>
                  <a:schemeClr val="accent1">
                    <a:lumMod val="75000"/>
                  </a:schemeClr>
                </a:solidFill>
                <a:effectLst>
                  <a:outerShdw blurRad="38100" dist="38100" dir="2700000" algn="tl">
                    <a:srgbClr val="000000">
                      <a:alpha val="43137"/>
                    </a:srgbClr>
                  </a:outerShdw>
                </a:effectLst>
              </a:rPr>
              <a:t>Based </a:t>
            </a:r>
            <a:r>
              <a:rPr lang="en-AU" sz="3200" b="1" dirty="0" smtClean="0">
                <a:solidFill>
                  <a:schemeClr val="accent1">
                    <a:lumMod val="75000"/>
                  </a:schemeClr>
                </a:solidFill>
                <a:effectLst>
                  <a:outerShdw blurRad="38100" dist="38100" dir="2700000" algn="tl">
                    <a:srgbClr val="000000">
                      <a:alpha val="43137"/>
                    </a:srgbClr>
                  </a:outerShdw>
                </a:effectLst>
              </a:rPr>
              <a:t>Assessment and</a:t>
            </a:r>
            <a:endParaRPr lang="en-AU" sz="3200" b="1" dirty="0">
              <a:solidFill>
                <a:schemeClr val="accent1">
                  <a:lumMod val="75000"/>
                </a:schemeClr>
              </a:solidFill>
              <a:effectLst>
                <a:outerShdw blurRad="38100" dist="38100" dir="2700000" algn="tl">
                  <a:srgbClr val="000000">
                    <a:alpha val="43137"/>
                  </a:srgbClr>
                </a:outerShdw>
              </a:effectLst>
            </a:endParaRPr>
          </a:p>
          <a:p>
            <a:pPr algn="ctr"/>
            <a:r>
              <a:rPr lang="en-AU" sz="3200" b="1" dirty="0" smtClean="0">
                <a:solidFill>
                  <a:schemeClr val="accent1">
                    <a:lumMod val="75000"/>
                  </a:schemeClr>
                </a:solidFill>
                <a:effectLst>
                  <a:outerShdw blurRad="38100" dist="38100" dir="2700000" algn="tl">
                    <a:srgbClr val="000000">
                      <a:alpha val="43137"/>
                    </a:srgbClr>
                  </a:outerShdw>
                </a:effectLst>
              </a:rPr>
              <a:t>Learning </a:t>
            </a:r>
            <a:r>
              <a:rPr lang="en-AU" sz="3200" b="1" dirty="0">
                <a:solidFill>
                  <a:schemeClr val="accent1">
                    <a:lumMod val="75000"/>
                  </a:schemeClr>
                </a:solidFill>
                <a:effectLst>
                  <a:outerShdw blurRad="38100" dist="38100" dir="2700000" algn="tl">
                    <a:srgbClr val="000000">
                      <a:alpha val="43137"/>
                    </a:srgbClr>
                  </a:outerShdw>
                </a:effectLst>
              </a:rPr>
              <a:t>for All in Maths</a:t>
            </a:r>
          </a:p>
        </p:txBody>
      </p:sp>
    </p:spTree>
    <p:extLst>
      <p:ext uri="{BB962C8B-B14F-4D97-AF65-F5344CB8AC3E}">
        <p14:creationId xmlns:p14="http://schemas.microsoft.com/office/powerpoint/2010/main" val="255656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47" y="1365840"/>
            <a:ext cx="8301370" cy="4047262"/>
          </a:xfrm>
          <a:prstGeom prst="rect">
            <a:avLst/>
          </a:prstGeom>
          <a:noFill/>
        </p:spPr>
        <p:txBody>
          <a:bodyPr wrap="square" rtlCol="0">
            <a:spAutoFit/>
          </a:bodyPr>
          <a:lstStyle/>
          <a:p>
            <a:r>
              <a:rPr lang="en-AU" sz="1400" dirty="0" smtClean="0">
                <a:latin typeface="Arial" panose="020B0604020202020204" pitchFamily="34" charset="0"/>
                <a:cs typeface="Arial" panose="020B0604020202020204" pitchFamily="34" charset="0"/>
              </a:rPr>
              <a:t>Being </a:t>
            </a:r>
            <a:r>
              <a:rPr lang="en-AU" sz="1400" dirty="0">
                <a:latin typeface="Arial" panose="020B0604020202020204" pitchFamily="34" charset="0"/>
                <a:cs typeface="Arial" panose="020B0604020202020204" pitchFamily="34" charset="0"/>
              </a:rPr>
              <a:t>a small school  with little resources and limited funds to invest in technology, I felt it necessary to use what was available to us. At that time we had some </a:t>
            </a:r>
            <a:r>
              <a:rPr lang="en-AU" sz="1400" dirty="0" smtClean="0">
                <a:latin typeface="Arial" panose="020B0604020202020204" pitchFamily="34" charset="0"/>
                <a:cs typeface="Arial" panose="020B0604020202020204" pitchFamily="34" charset="0"/>
              </a:rPr>
              <a:t>computers in each classroom. Through the use of </a:t>
            </a:r>
            <a:r>
              <a:rPr lang="en-AU" sz="1400" b="1" dirty="0" smtClean="0">
                <a:latin typeface="Arial" panose="020B0604020202020204" pitchFamily="34" charset="0"/>
                <a:cs typeface="Arial" panose="020B0604020202020204" pitchFamily="34" charset="0"/>
              </a:rPr>
              <a:t>Microsoft</a:t>
            </a:r>
            <a:r>
              <a:rPr lang="en-AU" sz="140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Word, </a:t>
            </a:r>
            <a:r>
              <a:rPr lang="en-AU" sz="1400" dirty="0" smtClean="0">
                <a:latin typeface="Arial" panose="020B0604020202020204" pitchFamily="34" charset="0"/>
                <a:cs typeface="Arial" panose="020B0604020202020204" pitchFamily="34" charset="0"/>
              </a:rPr>
              <a:t> I began to design templates for staff. By doing this, we began to implement a structure </a:t>
            </a:r>
            <a:r>
              <a:rPr lang="en-AU" sz="1400" dirty="0">
                <a:latin typeface="Arial" panose="020B0604020202020204" pitchFamily="34" charset="0"/>
                <a:cs typeface="Arial" panose="020B0604020202020204" pitchFamily="34" charset="0"/>
              </a:rPr>
              <a:t>which </a:t>
            </a:r>
            <a:r>
              <a:rPr lang="en-AU" sz="1400" dirty="0" smtClean="0">
                <a:latin typeface="Arial" panose="020B0604020202020204" pitchFamily="34" charset="0"/>
                <a:cs typeface="Arial" panose="020B0604020202020204" pitchFamily="34" charset="0"/>
              </a:rPr>
              <a:t>allowed us to record </a:t>
            </a:r>
            <a:r>
              <a:rPr lang="en-AU" sz="1400" dirty="0">
                <a:latin typeface="Arial" panose="020B0604020202020204" pitchFamily="34" charset="0"/>
                <a:cs typeface="Arial" panose="020B0604020202020204" pitchFamily="34" charset="0"/>
              </a:rPr>
              <a:t>a journey of the child’s </a:t>
            </a:r>
            <a:r>
              <a:rPr lang="en-AU" sz="1400" dirty="0" smtClean="0">
                <a:latin typeface="Arial" panose="020B0604020202020204" pitchFamily="34" charset="0"/>
                <a:cs typeface="Arial" panose="020B0604020202020204" pitchFamily="34" charset="0"/>
              </a:rPr>
              <a:t>learning over a period of time. </a:t>
            </a:r>
            <a:endParaRPr lang="en-AU" sz="14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One of the main elements within </a:t>
            </a:r>
            <a:r>
              <a:rPr lang="en-AU" sz="1400" b="1" dirty="0" smtClean="0">
                <a:latin typeface="Arial" panose="020B0604020202020204" pitchFamily="34" charset="0"/>
                <a:cs typeface="Arial" panose="020B0604020202020204" pitchFamily="34" charset="0"/>
              </a:rPr>
              <a:t>Microsoft</a:t>
            </a:r>
            <a:r>
              <a:rPr lang="en-AU" sz="140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Word</a:t>
            </a:r>
            <a:r>
              <a:rPr lang="en-AU" sz="1400" dirty="0" smtClean="0">
                <a:latin typeface="Arial" panose="020B0604020202020204" pitchFamily="34" charset="0"/>
                <a:cs typeface="Arial" panose="020B0604020202020204" pitchFamily="34" charset="0"/>
              </a:rPr>
              <a:t> </a:t>
            </a:r>
            <a:r>
              <a:rPr lang="en-AU" sz="1400" dirty="0">
                <a:latin typeface="Arial" panose="020B0604020202020204" pitchFamily="34" charset="0"/>
                <a:cs typeface="Arial" panose="020B0604020202020204" pitchFamily="34" charset="0"/>
              </a:rPr>
              <a:t>was </a:t>
            </a:r>
            <a:r>
              <a:rPr lang="en-AU" sz="1400" dirty="0" smtClean="0">
                <a:latin typeface="Arial" panose="020B0604020202020204" pitchFamily="34" charset="0"/>
                <a:cs typeface="Arial" panose="020B0604020202020204" pitchFamily="34" charset="0"/>
              </a:rPr>
              <a:t>the </a:t>
            </a:r>
            <a:r>
              <a:rPr lang="en-AU" sz="1400" dirty="0">
                <a:latin typeface="Arial" panose="020B0604020202020204" pitchFamily="34" charset="0"/>
                <a:cs typeface="Arial" panose="020B0604020202020204" pitchFamily="34" charset="0"/>
              </a:rPr>
              <a:t>function of </a:t>
            </a:r>
            <a:r>
              <a:rPr lang="en-AU" sz="1400" b="1" dirty="0">
                <a:latin typeface="Arial" panose="020B0604020202020204" pitchFamily="34" charset="0"/>
                <a:cs typeface="Arial" panose="020B0604020202020204" pitchFamily="34" charset="0"/>
              </a:rPr>
              <a:t>hyperlinks</a:t>
            </a:r>
            <a:r>
              <a:rPr lang="en-AU" sz="1400" dirty="0">
                <a:latin typeface="Arial" panose="020B0604020202020204" pitchFamily="34" charset="0"/>
                <a:cs typeface="Arial" panose="020B0604020202020204" pitchFamily="34" charset="0"/>
              </a:rPr>
              <a:t>. The benefits of this </a:t>
            </a:r>
            <a:r>
              <a:rPr lang="en-AU" sz="1400" dirty="0" smtClean="0">
                <a:latin typeface="Arial" panose="020B0604020202020204" pitchFamily="34" charset="0"/>
                <a:cs typeface="Arial" panose="020B0604020202020204" pitchFamily="34" charset="0"/>
              </a:rPr>
              <a:t>was:</a:t>
            </a:r>
          </a:p>
          <a:p>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Teachers using the technology.</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Making information easily accessible.</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Learning how to use folder structures.</a:t>
            </a:r>
          </a:p>
          <a:p>
            <a:pPr marL="214313" indent="-214313">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Having the capability to link </a:t>
            </a:r>
            <a:r>
              <a:rPr lang="en-AU" sz="1400" dirty="0">
                <a:latin typeface="Arial" panose="020B0604020202020204" pitchFamily="34" charset="0"/>
                <a:cs typeface="Arial" panose="020B0604020202020204" pitchFamily="34" charset="0"/>
              </a:rPr>
              <a:t>the child’s </a:t>
            </a:r>
            <a:r>
              <a:rPr lang="en-AU" sz="1400" dirty="0" smtClean="0">
                <a:latin typeface="Arial" panose="020B0604020202020204" pitchFamily="34" charset="0"/>
                <a:cs typeface="Arial" panose="020B0604020202020204" pitchFamily="34" charset="0"/>
              </a:rPr>
              <a:t>assessments </a:t>
            </a:r>
            <a:r>
              <a:rPr lang="en-AU" sz="1400" dirty="0">
                <a:latin typeface="Arial" panose="020B0604020202020204" pitchFamily="34" charset="0"/>
                <a:cs typeface="Arial" panose="020B0604020202020204" pitchFamily="34" charset="0"/>
              </a:rPr>
              <a:t>to work completed. </a:t>
            </a:r>
          </a:p>
          <a:p>
            <a:pPr marL="214313" indent="-214313">
              <a:buFont typeface="Wingdings" panose="05000000000000000000" pitchFamily="2" charset="2"/>
              <a:buChar char="Ø"/>
            </a:pPr>
            <a:endParaRPr lang="en-AU" sz="135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endParaRPr lang="en-AU" sz="1350" dirty="0"/>
          </a:p>
          <a:p>
            <a:pPr marL="214313" indent="-214313">
              <a:buFont typeface="Wingdings" panose="05000000000000000000" pitchFamily="2" charset="2"/>
              <a:buChar char="Ø"/>
            </a:pPr>
            <a:endParaRPr lang="en-AU" sz="1350" dirty="0"/>
          </a:p>
          <a:p>
            <a:pPr algn="ctr"/>
            <a:r>
              <a:rPr lang="en-AU" sz="2100" b="1" dirty="0"/>
              <a:t>But where did that leave us in relation to “Learning &amp; Teaching”?</a:t>
            </a:r>
          </a:p>
          <a:p>
            <a:pPr marL="214313" indent="-214313">
              <a:buFont typeface="Wingdings" panose="05000000000000000000" pitchFamily="2" charset="2"/>
              <a:buChar char="Ø"/>
            </a:pPr>
            <a:endParaRPr lang="en-AU" sz="1350" dirty="0"/>
          </a:p>
        </p:txBody>
      </p:sp>
      <p:sp>
        <p:nvSpPr>
          <p:cNvPr id="3" name="TextBox 2"/>
          <p:cNvSpPr txBox="1"/>
          <p:nvPr/>
        </p:nvSpPr>
        <p:spPr>
          <a:xfrm>
            <a:off x="276447" y="269359"/>
            <a:ext cx="2689904" cy="738664"/>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Where did it begin?</a:t>
            </a:r>
          </a:p>
          <a:p>
            <a:endParaRPr lang="en-AU" dirty="0"/>
          </a:p>
        </p:txBody>
      </p:sp>
    </p:spTree>
    <p:extLst>
      <p:ext uri="{BB962C8B-B14F-4D97-AF65-F5344CB8AC3E}">
        <p14:creationId xmlns:p14="http://schemas.microsoft.com/office/powerpoint/2010/main" val="3813042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2 - Childrens Assessment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010" y="1049201"/>
            <a:ext cx="5000102" cy="2727329"/>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649" y="311810"/>
            <a:ext cx="2803033" cy="3295168"/>
          </a:xfrm>
          <a:prstGeom prst="rect">
            <a:avLst/>
          </a:prstGeom>
        </p:spPr>
      </p:pic>
      <p:sp>
        <p:nvSpPr>
          <p:cNvPr id="2" name="TextBox 1"/>
          <p:cNvSpPr txBox="1"/>
          <p:nvPr/>
        </p:nvSpPr>
        <p:spPr>
          <a:xfrm>
            <a:off x="268010" y="259699"/>
            <a:ext cx="2250103" cy="461665"/>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Folder Structure</a:t>
            </a:r>
          </a:p>
        </p:txBody>
      </p:sp>
      <p:sp>
        <p:nvSpPr>
          <p:cNvPr id="3" name="Rectangle 2"/>
          <p:cNvSpPr/>
          <p:nvPr/>
        </p:nvSpPr>
        <p:spPr>
          <a:xfrm>
            <a:off x="3092915" y="4315207"/>
            <a:ext cx="5283173" cy="1169551"/>
          </a:xfrm>
          <a:prstGeom prst="rect">
            <a:avLst/>
          </a:prstGeom>
        </p:spPr>
        <p:txBody>
          <a:bodyPr wrap="square">
            <a:spAutoFit/>
          </a:bodyPr>
          <a:lstStyle/>
          <a:p>
            <a:r>
              <a:rPr lang="en-AU" sz="1400" dirty="0" smtClean="0">
                <a:latin typeface="Arial" panose="020B0604020202020204" pitchFamily="34" charset="0"/>
                <a:cs typeface="Arial" panose="020B0604020202020204" pitchFamily="34" charset="0"/>
              </a:rPr>
              <a:t>From 2004 - 2007 </a:t>
            </a:r>
            <a:r>
              <a:rPr lang="en-AU" sz="1400" dirty="0">
                <a:latin typeface="Arial" panose="020B0604020202020204" pitchFamily="34" charset="0"/>
                <a:cs typeface="Arial" panose="020B0604020202020204" pitchFamily="34" charset="0"/>
              </a:rPr>
              <a:t>assessments in the children's individual folders was gathered and filed by scanning on a desktop scanner and </a:t>
            </a:r>
            <a:r>
              <a:rPr lang="en-AU" sz="1400" dirty="0" smtClean="0">
                <a:latin typeface="Arial" panose="020B0604020202020204" pitchFamily="34" charset="0"/>
                <a:cs typeface="Arial" panose="020B0604020202020204" pitchFamily="34" charset="0"/>
              </a:rPr>
              <a:t>then using </a:t>
            </a:r>
            <a:r>
              <a:rPr lang="en-AU" sz="1400" dirty="0">
                <a:latin typeface="Arial" panose="020B0604020202020204" pitchFamily="34" charset="0"/>
                <a:cs typeface="Arial" panose="020B0604020202020204" pitchFamily="34" charset="0"/>
              </a:rPr>
              <a:t>the click and drag method to </a:t>
            </a:r>
            <a:r>
              <a:rPr lang="en-AU" sz="1400" dirty="0" smtClean="0">
                <a:latin typeface="Arial" panose="020B0604020202020204" pitchFamily="34" charset="0"/>
                <a:cs typeface="Arial" panose="020B0604020202020204" pitchFamily="34" charset="0"/>
              </a:rPr>
              <a:t>file these into the appropriate </a:t>
            </a:r>
            <a:r>
              <a:rPr lang="en-AU" sz="1400" dirty="0">
                <a:latin typeface="Arial" panose="020B0604020202020204" pitchFamily="34" charset="0"/>
                <a:cs typeface="Arial" panose="020B0604020202020204" pitchFamily="34" charset="0"/>
              </a:rPr>
              <a:t>folder</a:t>
            </a:r>
            <a:r>
              <a:rPr lang="en-AU" sz="1400" dirty="0" smtClean="0">
                <a:latin typeface="Arial" panose="020B0604020202020204" pitchFamily="34" charset="0"/>
                <a:cs typeface="Arial" panose="020B0604020202020204" pitchFamily="34" charset="0"/>
              </a:rPr>
              <a:t>. The main focus of this procedure was for accountability. </a:t>
            </a:r>
            <a:endParaRPr lang="en-AU"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51" y="4471760"/>
            <a:ext cx="1150220" cy="1197275"/>
          </a:xfrm>
          <a:prstGeom prst="rect">
            <a:avLst/>
          </a:prstGeom>
        </p:spPr>
      </p:pic>
      <p:pic>
        <p:nvPicPr>
          <p:cNvPr id="8" name="Picture 7"/>
          <p:cNvPicPr>
            <a:picLocks noChangeAspect="1"/>
          </p:cNvPicPr>
          <p:nvPr/>
        </p:nvPicPr>
        <p:blipFill>
          <a:blip r:embed="rId5"/>
          <a:stretch>
            <a:fillRect/>
          </a:stretch>
        </p:blipFill>
        <p:spPr>
          <a:xfrm>
            <a:off x="1402533" y="1587878"/>
            <a:ext cx="4107905" cy="2366727"/>
          </a:xfrm>
          <a:prstGeom prst="rect">
            <a:avLst/>
          </a:prstGeom>
        </p:spPr>
      </p:pic>
      <p:sp>
        <p:nvSpPr>
          <p:cNvPr id="9" name="TextBox 8"/>
          <p:cNvSpPr txBox="1"/>
          <p:nvPr/>
        </p:nvSpPr>
        <p:spPr>
          <a:xfrm>
            <a:off x="103770" y="6032301"/>
            <a:ext cx="4560379" cy="523220"/>
          </a:xfrm>
          <a:prstGeom prst="rect">
            <a:avLst/>
          </a:prstGeom>
          <a:noFill/>
        </p:spPr>
        <p:txBody>
          <a:bodyPr wrap="square" rtlCol="0">
            <a:spAutoFit/>
          </a:bodyPr>
          <a:lstStyle/>
          <a:p>
            <a:r>
              <a:rPr lang="en-AU" sz="1400" dirty="0" smtClean="0">
                <a:latin typeface="Arial" panose="020B0604020202020204" pitchFamily="34" charset="0"/>
                <a:cs typeface="Arial" panose="020B0604020202020204" pitchFamily="34" charset="0"/>
              </a:rPr>
              <a:t>Data collection was the collection of work into individual folders and passed up each year.</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261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664" y="985232"/>
            <a:ext cx="8114386" cy="3954929"/>
          </a:xfrm>
          <a:prstGeom prst="rect">
            <a:avLst/>
          </a:prstGeom>
          <a:noFill/>
        </p:spPr>
        <p:txBody>
          <a:bodyPr wrap="square" rtlCol="0">
            <a:spAutoFit/>
          </a:bodyPr>
          <a:lstStyle/>
          <a:p>
            <a:endParaRPr lang="en-AU" sz="1350" dirty="0"/>
          </a:p>
          <a:p>
            <a:r>
              <a:rPr lang="en-AU" sz="1400" dirty="0" smtClean="0">
                <a:latin typeface="Arial" panose="020B0604020202020204" pitchFamily="34" charset="0"/>
                <a:cs typeface="Arial" panose="020B0604020202020204" pitchFamily="34" charset="0"/>
              </a:rPr>
              <a:t>There was an idea to solve our scanning procedure but </a:t>
            </a:r>
            <a:r>
              <a:rPr lang="en-AU" sz="1400" dirty="0">
                <a:latin typeface="Arial" panose="020B0604020202020204" pitchFamily="34" charset="0"/>
                <a:cs typeface="Arial" panose="020B0604020202020204" pitchFamily="34" charset="0"/>
              </a:rPr>
              <a:t>there was no company who had a </a:t>
            </a:r>
            <a:r>
              <a:rPr lang="en-AU" sz="1400" dirty="0" smtClean="0">
                <a:latin typeface="Arial" panose="020B0604020202020204" pitchFamily="34" charset="0"/>
                <a:cs typeface="Arial" panose="020B0604020202020204" pitchFamily="34" charset="0"/>
              </a:rPr>
              <a:t>product of this nature.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In 2007 when changing our photocopier to </a:t>
            </a:r>
            <a:r>
              <a:rPr lang="en-AU" sz="1400" dirty="0" smtClean="0">
                <a:latin typeface="Arial" panose="020B0604020202020204" pitchFamily="34" charset="0"/>
                <a:cs typeface="Arial" panose="020B0604020202020204" pitchFamily="34" charset="0"/>
              </a:rPr>
              <a:t>Toshiba, </a:t>
            </a:r>
            <a:r>
              <a:rPr lang="en-AU" sz="1400" dirty="0">
                <a:latin typeface="Arial" panose="020B0604020202020204" pitchFamily="34" charset="0"/>
                <a:cs typeface="Arial" panose="020B0604020202020204" pitchFamily="34" charset="0"/>
              </a:rPr>
              <a:t>a discussion took place about an idea the school had in regards to scanning of children’s assessments.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After working with Toshiba and their technicians to make some alterations to a product they </a:t>
            </a:r>
            <a:r>
              <a:rPr lang="en-AU" sz="1400" dirty="0" smtClean="0">
                <a:latin typeface="Arial" panose="020B0604020202020204" pitchFamily="34" charset="0"/>
                <a:cs typeface="Arial" panose="020B0604020202020204" pitchFamily="34" charset="0"/>
              </a:rPr>
              <a:t>already had</a:t>
            </a:r>
            <a:r>
              <a:rPr lang="en-AU" sz="1400" dirty="0">
                <a:latin typeface="Arial" panose="020B0604020202020204" pitchFamily="34" charset="0"/>
                <a:cs typeface="Arial" panose="020B0604020202020204" pitchFamily="34" charset="0"/>
              </a:rPr>
              <a:t>, a revised product was introduced. It is known as the Re Rite software that </a:t>
            </a:r>
            <a:r>
              <a:rPr lang="en-AU" sz="1400" dirty="0" smtClean="0">
                <a:latin typeface="Arial" panose="020B0604020202020204" pitchFamily="34" charset="0"/>
                <a:cs typeface="Arial" panose="020B0604020202020204" pitchFamily="34" charset="0"/>
              </a:rPr>
              <a:t>is </a:t>
            </a:r>
            <a:r>
              <a:rPr lang="en-AU" sz="1400" dirty="0">
                <a:latin typeface="Arial" panose="020B0604020202020204" pitchFamily="34" charset="0"/>
                <a:cs typeface="Arial" panose="020B0604020202020204" pitchFamily="34" charset="0"/>
              </a:rPr>
              <a:t>used to scan our assessments. Benefits of this </a:t>
            </a:r>
            <a:r>
              <a:rPr lang="en-AU" sz="1400" dirty="0" smtClean="0">
                <a:latin typeface="Arial" panose="020B0604020202020204" pitchFamily="34" charset="0"/>
                <a:cs typeface="Arial" panose="020B0604020202020204" pitchFamily="34" charset="0"/>
              </a:rPr>
              <a:t>are:</a:t>
            </a:r>
            <a:endParaRPr lang="en-AU" sz="1400" dirty="0">
              <a:latin typeface="Arial" panose="020B0604020202020204" pitchFamily="34" charset="0"/>
              <a:cs typeface="Arial" panose="020B0604020202020204" pitchFamily="34" charset="0"/>
            </a:endParaRPr>
          </a:p>
          <a:p>
            <a:endParaRPr lang="en-AU" sz="1400" dirty="0" smtClean="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Software designed to </a:t>
            </a:r>
            <a:r>
              <a:rPr lang="en-AU" sz="1400" dirty="0" smtClean="0">
                <a:latin typeface="Arial" panose="020B0604020202020204" pitchFamily="34" charset="0"/>
                <a:cs typeface="Arial" panose="020B0604020202020204" pitchFamily="34" charset="0"/>
              </a:rPr>
              <a:t>suit school needs</a:t>
            </a:r>
          </a:p>
          <a:p>
            <a:pPr marL="214313" indent="-214313">
              <a:buFont typeface="Arial" panose="020B0604020202020204" pitchFamily="34" charset="0"/>
              <a:buChar char="•"/>
            </a:pPr>
            <a:r>
              <a:rPr lang="en-AU" sz="1400" dirty="0" smtClean="0">
                <a:latin typeface="Arial" panose="020B0604020202020204" pitchFamily="34" charset="0"/>
                <a:cs typeface="Arial" panose="020B0604020202020204" pitchFamily="34" charset="0"/>
              </a:rPr>
              <a:t>Scans in PDF, Word and Excel.</a:t>
            </a:r>
          </a:p>
          <a:p>
            <a:pPr marL="214313" indent="-214313">
              <a:buFont typeface="Arial" panose="020B0604020202020204" pitchFamily="34" charset="0"/>
              <a:buChar char="•"/>
            </a:pPr>
            <a:r>
              <a:rPr lang="en-AU" sz="1400" dirty="0" smtClean="0">
                <a:latin typeface="Arial" panose="020B0604020202020204" pitchFamily="34" charset="0"/>
                <a:cs typeface="Arial" panose="020B0604020202020204" pitchFamily="34" charset="0"/>
              </a:rPr>
              <a:t>Templates designed for different areas of the school.</a:t>
            </a:r>
          </a:p>
          <a:p>
            <a:endParaRPr lang="en-AU" sz="14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 </a:t>
            </a:r>
            <a:endParaRPr lang="en-AU" sz="1400" dirty="0">
              <a:latin typeface="Arial" panose="020B0604020202020204" pitchFamily="34" charset="0"/>
              <a:cs typeface="Arial" panose="020B0604020202020204" pitchFamily="34" charset="0"/>
            </a:endParaRPr>
          </a:p>
          <a:p>
            <a:endParaRPr lang="en-AU"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59" y="4787858"/>
            <a:ext cx="1757363" cy="14644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81925">
            <a:off x="4753481" y="3572357"/>
            <a:ext cx="1871522" cy="8568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738" y="272258"/>
            <a:ext cx="2323214" cy="745071"/>
          </a:xfrm>
          <a:prstGeom prst="rect">
            <a:avLst/>
          </a:prstGeom>
        </p:spPr>
      </p:pic>
      <p:sp>
        <p:nvSpPr>
          <p:cNvPr id="3" name="TextBox 2"/>
          <p:cNvSpPr txBox="1"/>
          <p:nvPr/>
        </p:nvSpPr>
        <p:spPr>
          <a:xfrm>
            <a:off x="2634560" y="5909736"/>
            <a:ext cx="6109365" cy="307777"/>
          </a:xfrm>
          <a:prstGeom prst="rect">
            <a:avLst/>
          </a:prstGeom>
          <a:noFill/>
        </p:spPr>
        <p:txBody>
          <a:bodyPr wrap="none" rtlCol="0">
            <a:spAutoFit/>
          </a:bodyPr>
          <a:lstStyle/>
          <a:p>
            <a:r>
              <a:rPr lang="en-AU" sz="1400" b="1" dirty="0">
                <a:latin typeface="Arial" panose="020B0604020202020204" pitchFamily="34" charset="0"/>
                <a:cs typeface="Arial" panose="020B0604020202020204" pitchFamily="34" charset="0"/>
              </a:rPr>
              <a:t>Note: There is now </a:t>
            </a:r>
            <a:r>
              <a:rPr lang="en-AU" sz="1400" b="1" dirty="0" smtClean="0">
                <a:latin typeface="Arial" panose="020B0604020202020204" pitchFamily="34" charset="0"/>
                <a:cs typeface="Arial" panose="020B0604020202020204" pitchFamily="34" charset="0"/>
              </a:rPr>
              <a:t>another scanning version </a:t>
            </a:r>
            <a:r>
              <a:rPr lang="en-AU" sz="1400" b="1" dirty="0">
                <a:latin typeface="Arial" panose="020B0604020202020204" pitchFamily="34" charset="0"/>
                <a:cs typeface="Arial" panose="020B0604020202020204" pitchFamily="34" charset="0"/>
              </a:rPr>
              <a:t>called “Capture &amp; Store”</a:t>
            </a:r>
          </a:p>
        </p:txBody>
      </p:sp>
      <p:sp>
        <p:nvSpPr>
          <p:cNvPr id="5" name="TextBox 4"/>
          <p:cNvSpPr txBox="1"/>
          <p:nvPr/>
        </p:nvSpPr>
        <p:spPr>
          <a:xfrm>
            <a:off x="5465866" y="4360473"/>
            <a:ext cx="3208553" cy="646331"/>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Ref: </a:t>
            </a:r>
            <a:r>
              <a:rPr lang="en-AU" sz="1200" dirty="0" smtClean="0">
                <a:latin typeface="Arial" panose="020B0604020202020204" pitchFamily="34" charset="0"/>
                <a:cs typeface="Arial" panose="020B0604020202020204" pitchFamily="34" charset="0"/>
              </a:rPr>
              <a:t>  Rob </a:t>
            </a:r>
            <a:r>
              <a:rPr lang="en-AU" sz="1200" dirty="0" err="1">
                <a:latin typeface="Arial" panose="020B0604020202020204" pitchFamily="34" charset="0"/>
                <a:cs typeface="Arial" panose="020B0604020202020204" pitchFamily="34" charset="0"/>
              </a:rPr>
              <a:t>Colonnello</a:t>
            </a:r>
            <a:r>
              <a:rPr lang="en-AU" sz="1200" dirty="0">
                <a:latin typeface="Arial" panose="020B0604020202020204" pitchFamily="34" charset="0"/>
                <a:cs typeface="Arial" panose="020B0604020202020204" pitchFamily="34" charset="0"/>
              </a:rPr>
              <a:t> (Education Specialist)</a:t>
            </a:r>
          </a:p>
          <a:p>
            <a:r>
              <a:rPr lang="en-AU" sz="1200" dirty="0">
                <a:latin typeface="Arial" panose="020B0604020202020204" pitchFamily="34" charset="0"/>
                <a:cs typeface="Arial" panose="020B0604020202020204" pitchFamily="34" charset="0"/>
              </a:rPr>
              <a:t>	</a:t>
            </a:r>
          </a:p>
          <a:p>
            <a:r>
              <a:rPr lang="en-AU" sz="1200" dirty="0" smtClean="0">
                <a:latin typeface="Arial" panose="020B0604020202020204" pitchFamily="34" charset="0"/>
                <a:cs typeface="Arial" panose="020B0604020202020204" pitchFamily="34" charset="0"/>
              </a:rPr>
              <a:t>          Tel</a:t>
            </a:r>
            <a:r>
              <a:rPr lang="en-AU" sz="1200" dirty="0">
                <a:latin typeface="Arial" panose="020B0604020202020204" pitchFamily="34" charset="0"/>
                <a:cs typeface="Arial" panose="020B0604020202020204" pitchFamily="34" charset="0"/>
              </a:rPr>
              <a:t>: 1300 887 600</a:t>
            </a:r>
          </a:p>
        </p:txBody>
      </p:sp>
    </p:spTree>
    <p:extLst>
      <p:ext uri="{BB962C8B-B14F-4D97-AF65-F5344CB8AC3E}">
        <p14:creationId xmlns:p14="http://schemas.microsoft.com/office/powerpoint/2010/main" val="1005283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2 - Childrens Assessment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87" y="1097157"/>
            <a:ext cx="5000102" cy="2727329"/>
          </a:xfrm>
          <a:prstGeom prst="rect">
            <a:avLst/>
          </a:prstGeom>
        </p:spPr>
      </p:pic>
      <p:pic>
        <p:nvPicPr>
          <p:cNvPr id="13" name="Picture 12"/>
          <p:cNvPicPr>
            <a:picLocks noChangeAspect="1"/>
          </p:cNvPicPr>
          <p:nvPr/>
        </p:nvPicPr>
        <p:blipFill>
          <a:blip r:embed="rId3"/>
          <a:stretch>
            <a:fillRect/>
          </a:stretch>
        </p:blipFill>
        <p:spPr>
          <a:xfrm>
            <a:off x="1344277" y="1708964"/>
            <a:ext cx="4278356" cy="2754218"/>
          </a:xfrm>
          <a:prstGeom prst="rect">
            <a:avLst/>
          </a:prstGeom>
        </p:spPr>
      </p:pic>
      <p:sp>
        <p:nvSpPr>
          <p:cNvPr id="2" name="TextBox 1"/>
          <p:cNvSpPr txBox="1"/>
          <p:nvPr/>
        </p:nvSpPr>
        <p:spPr>
          <a:xfrm>
            <a:off x="181891" y="376744"/>
            <a:ext cx="3245312" cy="461665"/>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Re-Rite Folder Structure</a:t>
            </a:r>
          </a:p>
        </p:txBody>
      </p:sp>
      <p:pic>
        <p:nvPicPr>
          <p:cNvPr id="9" name="Picture 8" descr="2013 Assessmen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443" y="2359296"/>
            <a:ext cx="4332428" cy="2363142"/>
          </a:xfrm>
          <a:prstGeom prst="rect">
            <a:avLst/>
          </a:prstGeom>
        </p:spPr>
      </p:pic>
      <p:pic>
        <p:nvPicPr>
          <p:cNvPr id="10" name="Picture 9" descr="Literac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585" y="3030156"/>
            <a:ext cx="4147457" cy="2296079"/>
          </a:xfrm>
          <a:prstGeom prst="rect">
            <a:avLst/>
          </a:prstGeom>
        </p:spPr>
      </p:pic>
      <p:sp>
        <p:nvSpPr>
          <p:cNvPr id="3" name="TextBox 2"/>
          <p:cNvSpPr txBox="1"/>
          <p:nvPr/>
        </p:nvSpPr>
        <p:spPr>
          <a:xfrm rot="20046488">
            <a:off x="230355" y="3033738"/>
            <a:ext cx="1222386" cy="300082"/>
          </a:xfrm>
          <a:prstGeom prst="rect">
            <a:avLst/>
          </a:prstGeom>
          <a:noFill/>
        </p:spPr>
        <p:txBody>
          <a:bodyPr wrap="none" rtlCol="0">
            <a:spAutoFit/>
          </a:bodyPr>
          <a:lstStyle/>
          <a:p>
            <a:r>
              <a:rPr lang="en-AU" sz="1350" b="1" dirty="0">
                <a:solidFill>
                  <a:srgbClr val="FF0000"/>
                </a:solidFill>
                <a:effectLst>
                  <a:outerShdw blurRad="38100" dist="38100" dir="2700000" algn="tl">
                    <a:srgbClr val="000000">
                      <a:alpha val="43137"/>
                    </a:srgbClr>
                  </a:outerShdw>
                </a:effectLst>
              </a:rPr>
              <a:t>Year &amp; Gender</a:t>
            </a:r>
          </a:p>
        </p:txBody>
      </p:sp>
      <p:sp>
        <p:nvSpPr>
          <p:cNvPr id="4" name="TextBox 3"/>
          <p:cNvSpPr txBox="1"/>
          <p:nvPr/>
        </p:nvSpPr>
        <p:spPr>
          <a:xfrm rot="19991518">
            <a:off x="1775627" y="3769468"/>
            <a:ext cx="1117485" cy="300082"/>
          </a:xfrm>
          <a:prstGeom prst="rect">
            <a:avLst/>
          </a:prstGeom>
          <a:noFill/>
        </p:spPr>
        <p:txBody>
          <a:bodyPr wrap="none" rtlCol="0">
            <a:spAutoFit/>
          </a:bodyPr>
          <a:lstStyle/>
          <a:p>
            <a:r>
              <a:rPr lang="en-AU" sz="1350" b="1" dirty="0">
                <a:solidFill>
                  <a:srgbClr val="FF0000"/>
                </a:solidFill>
                <a:effectLst>
                  <a:outerShdw blurRad="38100" dist="38100" dir="2700000" algn="tl">
                    <a:srgbClr val="000000">
                      <a:alpha val="43137"/>
                    </a:srgbClr>
                  </a:outerShdw>
                </a:effectLst>
              </a:rPr>
              <a:t>Child’s Name</a:t>
            </a:r>
          </a:p>
        </p:txBody>
      </p:sp>
      <p:sp>
        <p:nvSpPr>
          <p:cNvPr id="11" name="TextBox 10"/>
          <p:cNvSpPr txBox="1"/>
          <p:nvPr/>
        </p:nvSpPr>
        <p:spPr>
          <a:xfrm rot="19913962">
            <a:off x="3474576" y="4324124"/>
            <a:ext cx="1349728" cy="300082"/>
          </a:xfrm>
          <a:prstGeom prst="rect">
            <a:avLst/>
          </a:prstGeom>
          <a:noFill/>
        </p:spPr>
        <p:txBody>
          <a:bodyPr wrap="none" rtlCol="0">
            <a:spAutoFit/>
          </a:bodyPr>
          <a:lstStyle/>
          <a:p>
            <a:r>
              <a:rPr lang="en-AU" sz="1350" b="1" dirty="0">
                <a:solidFill>
                  <a:srgbClr val="FF0000"/>
                </a:solidFill>
                <a:effectLst>
                  <a:outerShdw blurRad="38100" dist="38100" dir="2700000" algn="tl">
                    <a:srgbClr val="000000">
                      <a:alpha val="43137"/>
                    </a:srgbClr>
                  </a:outerShdw>
                </a:effectLst>
              </a:rPr>
              <a:t>Curriculum Area</a:t>
            </a:r>
          </a:p>
        </p:txBody>
      </p:sp>
      <p:sp>
        <p:nvSpPr>
          <p:cNvPr id="12" name="TextBox 11"/>
          <p:cNvSpPr txBox="1"/>
          <p:nvPr/>
        </p:nvSpPr>
        <p:spPr>
          <a:xfrm rot="19927715">
            <a:off x="5522174" y="5078838"/>
            <a:ext cx="902811" cy="300082"/>
          </a:xfrm>
          <a:prstGeom prst="rect">
            <a:avLst/>
          </a:prstGeom>
          <a:noFill/>
        </p:spPr>
        <p:txBody>
          <a:bodyPr wrap="none" rtlCol="0">
            <a:spAutoFit/>
          </a:bodyPr>
          <a:lstStyle/>
          <a:p>
            <a:r>
              <a:rPr lang="en-AU" sz="1350" b="1" dirty="0" smtClean="0">
                <a:solidFill>
                  <a:srgbClr val="FF0000"/>
                </a:solidFill>
                <a:effectLst>
                  <a:outerShdw blurRad="38100" dist="38100" dir="2700000" algn="tl">
                    <a:srgbClr val="000000">
                      <a:alpha val="43137"/>
                    </a:srgbClr>
                  </a:outerShdw>
                </a:effectLst>
              </a:rPr>
              <a:t>File Name</a:t>
            </a:r>
            <a:endParaRPr lang="en-AU" sz="1350" b="1" dirty="0">
              <a:solidFill>
                <a:srgbClr val="FF0000"/>
              </a:solidFill>
              <a:effectLst>
                <a:outerShdw blurRad="38100" dist="38100" dir="2700000" algn="tl">
                  <a:srgbClr val="000000">
                    <a:alpha val="43137"/>
                  </a:srgbClr>
                </a:outerShdw>
              </a:effectLst>
            </a:endParaRPr>
          </a:p>
        </p:txBody>
      </p:sp>
      <p:sp>
        <p:nvSpPr>
          <p:cNvPr id="15" name="TextBox 14"/>
          <p:cNvSpPr txBox="1"/>
          <p:nvPr/>
        </p:nvSpPr>
        <p:spPr>
          <a:xfrm>
            <a:off x="181891" y="5870584"/>
            <a:ext cx="8270297" cy="738664"/>
          </a:xfrm>
          <a:prstGeom prst="rect">
            <a:avLst/>
          </a:prstGeom>
          <a:noFill/>
        </p:spPr>
        <p:txBody>
          <a:bodyPr wrap="square" rtlCol="0">
            <a:spAutoFit/>
          </a:bodyPr>
          <a:lstStyle/>
          <a:p>
            <a:pPr marL="0" lvl="3"/>
            <a:r>
              <a:rPr lang="en-AU" sz="1400" dirty="0">
                <a:latin typeface="Arial" panose="020B0604020202020204" pitchFamily="34" charset="0"/>
                <a:cs typeface="Arial" panose="020B0604020202020204" pitchFamily="34" charset="0"/>
              </a:rPr>
              <a:t>Note</a:t>
            </a:r>
            <a:r>
              <a:rPr lang="en-AU" sz="1400" dirty="0" smtClean="0">
                <a:latin typeface="Arial" panose="020B0604020202020204" pitchFamily="34" charset="0"/>
                <a:cs typeface="Arial" panose="020B0604020202020204" pitchFamily="34" charset="0"/>
              </a:rPr>
              <a:t>:	File type can be PDF, Excel or Word.</a:t>
            </a:r>
          </a:p>
          <a:p>
            <a:pPr marL="0" lvl="3"/>
            <a:r>
              <a:rPr lang="en-AU" sz="1400" dirty="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Email option is set up with Capture and Store.</a:t>
            </a:r>
          </a:p>
          <a:p>
            <a:pPr marL="0" lvl="3"/>
            <a:r>
              <a:rPr lang="en-AU" sz="1400" dirty="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Software </a:t>
            </a:r>
            <a:r>
              <a:rPr lang="en-AU" sz="1400" dirty="0">
                <a:latin typeface="Arial" panose="020B0604020202020204" pitchFamily="34" charset="0"/>
                <a:cs typeface="Arial" panose="020B0604020202020204" pitchFamily="34" charset="0"/>
              </a:rPr>
              <a:t>will create any </a:t>
            </a:r>
            <a:r>
              <a:rPr lang="en-AU" sz="1400" dirty="0" smtClean="0">
                <a:latin typeface="Arial" panose="020B0604020202020204" pitchFamily="34" charset="0"/>
                <a:cs typeface="Arial" panose="020B0604020202020204" pitchFamily="34" charset="0"/>
              </a:rPr>
              <a:t>missing folders </a:t>
            </a:r>
            <a:r>
              <a:rPr lang="en-AU" sz="1400" dirty="0" smtClean="0">
                <a:latin typeface="Arial" panose="020B0604020202020204" pitchFamily="34" charset="0"/>
                <a:cs typeface="Arial" panose="020B0604020202020204" pitchFamily="34" charset="0"/>
              </a:rPr>
              <a:t>in Curriculum section</a:t>
            </a:r>
            <a:r>
              <a:rPr lang="en-AU" sz="1400" dirty="0" smtClean="0">
                <a:latin typeface="Arial" panose="020B0604020202020204" pitchFamily="34" charset="0"/>
                <a:cs typeface="Arial" panose="020B0604020202020204" pitchFamily="34" charset="0"/>
              </a:rPr>
              <a:t>.</a:t>
            </a:r>
            <a:endParaRPr lang="en-AU" sz="1400" dirty="0"/>
          </a:p>
        </p:txBody>
      </p:sp>
    </p:spTree>
    <p:extLst>
      <p:ext uri="{BB962C8B-B14F-4D97-AF65-F5344CB8AC3E}">
        <p14:creationId xmlns:p14="http://schemas.microsoft.com/office/powerpoint/2010/main" val="759076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03" y="1178604"/>
            <a:ext cx="8515490" cy="3939540"/>
          </a:xfrm>
          <a:prstGeom prst="rect">
            <a:avLst/>
          </a:prstGeom>
        </p:spPr>
        <p:txBody>
          <a:bodyPr wrap="square">
            <a:spAutoFit/>
          </a:bodyPr>
          <a:lstStyle/>
          <a:p>
            <a:endParaRPr lang="en-AU" sz="1350" dirty="0">
              <a:solidFill>
                <a:srgbClr val="FF0000"/>
              </a:solidFill>
            </a:endParaRPr>
          </a:p>
          <a:p>
            <a:r>
              <a:rPr lang="en-AU" sz="1400" dirty="0">
                <a:latin typeface="Arial" panose="020B0604020202020204" pitchFamily="34" charset="0"/>
                <a:cs typeface="Arial" panose="020B0604020202020204" pitchFamily="34" charset="0"/>
              </a:rPr>
              <a:t>With the introduction </a:t>
            </a:r>
            <a:r>
              <a:rPr lang="en-AU" sz="1400" dirty="0" smtClean="0">
                <a:latin typeface="Arial" panose="020B0604020202020204" pitchFamily="34" charset="0"/>
                <a:cs typeface="Arial" panose="020B0604020202020204" pitchFamily="34" charset="0"/>
              </a:rPr>
              <a:t>of VELS and AusVELS, </a:t>
            </a:r>
            <a:r>
              <a:rPr lang="en-AU" sz="1400" dirty="0">
                <a:latin typeface="Arial" panose="020B0604020202020204" pitchFamily="34" charset="0"/>
                <a:cs typeface="Arial" panose="020B0604020202020204" pitchFamily="34" charset="0"/>
              </a:rPr>
              <a:t>came the ability to extend our knowledge of the curriculum and </a:t>
            </a:r>
            <a:r>
              <a:rPr lang="en-AU" sz="1400" dirty="0" smtClean="0">
                <a:latin typeface="Arial" panose="020B0604020202020204" pitchFamily="34" charset="0"/>
                <a:cs typeface="Arial" panose="020B0604020202020204" pitchFamily="34" charset="0"/>
              </a:rPr>
              <a:t>the way in which we implement it. </a:t>
            </a:r>
            <a:r>
              <a:rPr lang="en-AU" sz="1400" dirty="0">
                <a:latin typeface="Arial" panose="020B0604020202020204" pitchFamily="34" charset="0"/>
                <a:cs typeface="Arial" panose="020B0604020202020204" pitchFamily="34" charset="0"/>
              </a:rPr>
              <a:t>The use of Windows based products has formed the foundation of a system that enables us to plan, track progress and assess the child’s knowledge of the curriculum</a:t>
            </a:r>
            <a:r>
              <a:rPr lang="en-AU" sz="1400" dirty="0" smtClean="0">
                <a:latin typeface="Arial" panose="020B0604020202020204" pitchFamily="34" charset="0"/>
                <a:cs typeface="Arial" panose="020B0604020202020204" pitchFamily="34" charset="0"/>
              </a:rPr>
              <a:t>. The scanning has now gone from a view of accountability to also using the data to inform our teaching. We are currently implementing this process with our Mathematics curriculum.</a:t>
            </a:r>
            <a:endParaRPr lang="en-AU" sz="1400" dirty="0">
              <a:latin typeface="Arial" panose="020B0604020202020204" pitchFamily="34" charset="0"/>
              <a:cs typeface="Arial" panose="020B0604020202020204" pitchFamily="34" charset="0"/>
            </a:endParaRPr>
          </a:p>
          <a:p>
            <a:endParaRPr lang="en-AU" sz="1400" dirty="0" smtClean="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Word		- Used to plan Work </a:t>
            </a:r>
            <a:r>
              <a:rPr lang="en-AU" sz="1400" dirty="0" smtClean="0">
                <a:latin typeface="Arial" panose="020B0604020202020204" pitchFamily="34" charset="0"/>
                <a:cs typeface="Arial" panose="020B0604020202020204" pitchFamily="34" charset="0"/>
              </a:rPr>
              <a:t>Program</a:t>
            </a:r>
          </a:p>
          <a:p>
            <a:pPr marL="214313" indent="-214313">
              <a:buFont typeface="Wingdings" panose="05000000000000000000" pitchFamily="2" charset="2"/>
              <a:buChar char="Ø"/>
            </a:pPr>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Excel	 	- Templates designed to track children’s progress.</a:t>
            </a:r>
          </a:p>
          <a:p>
            <a:pPr lvl="2"/>
            <a:r>
              <a:rPr lang="en-AU" sz="1400" dirty="0">
                <a:latin typeface="Arial" panose="020B0604020202020204" pitchFamily="34" charset="0"/>
                <a:cs typeface="Arial" panose="020B0604020202020204" pitchFamily="34" charset="0"/>
              </a:rPr>
              <a:t>	- Used to formulate teaching groups according to child’s level </a:t>
            </a:r>
            <a:r>
              <a:rPr lang="en-AU" sz="1400" dirty="0" smtClean="0">
                <a:latin typeface="Arial" panose="020B0604020202020204" pitchFamily="34" charset="0"/>
                <a:cs typeface="Arial" panose="020B0604020202020204" pitchFamily="34" charset="0"/>
              </a:rPr>
              <a:t>of understanding.</a:t>
            </a:r>
          </a:p>
          <a:p>
            <a:pPr lvl="2"/>
            <a:r>
              <a:rPr lang="en-AU" sz="1400" dirty="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                  - Ability </a:t>
            </a:r>
            <a:r>
              <a:rPr lang="en-AU" sz="1400" dirty="0">
                <a:latin typeface="Arial" panose="020B0604020202020204" pitchFamily="34" charset="0"/>
                <a:cs typeface="Arial" panose="020B0604020202020204" pitchFamily="34" charset="0"/>
              </a:rPr>
              <a:t>to link </a:t>
            </a:r>
            <a:r>
              <a:rPr lang="en-AU" sz="1400" dirty="0" smtClean="0">
                <a:latin typeface="Arial" panose="020B0604020202020204" pitchFamily="34" charset="0"/>
                <a:cs typeface="Arial" panose="020B0604020202020204" pitchFamily="34" charset="0"/>
              </a:rPr>
              <a:t>summative assessments </a:t>
            </a:r>
            <a:r>
              <a:rPr lang="en-AU" sz="1400" dirty="0">
                <a:latin typeface="Arial" panose="020B0604020202020204" pitchFamily="34" charset="0"/>
                <a:cs typeface="Arial" panose="020B0604020202020204" pitchFamily="34" charset="0"/>
              </a:rPr>
              <a:t>based on the </a:t>
            </a:r>
            <a:r>
              <a:rPr lang="en-AU" sz="1400" dirty="0" smtClean="0">
                <a:latin typeface="Arial" panose="020B0604020202020204" pitchFamily="34" charset="0"/>
                <a:cs typeface="Arial" panose="020B0604020202020204" pitchFamily="34" charset="0"/>
              </a:rPr>
              <a:t>AusVELS </a:t>
            </a:r>
            <a:r>
              <a:rPr lang="en-AU" sz="1400" dirty="0">
                <a:latin typeface="Arial" panose="020B0604020202020204" pitchFamily="34" charset="0"/>
                <a:cs typeface="Arial" panose="020B0604020202020204" pitchFamily="34" charset="0"/>
              </a:rPr>
              <a:t>standards</a:t>
            </a:r>
            <a:r>
              <a:rPr lang="en-AU" sz="1400" dirty="0" smtClean="0">
                <a:latin typeface="Arial" panose="020B0604020202020204" pitchFamily="34" charset="0"/>
                <a:cs typeface="Arial" panose="020B0604020202020204" pitchFamily="34" charset="0"/>
              </a:rPr>
              <a:t>.</a:t>
            </a:r>
          </a:p>
          <a:p>
            <a:pPr marL="2114550" lvl="4" indent="-285750">
              <a:buFontTx/>
              <a:buChar char="-"/>
            </a:pPr>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OneNote	- Setup to monitor and record </a:t>
            </a:r>
            <a:r>
              <a:rPr lang="en-AU" sz="1400" dirty="0" smtClean="0">
                <a:latin typeface="Arial" panose="020B0604020202020204" pitchFamily="34" charset="0"/>
                <a:cs typeface="Arial" panose="020B0604020202020204" pitchFamily="34" charset="0"/>
              </a:rPr>
              <a:t>formative assessments using content descriptors.</a:t>
            </a:r>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endParaRPr lang="en-AU" sz="1350" dirty="0"/>
          </a:p>
          <a:p>
            <a:pPr marL="214313" indent="-214313">
              <a:buFont typeface="Wingdings" panose="05000000000000000000" pitchFamily="2" charset="2"/>
              <a:buChar char="Ø"/>
            </a:pPr>
            <a:endParaRPr lang="en-AU" sz="1350" dirty="0"/>
          </a:p>
          <a:p>
            <a:r>
              <a:rPr lang="en-AU" sz="1350"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8295">
            <a:off x="1260351" y="4742254"/>
            <a:ext cx="1034387" cy="10343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56979">
            <a:off x="4018532" y="4883106"/>
            <a:ext cx="1137268" cy="11372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85709">
            <a:off x="7183335" y="4687242"/>
            <a:ext cx="931262" cy="931262"/>
          </a:xfrm>
          <a:prstGeom prst="rect">
            <a:avLst/>
          </a:prstGeom>
        </p:spPr>
      </p:pic>
      <p:sp>
        <p:nvSpPr>
          <p:cNvPr id="6" name="TextBox 5"/>
          <p:cNvSpPr txBox="1"/>
          <p:nvPr/>
        </p:nvSpPr>
        <p:spPr>
          <a:xfrm>
            <a:off x="267003" y="368595"/>
            <a:ext cx="3021083" cy="738664"/>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Evidential Assessment</a:t>
            </a:r>
            <a:endParaRPr lang="en-AU" sz="2400" dirty="0">
              <a:solidFill>
                <a:srgbClr val="FF0000"/>
              </a:solidFill>
            </a:endParaRPr>
          </a:p>
          <a:p>
            <a:endParaRPr lang="en-AU" dirty="0"/>
          </a:p>
        </p:txBody>
      </p:sp>
    </p:spTree>
    <p:extLst>
      <p:ext uri="{BB962C8B-B14F-4D97-AF65-F5344CB8AC3E}">
        <p14:creationId xmlns:p14="http://schemas.microsoft.com/office/powerpoint/2010/main" val="1849267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077" y="3796568"/>
            <a:ext cx="5659755" cy="461665"/>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How Do We Use The </a:t>
            </a:r>
            <a:r>
              <a:rPr lang="en-AU" sz="2400" b="1" dirty="0" smtClean="0">
                <a:solidFill>
                  <a:schemeClr val="accent1">
                    <a:lumMod val="75000"/>
                  </a:schemeClr>
                </a:solidFill>
                <a:effectLst>
                  <a:outerShdw blurRad="38100" dist="38100" dir="2700000" algn="tl">
                    <a:srgbClr val="000000">
                      <a:alpha val="43137"/>
                    </a:srgbClr>
                  </a:outerShdw>
                </a:effectLst>
              </a:rPr>
              <a:t>Data In Mathematics?</a:t>
            </a:r>
            <a:endParaRPr lang="en-AU" sz="1350" dirty="0">
              <a:solidFill>
                <a:schemeClr val="accent1">
                  <a:lumMod val="75000"/>
                </a:schemeClr>
              </a:solidFill>
            </a:endParaRPr>
          </a:p>
        </p:txBody>
      </p:sp>
      <p:graphicFrame>
        <p:nvGraphicFramePr>
          <p:cNvPr id="5" name="Diagram 4"/>
          <p:cNvGraphicFramePr/>
          <p:nvPr>
            <p:extLst>
              <p:ext uri="{D42A27DB-BD31-4B8C-83A1-F6EECF244321}">
                <p14:modId xmlns:p14="http://schemas.microsoft.com/office/powerpoint/2010/main" val="3940605998"/>
              </p:ext>
            </p:extLst>
          </p:nvPr>
        </p:nvGraphicFramePr>
        <p:xfrm>
          <a:off x="6274290" y="876273"/>
          <a:ext cx="2678324" cy="2193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4928" y="4401058"/>
            <a:ext cx="8171630" cy="2246769"/>
          </a:xfrm>
          <a:prstGeom prst="rect">
            <a:avLst/>
          </a:prstGeom>
          <a:noFill/>
        </p:spPr>
        <p:txBody>
          <a:bodyPr wrap="square" rtlCol="0">
            <a:spAutoFit/>
          </a:bodyPr>
          <a:lstStyle/>
          <a:p>
            <a:pPr marL="257175" indent="-257175">
              <a:buFont typeface="+mj-lt"/>
              <a:buAutoNum type="arabicPeriod"/>
            </a:pPr>
            <a:r>
              <a:rPr lang="en-AU" sz="1400" dirty="0" smtClean="0">
                <a:latin typeface="Arial" panose="020B0604020202020204" pitchFamily="34" charset="0"/>
                <a:cs typeface="Arial" panose="020B0604020202020204" pitchFamily="34" charset="0"/>
              </a:rPr>
              <a:t>The planning </a:t>
            </a:r>
            <a:r>
              <a:rPr lang="en-AU" sz="1400" dirty="0">
                <a:latin typeface="Arial" panose="020B0604020202020204" pitchFamily="34" charset="0"/>
                <a:cs typeface="Arial" panose="020B0604020202020204" pitchFamily="34" charset="0"/>
              </a:rPr>
              <a:t>template provides a starting point for determining where the child is at within </a:t>
            </a:r>
            <a:r>
              <a:rPr lang="en-AU" sz="1400" dirty="0" smtClean="0">
                <a:latin typeface="Arial" panose="020B0604020202020204" pitchFamily="34" charset="0"/>
                <a:cs typeface="Arial" panose="020B0604020202020204" pitchFamily="34" charset="0"/>
              </a:rPr>
              <a:t>AusVELS.</a:t>
            </a:r>
            <a:endParaRPr lang="en-AU" sz="1400" dirty="0">
              <a:latin typeface="Arial" panose="020B0604020202020204" pitchFamily="34" charset="0"/>
              <a:cs typeface="Arial" panose="020B0604020202020204" pitchFamily="34" charset="0"/>
            </a:endParaRPr>
          </a:p>
          <a:p>
            <a:pPr marL="257175" indent="-257175">
              <a:buFont typeface="+mj-lt"/>
              <a:buAutoNum type="arabicPeriod"/>
            </a:pPr>
            <a:r>
              <a:rPr lang="en-AU" sz="1400" dirty="0">
                <a:latin typeface="Arial" panose="020B0604020202020204" pitchFamily="34" charset="0"/>
                <a:cs typeface="Arial" panose="020B0604020202020204" pitchFamily="34" charset="0"/>
              </a:rPr>
              <a:t>Lessons are organized with 4 activities running at the one time. One of these activities is a focus group where the </a:t>
            </a:r>
            <a:r>
              <a:rPr lang="en-AU" sz="1400" dirty="0" smtClean="0">
                <a:latin typeface="Arial" panose="020B0604020202020204" pitchFamily="34" charset="0"/>
                <a:cs typeface="Arial" panose="020B0604020202020204" pitchFamily="34" charset="0"/>
              </a:rPr>
              <a:t>formative assessments </a:t>
            </a:r>
            <a:r>
              <a:rPr lang="en-AU" sz="1400" dirty="0">
                <a:latin typeface="Arial" panose="020B0604020202020204" pitchFamily="34" charset="0"/>
                <a:cs typeface="Arial" panose="020B0604020202020204" pitchFamily="34" charset="0"/>
              </a:rPr>
              <a:t>take place to determine a child’s understanding of the </a:t>
            </a:r>
            <a:r>
              <a:rPr lang="en-AU" sz="1400" dirty="0" smtClean="0">
                <a:latin typeface="Arial" panose="020B0604020202020204" pitchFamily="34" charset="0"/>
                <a:cs typeface="Arial" panose="020B0604020202020204" pitchFamily="34" charset="0"/>
              </a:rPr>
              <a:t>content descriptors being </a:t>
            </a:r>
            <a:r>
              <a:rPr lang="en-AU" sz="1400" dirty="0">
                <a:latin typeface="Arial" panose="020B0604020202020204" pitchFamily="34" charset="0"/>
                <a:cs typeface="Arial" panose="020B0604020202020204" pitchFamily="34" charset="0"/>
              </a:rPr>
              <a:t>taught. Detailed information regarding these </a:t>
            </a:r>
            <a:r>
              <a:rPr lang="en-AU" sz="1400" dirty="0" smtClean="0">
                <a:latin typeface="Arial" panose="020B0604020202020204" pitchFamily="34" charset="0"/>
                <a:cs typeface="Arial" panose="020B0604020202020204" pitchFamily="34" charset="0"/>
              </a:rPr>
              <a:t>processes </a:t>
            </a:r>
            <a:r>
              <a:rPr lang="en-AU" sz="1400" dirty="0">
                <a:latin typeface="Arial" panose="020B0604020202020204" pitchFamily="34" charset="0"/>
                <a:cs typeface="Arial" panose="020B0604020202020204" pitchFamily="34" charset="0"/>
              </a:rPr>
              <a:t>is recorded </a:t>
            </a:r>
            <a:r>
              <a:rPr lang="en-AU" sz="1400" dirty="0" smtClean="0">
                <a:latin typeface="Arial" panose="020B0604020202020204" pitchFamily="34" charset="0"/>
                <a:cs typeface="Arial" panose="020B0604020202020204" pitchFamily="34" charset="0"/>
              </a:rPr>
              <a:t>in </a:t>
            </a:r>
            <a:r>
              <a:rPr lang="en-AU" sz="1400" dirty="0">
                <a:latin typeface="Arial" panose="020B0604020202020204" pitchFamily="34" charset="0"/>
                <a:cs typeface="Arial" panose="020B0604020202020204" pitchFamily="34" charset="0"/>
              </a:rPr>
              <a:t>the child’s </a:t>
            </a:r>
            <a:r>
              <a:rPr lang="en-AU" sz="1400" dirty="0" smtClean="0">
                <a:latin typeface="Arial" panose="020B0604020202020204" pitchFamily="34" charset="0"/>
                <a:cs typeface="Arial" panose="020B0604020202020204" pitchFamily="34" charset="0"/>
              </a:rPr>
              <a:t>OneNote </a:t>
            </a:r>
            <a:r>
              <a:rPr lang="en-AU" sz="1400" dirty="0">
                <a:latin typeface="Arial" panose="020B0604020202020204" pitchFamily="34" charset="0"/>
                <a:cs typeface="Arial" panose="020B0604020202020204" pitchFamily="34" charset="0"/>
              </a:rPr>
              <a:t>workbook.</a:t>
            </a:r>
          </a:p>
          <a:p>
            <a:pPr marL="257175" indent="-257175">
              <a:buFont typeface="+mj-lt"/>
              <a:buAutoNum type="arabicPeriod"/>
            </a:pPr>
            <a:r>
              <a:rPr lang="en-AU" sz="1400" dirty="0" smtClean="0">
                <a:latin typeface="Arial" panose="020B0604020202020204" pitchFamily="34" charset="0"/>
                <a:cs typeface="Arial" panose="020B0604020202020204" pitchFamily="34" charset="0"/>
              </a:rPr>
              <a:t>Continual discussion of progress and evidence determines the groupings. </a:t>
            </a:r>
            <a:r>
              <a:rPr lang="en-AU" sz="1400" dirty="0">
                <a:latin typeface="Arial" panose="020B0604020202020204" pitchFamily="34" charset="0"/>
                <a:cs typeface="Arial" panose="020B0604020202020204" pitchFamily="34" charset="0"/>
              </a:rPr>
              <a:t>“Teachers own all children</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p>
            <a:pPr marL="257175" indent="-257175">
              <a:buFont typeface="+mj-lt"/>
              <a:buAutoNum type="arabicPeriod"/>
            </a:pPr>
            <a:r>
              <a:rPr lang="en-AU" sz="1400" dirty="0">
                <a:latin typeface="Arial" panose="020B0604020202020204" pitchFamily="34" charset="0"/>
                <a:cs typeface="Arial" panose="020B0604020202020204" pitchFamily="34" charset="0"/>
              </a:rPr>
              <a:t>Summative </a:t>
            </a:r>
            <a:r>
              <a:rPr lang="en-AU" sz="1400" dirty="0" smtClean="0">
                <a:latin typeface="Arial" panose="020B0604020202020204" pitchFamily="34" charset="0"/>
                <a:cs typeface="Arial" panose="020B0604020202020204" pitchFamily="34" charset="0"/>
              </a:rPr>
              <a:t>assessment </a:t>
            </a:r>
            <a:r>
              <a:rPr lang="en-AU" sz="1400" dirty="0">
                <a:latin typeface="Arial" panose="020B0604020202020204" pitchFamily="34" charset="0"/>
                <a:cs typeface="Arial" panose="020B0604020202020204" pitchFamily="34" charset="0"/>
              </a:rPr>
              <a:t>takes place when the need arises. Work is scanned and on </a:t>
            </a:r>
            <a:r>
              <a:rPr lang="en-AU" sz="1400" dirty="0" smtClean="0">
                <a:latin typeface="Arial" panose="020B0604020202020204" pitchFamily="34" charset="0"/>
                <a:cs typeface="Arial" panose="020B0604020202020204" pitchFamily="34" charset="0"/>
              </a:rPr>
              <a:t>file </a:t>
            </a:r>
            <a:r>
              <a:rPr lang="en-AU" sz="1400" dirty="0">
                <a:latin typeface="Arial" panose="020B0604020202020204" pitchFamily="34" charset="0"/>
                <a:cs typeface="Arial" panose="020B0604020202020204" pitchFamily="34" charset="0"/>
              </a:rPr>
              <a:t>for further discussions, planning and reporting to parents.</a:t>
            </a:r>
            <a:r>
              <a:rPr lang="en-AU" sz="1050" dirty="0">
                <a:latin typeface="Arial" panose="020B0604020202020204" pitchFamily="34" charset="0"/>
                <a:cs typeface="Arial" panose="020B0604020202020204" pitchFamily="34" charset="0"/>
              </a:rPr>
              <a:t>	                    	</a:t>
            </a:r>
          </a:p>
        </p:txBody>
      </p:sp>
      <p:sp>
        <p:nvSpPr>
          <p:cNvPr id="7" name="TextBox 6"/>
          <p:cNvSpPr txBox="1"/>
          <p:nvPr/>
        </p:nvSpPr>
        <p:spPr>
          <a:xfrm>
            <a:off x="224928" y="876273"/>
            <a:ext cx="6224857" cy="2623795"/>
          </a:xfrm>
          <a:prstGeom prst="rect">
            <a:avLst/>
          </a:prstGeom>
          <a:noFill/>
        </p:spPr>
        <p:txBody>
          <a:bodyPr wrap="square" rtlCol="0">
            <a:spAutoFit/>
          </a:bodyPr>
          <a:lstStyle/>
          <a:p>
            <a:r>
              <a:rPr lang="en-AU" sz="1400" dirty="0" smtClean="0">
                <a:latin typeface="Arial" panose="020B0604020202020204" pitchFamily="34" charset="0"/>
                <a:cs typeface="Arial" panose="020B0604020202020204" pitchFamily="34" charset="0"/>
              </a:rPr>
              <a:t>We have restructured our school in a way which allows us to maximise our teaching staff and resources to achieve a model which best caters for the needs of our children and provide them with personalised learning to extract their full potential.</a:t>
            </a:r>
          </a:p>
          <a:p>
            <a:endParaRPr lang="en-AU" sz="14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Our school structure now consists of: Foundation x 2, Years 1/2 x 3,       Years 3/4 x 3 and Years 5/6 x 3.</a:t>
            </a:r>
          </a:p>
          <a:p>
            <a:r>
              <a:rPr lang="en-AU" sz="1400" dirty="0" smtClean="0">
                <a:latin typeface="Arial" panose="020B0604020202020204" pitchFamily="34" charset="0"/>
                <a:cs typeface="Arial" panose="020B0604020202020204" pitchFamily="34" charset="0"/>
              </a:rPr>
              <a:t>Within each level our maths sessions are taught across 4 teaching groups. . Once groups are determined, a teacher will be teaching across 1 to 2 AusVELS levels rather than 3 to 4 AusVELS levels within their own home group.  </a:t>
            </a:r>
          </a:p>
          <a:p>
            <a:pPr lvl="6"/>
            <a:endParaRPr lang="en-AU" sz="1050" dirty="0">
              <a:latin typeface="Arial" panose="020B0604020202020204" pitchFamily="34" charset="0"/>
              <a:cs typeface="Arial" panose="020B0604020202020204" pitchFamily="34" charset="0"/>
            </a:endParaRPr>
          </a:p>
        </p:txBody>
      </p:sp>
      <p:sp>
        <p:nvSpPr>
          <p:cNvPr id="8" name="TextBox 7"/>
          <p:cNvSpPr txBox="1"/>
          <p:nvPr/>
        </p:nvSpPr>
        <p:spPr>
          <a:xfrm>
            <a:off x="224928" y="276703"/>
            <a:ext cx="1081450" cy="461665"/>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Setting</a:t>
            </a:r>
          </a:p>
        </p:txBody>
      </p:sp>
      <p:sp>
        <p:nvSpPr>
          <p:cNvPr id="9" name="TextBox 8"/>
          <p:cNvSpPr txBox="1"/>
          <p:nvPr/>
        </p:nvSpPr>
        <p:spPr>
          <a:xfrm>
            <a:off x="7199587" y="1599757"/>
            <a:ext cx="809325" cy="715581"/>
          </a:xfrm>
          <a:prstGeom prst="rect">
            <a:avLst/>
          </a:prstGeom>
          <a:noFill/>
        </p:spPr>
        <p:txBody>
          <a:bodyPr wrap="none" rtlCol="0">
            <a:spAutoFit/>
          </a:bodyPr>
          <a:lstStyle/>
          <a:p>
            <a:pPr algn="ctr"/>
            <a:r>
              <a:rPr lang="en-AU" sz="1350" b="1" dirty="0">
                <a:effectLst>
                  <a:outerShdw blurRad="38100" dist="38100" dir="2700000" algn="tl">
                    <a:srgbClr val="000000">
                      <a:alpha val="43137"/>
                    </a:srgbClr>
                  </a:outerShdw>
                </a:effectLst>
              </a:rPr>
              <a:t>Teaching</a:t>
            </a:r>
          </a:p>
          <a:p>
            <a:pPr algn="ctr"/>
            <a:r>
              <a:rPr lang="en-AU" sz="1350" b="1" dirty="0">
                <a:effectLst>
                  <a:outerShdw blurRad="38100" dist="38100" dir="2700000" algn="tl">
                    <a:srgbClr val="000000">
                      <a:alpha val="43137"/>
                    </a:srgbClr>
                  </a:outerShdw>
                </a:effectLst>
              </a:rPr>
              <a:t>&amp;</a:t>
            </a:r>
          </a:p>
          <a:p>
            <a:pPr algn="ctr"/>
            <a:r>
              <a:rPr lang="en-AU" sz="1350" b="1" dirty="0">
                <a:effectLst>
                  <a:outerShdw blurRad="38100" dist="38100" dir="2700000" algn="tl">
                    <a:srgbClr val="000000">
                      <a:alpha val="43137"/>
                    </a:srgbClr>
                  </a:outerShdw>
                </a:effectLst>
              </a:rPr>
              <a:t>Learning</a:t>
            </a:r>
          </a:p>
        </p:txBody>
      </p:sp>
    </p:spTree>
    <p:extLst>
      <p:ext uri="{BB962C8B-B14F-4D97-AF65-F5344CB8AC3E}">
        <p14:creationId xmlns:p14="http://schemas.microsoft.com/office/powerpoint/2010/main" val="3998321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772" y="1319766"/>
            <a:ext cx="8059479" cy="3254737"/>
          </a:xfrm>
          <a:prstGeom prst="rect">
            <a:avLst/>
          </a:prstGeom>
          <a:noFill/>
        </p:spPr>
        <p:txBody>
          <a:bodyPr wrap="square" rtlCol="0">
            <a:spAutoFit/>
          </a:bodyPr>
          <a:lstStyle/>
          <a:p>
            <a:endParaRPr lang="en-AU" sz="1350" dirty="0"/>
          </a:p>
          <a:p>
            <a:pPr marL="214313" indent="-214313">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AusVELS </a:t>
            </a:r>
            <a:r>
              <a:rPr lang="en-AU" sz="1400" dirty="0">
                <a:latin typeface="Arial" panose="020B0604020202020204" pitchFamily="34" charset="0"/>
                <a:cs typeface="Arial" panose="020B0604020202020204" pitchFamily="34" charset="0"/>
              </a:rPr>
              <a:t>at hand with inclusion of elaborations for each content descriptor.</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Track child's progress throughout the levels.</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Track what is being taught term by term.</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List of child’s mid year and end of year report score.</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Ability to filter information for planning </a:t>
            </a:r>
            <a:r>
              <a:rPr lang="en-AU" sz="1400" dirty="0" smtClean="0">
                <a:latin typeface="Arial" panose="020B0604020202020204" pitchFamily="34" charset="0"/>
                <a:cs typeface="Arial" panose="020B0604020202020204" pitchFamily="34" charset="0"/>
              </a:rPr>
              <a:t>groups.</a:t>
            </a:r>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Link to school resources.</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Direct link to the child’s OneNote workbook.</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Link to Formative Assessment activities for each level and strand.</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Automatic colour coding for report scores.</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Excel sheet allows for other information such as yearly overview, working groups, planner etc</a:t>
            </a:r>
            <a:r>
              <a:rPr lang="en-AU" sz="1400" dirty="0" smtClean="0">
                <a:latin typeface="Arial" panose="020B0604020202020204" pitchFamily="34" charset="0"/>
                <a:cs typeface="Arial" panose="020B0604020202020204" pitchFamily="34" charset="0"/>
              </a:rPr>
              <a:t>. We can keep on adding tabs. </a:t>
            </a:r>
          </a:p>
          <a:p>
            <a:pPr marL="214313" indent="-214313">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Using remote access to log onto school network.</a:t>
            </a:r>
            <a:endParaRPr lang="en-AU" sz="14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pic>
        <p:nvPicPr>
          <p:cNvPr id="3" name="Picture 2">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8295">
            <a:off x="7059849" y="1737742"/>
            <a:ext cx="970220" cy="970220"/>
          </a:xfrm>
          <a:prstGeom prst="rect">
            <a:avLst/>
          </a:prstGeom>
        </p:spPr>
      </p:pic>
      <p:pic>
        <p:nvPicPr>
          <p:cNvPr id="4" name="Picture 3" descr="Screen Clipping">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57740">
            <a:off x="2259912" y="4575114"/>
            <a:ext cx="3079404" cy="1757229"/>
          </a:xfrm>
          <a:prstGeom prst="rect">
            <a:avLst/>
          </a:prstGeom>
        </p:spPr>
      </p:pic>
      <p:sp>
        <p:nvSpPr>
          <p:cNvPr id="5" name="TextBox 4"/>
          <p:cNvSpPr txBox="1"/>
          <p:nvPr/>
        </p:nvSpPr>
        <p:spPr>
          <a:xfrm>
            <a:off x="382772" y="371704"/>
            <a:ext cx="4344203" cy="738664"/>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Advantages of </a:t>
            </a:r>
            <a:r>
              <a:rPr lang="en-AU" sz="2400" b="1" dirty="0" smtClean="0">
                <a:solidFill>
                  <a:schemeClr val="accent1">
                    <a:lumMod val="75000"/>
                  </a:schemeClr>
                </a:solidFill>
                <a:effectLst>
                  <a:outerShdw blurRad="38100" dist="38100" dir="2700000" algn="tl">
                    <a:srgbClr val="000000">
                      <a:alpha val="43137"/>
                    </a:srgbClr>
                  </a:outerShdw>
                </a:effectLst>
              </a:rPr>
              <a:t>the Planning Tool </a:t>
            </a:r>
            <a:endParaRPr lang="en-AU" sz="2400" b="1" dirty="0">
              <a:solidFill>
                <a:schemeClr val="accent1">
                  <a:lumMod val="75000"/>
                </a:schemeClr>
              </a:solidFill>
              <a:effectLst>
                <a:outerShdw blurRad="38100" dist="38100" dir="2700000" algn="tl">
                  <a:srgbClr val="000000">
                    <a:alpha val="43137"/>
                  </a:srgbClr>
                </a:outerShdw>
              </a:effectLst>
            </a:endParaRPr>
          </a:p>
          <a:p>
            <a:endParaRPr lang="en-AU" dirty="0"/>
          </a:p>
        </p:txBody>
      </p:sp>
    </p:spTree>
    <p:extLst>
      <p:ext uri="{BB962C8B-B14F-4D97-AF65-F5344CB8AC3E}">
        <p14:creationId xmlns:p14="http://schemas.microsoft.com/office/powerpoint/2010/main" val="3209199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56979">
            <a:off x="7038179" y="1218418"/>
            <a:ext cx="1137268" cy="1137268"/>
          </a:xfrm>
          <a:prstGeom prst="rect">
            <a:avLst/>
          </a:prstGeom>
        </p:spPr>
      </p:pic>
      <p:pic>
        <p:nvPicPr>
          <p:cNvPr id="3" name="Picture 2" descr="Screen Clipping">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2314">
            <a:off x="1800446" y="3851718"/>
            <a:ext cx="3395330" cy="2099284"/>
          </a:xfrm>
          <a:prstGeom prst="rect">
            <a:avLst/>
          </a:prstGeom>
        </p:spPr>
      </p:pic>
      <p:sp>
        <p:nvSpPr>
          <p:cNvPr id="4" name="TextBox 3"/>
          <p:cNvSpPr txBox="1"/>
          <p:nvPr/>
        </p:nvSpPr>
        <p:spPr>
          <a:xfrm>
            <a:off x="382772" y="371704"/>
            <a:ext cx="5191742" cy="738664"/>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Advantages of </a:t>
            </a:r>
            <a:r>
              <a:rPr lang="en-AU" sz="2400" b="1" dirty="0" smtClean="0">
                <a:solidFill>
                  <a:schemeClr val="accent1">
                    <a:lumMod val="75000"/>
                  </a:schemeClr>
                </a:solidFill>
                <a:effectLst>
                  <a:outerShdw blurRad="38100" dist="38100" dir="2700000" algn="tl">
                    <a:srgbClr val="000000">
                      <a:alpha val="43137"/>
                    </a:srgbClr>
                  </a:outerShdw>
                </a:effectLst>
              </a:rPr>
              <a:t>the OneNote Workbook </a:t>
            </a:r>
            <a:endParaRPr lang="en-AU" sz="2400" b="1" dirty="0">
              <a:solidFill>
                <a:schemeClr val="accent1">
                  <a:lumMod val="75000"/>
                </a:schemeClr>
              </a:solidFill>
              <a:effectLst>
                <a:outerShdw blurRad="38100" dist="38100" dir="2700000" algn="tl">
                  <a:srgbClr val="000000">
                    <a:alpha val="43137"/>
                  </a:srgbClr>
                </a:outerShdw>
              </a:effectLst>
            </a:endParaRPr>
          </a:p>
          <a:p>
            <a:endParaRPr lang="en-AU" dirty="0"/>
          </a:p>
        </p:txBody>
      </p:sp>
      <p:sp>
        <p:nvSpPr>
          <p:cNvPr id="5" name="TextBox 4"/>
          <p:cNvSpPr txBox="1"/>
          <p:nvPr/>
        </p:nvSpPr>
        <p:spPr>
          <a:xfrm>
            <a:off x="382772" y="1249945"/>
            <a:ext cx="6444728" cy="2585323"/>
          </a:xfrm>
          <a:prstGeom prst="rect">
            <a:avLst/>
          </a:prstGeom>
          <a:noFill/>
        </p:spPr>
        <p:txBody>
          <a:bodyPr wrap="square" rtlCol="0">
            <a:spAutoFit/>
          </a:bodyPr>
          <a:lstStyle/>
          <a:p>
            <a:pPr marL="285750" indent="-285750">
              <a:buFont typeface="Wingdings" panose="05000000000000000000" pitchFamily="2" charset="2"/>
              <a:buChar char="Ø"/>
            </a:pPr>
            <a:r>
              <a:rPr lang="en-AU" sz="1400" dirty="0">
                <a:latin typeface="Arial" panose="020B0604020202020204" pitchFamily="34" charset="0"/>
                <a:cs typeface="Arial" panose="020B0604020202020204" pitchFamily="34" charset="0"/>
              </a:rPr>
              <a:t>Access to Maths AusVELS with its content descriptors and elaborations.</a:t>
            </a:r>
          </a:p>
          <a:p>
            <a:pPr marL="285750" indent="-285750">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Ability to record all understandings and misconceptions.</a:t>
            </a:r>
          </a:p>
          <a:p>
            <a:pPr marL="285750" indent="-285750">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Detailed records of child’s </a:t>
            </a:r>
            <a:r>
              <a:rPr lang="en-AU" sz="1400" dirty="0">
                <a:latin typeface="Arial" panose="020B0604020202020204" pitchFamily="34" charset="0"/>
                <a:cs typeface="Arial" panose="020B0604020202020204" pitchFamily="34" charset="0"/>
              </a:rPr>
              <a:t>work from Foundation through to year </a:t>
            </a:r>
            <a:r>
              <a:rPr lang="en-AU" sz="1400" dirty="0" smtClean="0">
                <a:latin typeface="Arial" panose="020B0604020202020204" pitchFamily="34" charset="0"/>
                <a:cs typeface="Arial" panose="020B0604020202020204" pitchFamily="34" charset="0"/>
              </a:rPr>
              <a:t>six stored in one location.</a:t>
            </a:r>
          </a:p>
          <a:p>
            <a:pPr marL="285750" indent="-285750">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Can be accessed by all staff on network.</a:t>
            </a:r>
          </a:p>
          <a:p>
            <a:pPr marL="285750" indent="-285750">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Hand written notes can be stored onto OneNote.</a:t>
            </a:r>
          </a:p>
          <a:p>
            <a:pPr marL="285750" indent="-285750">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Ability to insert photos, scanned work samples or sound files.</a:t>
            </a:r>
          </a:p>
          <a:p>
            <a:pPr marL="285750" indent="-285750">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Ability to tag and print out summary page of work completed.</a:t>
            </a:r>
          </a:p>
          <a:p>
            <a:pPr marL="285750" indent="-285750">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Children able to track their own progress.</a:t>
            </a:r>
          </a:p>
          <a:p>
            <a:pPr marL="285750" indent="-285750">
              <a:buFont typeface="Wingdings" panose="05000000000000000000" pitchFamily="2" charset="2"/>
              <a:buChar char="Ø"/>
            </a:pPr>
            <a:r>
              <a:rPr lang="en-AU" sz="1400" dirty="0">
                <a:latin typeface="Arial" panose="020B0604020202020204" pitchFamily="34" charset="0"/>
                <a:cs typeface="Arial" panose="020B0604020202020204" pitchFamily="34" charset="0"/>
              </a:rPr>
              <a:t>Using remote access to log onto school network.</a:t>
            </a:r>
          </a:p>
          <a:p>
            <a:pPr marL="285750" indent="-285750">
              <a:buFont typeface="Wingdings" panose="05000000000000000000" pitchFamily="2" charset="2"/>
              <a:buChar char="Ø"/>
            </a:pPr>
            <a:endParaRPr lang="en-AU" dirty="0"/>
          </a:p>
        </p:txBody>
      </p:sp>
    </p:spTree>
    <p:extLst>
      <p:ext uri="{BB962C8B-B14F-4D97-AF65-F5344CB8AC3E}">
        <p14:creationId xmlns:p14="http://schemas.microsoft.com/office/powerpoint/2010/main" val="3263897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772" y="1319766"/>
            <a:ext cx="7412863" cy="1592744"/>
          </a:xfrm>
          <a:prstGeom prst="rect">
            <a:avLst/>
          </a:prstGeom>
          <a:noFill/>
        </p:spPr>
        <p:txBody>
          <a:bodyPr wrap="none" rtlCol="0">
            <a:spAutoFit/>
          </a:bodyPr>
          <a:lstStyle/>
          <a:p>
            <a:endParaRPr lang="en-AU" sz="1350" dirty="0"/>
          </a:p>
          <a:p>
            <a:pPr marL="214313" indent="-214313">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AusVELS </a:t>
            </a:r>
            <a:r>
              <a:rPr lang="en-AU" sz="1400" dirty="0">
                <a:latin typeface="Arial" panose="020B0604020202020204" pitchFamily="34" charset="0"/>
                <a:cs typeface="Arial" panose="020B0604020202020204" pitchFamily="34" charset="0"/>
              </a:rPr>
              <a:t>at hand with sequential inclusion from Foundation through to level 7.</a:t>
            </a:r>
          </a:p>
          <a:p>
            <a:pPr marL="214313" indent="-214313">
              <a:buFont typeface="Wingdings" panose="05000000000000000000" pitchFamily="2" charset="2"/>
              <a:buChar char="Ø"/>
            </a:pPr>
            <a:r>
              <a:rPr lang="en-AU" sz="1400" dirty="0" smtClean="0">
                <a:latin typeface="Arial" panose="020B0604020202020204" pitchFamily="34" charset="0"/>
                <a:cs typeface="Arial" panose="020B0604020202020204" pitchFamily="34" charset="0"/>
              </a:rPr>
              <a:t>Linked </a:t>
            </a:r>
            <a:r>
              <a:rPr lang="en-AU" sz="1400" dirty="0">
                <a:latin typeface="Arial" panose="020B0604020202020204" pitchFamily="34" charset="0"/>
                <a:cs typeface="Arial" panose="020B0604020202020204" pitchFamily="34" charset="0"/>
              </a:rPr>
              <a:t>to child’s Assessment </a:t>
            </a:r>
            <a:r>
              <a:rPr lang="en-AU" sz="1400" dirty="0" smtClean="0">
                <a:latin typeface="Arial" panose="020B0604020202020204" pitchFamily="34" charset="0"/>
                <a:cs typeface="Arial" panose="020B0604020202020204" pitchFamily="34" charset="0"/>
              </a:rPr>
              <a:t>folder on network.</a:t>
            </a:r>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Link to child’s OneNote workbook to view </a:t>
            </a:r>
            <a:r>
              <a:rPr lang="en-AU" sz="1400" dirty="0" smtClean="0">
                <a:latin typeface="Arial" panose="020B0604020202020204" pitchFamily="34" charset="0"/>
                <a:cs typeface="Arial" panose="020B0604020202020204" pitchFamily="34" charset="0"/>
              </a:rPr>
              <a:t>understandings, misconceptions and </a:t>
            </a:r>
            <a:r>
              <a:rPr lang="en-AU" sz="1400" dirty="0">
                <a:latin typeface="Arial" panose="020B0604020202020204" pitchFamily="34" charset="0"/>
                <a:cs typeface="Arial" panose="020B0604020202020204" pitchFamily="34" charset="0"/>
              </a:rPr>
              <a:t>progress.</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Filtering </a:t>
            </a:r>
            <a:r>
              <a:rPr lang="en-AU" sz="1400" dirty="0" smtClean="0">
                <a:latin typeface="Arial" panose="020B0604020202020204" pitchFamily="34" charset="0"/>
                <a:cs typeface="Arial" panose="020B0604020202020204" pitchFamily="34" charset="0"/>
              </a:rPr>
              <a:t>function.</a:t>
            </a:r>
            <a:endParaRPr lang="en-AU" sz="14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Link to Summative </a:t>
            </a:r>
            <a:r>
              <a:rPr lang="en-AU" sz="1400" dirty="0" smtClean="0">
                <a:latin typeface="Arial" panose="020B0604020202020204" pitchFamily="34" charset="0"/>
                <a:cs typeface="Arial" panose="020B0604020202020204" pitchFamily="34" charset="0"/>
              </a:rPr>
              <a:t>Assessment samples </a:t>
            </a:r>
            <a:r>
              <a:rPr lang="en-AU" sz="1400" dirty="0">
                <a:latin typeface="Arial" panose="020B0604020202020204" pitchFamily="34" charset="0"/>
                <a:cs typeface="Arial" panose="020B0604020202020204" pitchFamily="34" charset="0"/>
              </a:rPr>
              <a:t>for each level and strand</a:t>
            </a:r>
            <a:r>
              <a:rPr lang="en-AU" sz="1400" dirty="0" smtClean="0">
                <a:latin typeface="Arial" panose="020B0604020202020204" pitchFamily="34" charset="0"/>
                <a:cs typeface="Arial" panose="020B0604020202020204" pitchFamily="34" charset="0"/>
              </a:rPr>
              <a:t>.</a:t>
            </a:r>
          </a:p>
          <a:p>
            <a:pPr marL="214313" indent="-214313">
              <a:buFont typeface="Wingdings" panose="05000000000000000000" pitchFamily="2" charset="2"/>
              <a:buChar char="Ø"/>
            </a:pPr>
            <a:r>
              <a:rPr lang="en-AU" sz="1400" dirty="0">
                <a:latin typeface="Arial" panose="020B0604020202020204" pitchFamily="34" charset="0"/>
                <a:cs typeface="Arial" panose="020B0604020202020204" pitchFamily="34" charset="0"/>
              </a:rPr>
              <a:t>Using remote access to log onto school network</a:t>
            </a:r>
            <a:r>
              <a:rPr lang="en-AU" sz="1400" dirty="0" smtClean="0">
                <a:latin typeface="Arial" panose="020B0604020202020204" pitchFamily="34" charset="0"/>
                <a:cs typeface="Arial" panose="020B0604020202020204" pitchFamily="34" charset="0"/>
              </a:rPr>
              <a:t>.</a:t>
            </a:r>
            <a:endParaRPr lang="en-AU" sz="1350" dirty="0"/>
          </a:p>
        </p:txBody>
      </p:sp>
      <p:pic>
        <p:nvPicPr>
          <p:cNvPr id="3" name="Picture 2">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8295">
            <a:off x="6785702" y="3047981"/>
            <a:ext cx="1096704" cy="1096704"/>
          </a:xfrm>
          <a:prstGeom prst="rect">
            <a:avLst/>
          </a:prstGeom>
        </p:spPr>
      </p:pic>
      <p:pic>
        <p:nvPicPr>
          <p:cNvPr id="4" name="Picture 3" descr="Screen Clipping">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78326">
            <a:off x="1616142" y="4007053"/>
            <a:ext cx="3501417" cy="1954599"/>
          </a:xfrm>
          <a:prstGeom prst="rect">
            <a:avLst/>
          </a:prstGeom>
        </p:spPr>
      </p:pic>
      <p:sp>
        <p:nvSpPr>
          <p:cNvPr id="5" name="TextBox 4"/>
          <p:cNvSpPr txBox="1"/>
          <p:nvPr/>
        </p:nvSpPr>
        <p:spPr>
          <a:xfrm>
            <a:off x="382772" y="478787"/>
            <a:ext cx="4746877" cy="738664"/>
          </a:xfrm>
          <a:prstGeom prst="rect">
            <a:avLst/>
          </a:prstGeom>
          <a:noFill/>
        </p:spPr>
        <p:txBody>
          <a:bodyPr wrap="none" rtlCol="0">
            <a:spAutoFit/>
          </a:bodyPr>
          <a:lstStyle/>
          <a:p>
            <a:r>
              <a:rPr lang="en-AU" sz="2400" b="1" dirty="0" smtClean="0">
                <a:solidFill>
                  <a:schemeClr val="accent1">
                    <a:lumMod val="75000"/>
                  </a:schemeClr>
                </a:solidFill>
                <a:effectLst>
                  <a:outerShdw blurRad="38100" dist="38100" dir="2700000" algn="tl">
                    <a:srgbClr val="000000">
                      <a:alpha val="43137"/>
                    </a:srgbClr>
                  </a:outerShdw>
                </a:effectLst>
              </a:rPr>
              <a:t>Advantages of the Assessment Tool </a:t>
            </a:r>
          </a:p>
          <a:p>
            <a:endParaRPr lang="en-AU" dirty="0"/>
          </a:p>
        </p:txBody>
      </p:sp>
    </p:spTree>
    <p:extLst>
      <p:ext uri="{BB962C8B-B14F-4D97-AF65-F5344CB8AC3E}">
        <p14:creationId xmlns:p14="http://schemas.microsoft.com/office/powerpoint/2010/main" val="2569953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18001"/>
            <a:ext cx="7894675" cy="2031325"/>
          </a:xfrm>
          <a:prstGeom prst="rect">
            <a:avLst/>
          </a:prstGeom>
        </p:spPr>
        <p:txBody>
          <a:bodyPr wrap="square">
            <a:spAutoFit/>
          </a:bodyPr>
          <a:lstStyle/>
          <a:p>
            <a:pPr marL="257175" indent="-257175">
              <a:buAutoNum type="arabicPeriod"/>
            </a:pPr>
            <a:r>
              <a:rPr lang="en-AU" sz="1400" dirty="0" smtClean="0">
                <a:latin typeface="Arial" panose="020B0604020202020204" pitchFamily="34" charset="0"/>
                <a:cs typeface="Arial" panose="020B0604020202020204" pitchFamily="34" charset="0"/>
              </a:rPr>
              <a:t>Using </a:t>
            </a:r>
            <a:r>
              <a:rPr lang="en-AU" sz="1400" dirty="0">
                <a:latin typeface="Arial" panose="020B0604020202020204" pitchFamily="34" charset="0"/>
                <a:cs typeface="Arial" panose="020B0604020202020204" pitchFamily="34" charset="0"/>
              </a:rPr>
              <a:t>a national curriculum (</a:t>
            </a:r>
            <a:r>
              <a:rPr lang="en-AU" sz="1400" dirty="0" smtClean="0">
                <a:latin typeface="Arial" panose="020B0604020202020204" pitchFamily="34" charset="0"/>
                <a:cs typeface="Arial" panose="020B0604020202020204" pitchFamily="34" charset="0"/>
              </a:rPr>
              <a:t>AusVELS).</a:t>
            </a:r>
          </a:p>
          <a:p>
            <a:pPr marL="257175" indent="-257175">
              <a:buAutoNum type="arabicPeriod"/>
            </a:pPr>
            <a:r>
              <a:rPr lang="en-AU" sz="1400" dirty="0">
                <a:latin typeface="Arial" panose="020B0604020202020204" pitchFamily="34" charset="0"/>
                <a:cs typeface="Arial" panose="020B0604020202020204" pitchFamily="34" charset="0"/>
              </a:rPr>
              <a:t>Becoming more confident in our teaching and understanding of the curriculum</a:t>
            </a:r>
            <a:r>
              <a:rPr lang="en-AU" sz="1400" dirty="0" smtClean="0">
                <a:latin typeface="Arial" panose="020B0604020202020204" pitchFamily="34" charset="0"/>
                <a:cs typeface="Arial" panose="020B0604020202020204" pitchFamily="34" charset="0"/>
              </a:rPr>
              <a:t>.</a:t>
            </a:r>
          </a:p>
          <a:p>
            <a:pPr marL="257175" indent="-257175">
              <a:buFontTx/>
              <a:buAutoNum type="arabicPeriod"/>
            </a:pPr>
            <a:r>
              <a:rPr lang="en-AU" sz="1400" dirty="0">
                <a:latin typeface="Arial" panose="020B0604020202020204" pitchFamily="34" charset="0"/>
                <a:cs typeface="Arial" panose="020B0604020202020204" pitchFamily="34" charset="0"/>
              </a:rPr>
              <a:t>Personalised learning for the </a:t>
            </a:r>
            <a:r>
              <a:rPr lang="en-AU" sz="1400" dirty="0" smtClean="0">
                <a:latin typeface="Arial" panose="020B0604020202020204" pitchFamily="34" charset="0"/>
                <a:cs typeface="Arial" panose="020B0604020202020204" pitchFamily="34" charset="0"/>
              </a:rPr>
              <a:t>child and emphasising </a:t>
            </a:r>
            <a:r>
              <a:rPr lang="en-AU" sz="1400" dirty="0">
                <a:latin typeface="Arial" panose="020B0604020202020204" pitchFamily="34" charset="0"/>
                <a:cs typeface="Arial" panose="020B0604020202020204" pitchFamily="34" charset="0"/>
              </a:rPr>
              <a:t>the child as the centre of learning.</a:t>
            </a:r>
          </a:p>
          <a:p>
            <a:pPr marL="257175" indent="-257175">
              <a:buAutoNum type="arabicPeriod"/>
            </a:pPr>
            <a:r>
              <a:rPr lang="en-AU" sz="1400" dirty="0" smtClean="0">
                <a:latin typeface="Arial" panose="020B0604020202020204" pitchFamily="34" charset="0"/>
                <a:cs typeface="Arial" panose="020B0604020202020204" pitchFamily="34" charset="0"/>
              </a:rPr>
              <a:t>Being </a:t>
            </a:r>
            <a:r>
              <a:rPr lang="en-AU" sz="1400" dirty="0">
                <a:latin typeface="Arial" panose="020B0604020202020204" pitchFamily="34" charset="0"/>
                <a:cs typeface="Arial" panose="020B0604020202020204" pitchFamily="34" charset="0"/>
              </a:rPr>
              <a:t>accountable for our teaching.</a:t>
            </a:r>
          </a:p>
          <a:p>
            <a:pPr marL="257175" indent="-257175">
              <a:buAutoNum type="arabicPeriod"/>
            </a:pPr>
            <a:r>
              <a:rPr lang="en-AU" sz="1400" dirty="0" smtClean="0">
                <a:latin typeface="Arial" panose="020B0604020202020204" pitchFamily="34" charset="0"/>
                <a:cs typeface="Arial" panose="020B0604020202020204" pitchFamily="34" charset="0"/>
              </a:rPr>
              <a:t>Working </a:t>
            </a:r>
            <a:r>
              <a:rPr lang="en-AU" sz="1400" dirty="0">
                <a:latin typeface="Arial" panose="020B0604020202020204" pitchFamily="34" charset="0"/>
                <a:cs typeface="Arial" panose="020B0604020202020204" pitchFamily="34" charset="0"/>
              </a:rPr>
              <a:t>as teams</a:t>
            </a:r>
            <a:r>
              <a:rPr lang="en-AU" sz="1400" dirty="0" smtClean="0">
                <a:latin typeface="Arial" panose="020B0604020202020204" pitchFamily="34" charset="0"/>
                <a:cs typeface="Arial" panose="020B0604020202020204" pitchFamily="34" charset="0"/>
              </a:rPr>
              <a:t>.</a:t>
            </a:r>
          </a:p>
          <a:p>
            <a:pPr marL="257175" indent="-257175">
              <a:buAutoNum type="arabicPeriod"/>
            </a:pPr>
            <a:r>
              <a:rPr lang="en-AU" sz="1400" dirty="0" smtClean="0">
                <a:latin typeface="Arial" panose="020B0604020202020204" pitchFamily="34" charset="0"/>
                <a:cs typeface="Arial" panose="020B0604020202020204" pitchFamily="34" charset="0"/>
              </a:rPr>
              <a:t>Using formative assessment to gather data on the child's understandings and planning our teaching to further enhance their learning.</a:t>
            </a:r>
          </a:p>
          <a:p>
            <a:pPr marL="257175" indent="-257175">
              <a:buAutoNum type="arabicPeriod"/>
            </a:pPr>
            <a:r>
              <a:rPr lang="en-AU" sz="1400" dirty="0" smtClean="0">
                <a:latin typeface="Arial" panose="020B0604020202020204" pitchFamily="34" charset="0"/>
                <a:cs typeface="Arial" panose="020B0604020202020204" pitchFamily="34" charset="0"/>
              </a:rPr>
              <a:t>Using resources to track progress.</a:t>
            </a:r>
          </a:p>
          <a:p>
            <a:pPr marL="257175" indent="-257175">
              <a:buAutoNum type="arabicPeriod"/>
            </a:pPr>
            <a:r>
              <a:rPr lang="en-AU" sz="1400" dirty="0" smtClean="0">
                <a:latin typeface="Arial" panose="020B0604020202020204" pitchFamily="34" charset="0"/>
                <a:cs typeface="Arial" panose="020B0604020202020204" pitchFamily="34" charset="0"/>
              </a:rPr>
              <a:t>All staff using the same formative and summative assessments.</a:t>
            </a:r>
            <a:endParaRPr lang="en-AU"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544" y="3026646"/>
            <a:ext cx="2206754" cy="2122688"/>
          </a:xfrm>
          <a:prstGeom prst="rect">
            <a:avLst/>
          </a:prstGeom>
        </p:spPr>
      </p:pic>
      <p:sp>
        <p:nvSpPr>
          <p:cNvPr id="3" name="TextBox 2"/>
          <p:cNvSpPr txBox="1"/>
          <p:nvPr/>
        </p:nvSpPr>
        <p:spPr>
          <a:xfrm>
            <a:off x="304800" y="389860"/>
            <a:ext cx="5144678" cy="738664"/>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Where are we </a:t>
            </a:r>
            <a:r>
              <a:rPr lang="en-AU" sz="2400" b="1" dirty="0" smtClean="0">
                <a:solidFill>
                  <a:schemeClr val="accent1">
                    <a:lumMod val="75000"/>
                  </a:schemeClr>
                </a:solidFill>
                <a:effectLst>
                  <a:outerShdw blurRad="38100" dist="38100" dir="2700000" algn="tl">
                    <a:srgbClr val="000000">
                      <a:alpha val="43137"/>
                    </a:srgbClr>
                  </a:outerShdw>
                </a:effectLst>
              </a:rPr>
              <a:t>now with Mathematics?</a:t>
            </a:r>
            <a:endParaRPr lang="en-AU" sz="2400" b="1" dirty="0">
              <a:solidFill>
                <a:schemeClr val="accent1">
                  <a:lumMod val="75000"/>
                </a:schemeClr>
              </a:solidFill>
              <a:effectLst>
                <a:outerShdw blurRad="38100" dist="38100" dir="2700000" algn="tl">
                  <a:srgbClr val="000000">
                    <a:alpha val="43137"/>
                  </a:srgbClr>
                </a:outerShdw>
              </a:effectLst>
            </a:endParaRPr>
          </a:p>
          <a:p>
            <a:endParaRPr lang="en-AU" dirty="0"/>
          </a:p>
        </p:txBody>
      </p:sp>
      <p:sp>
        <p:nvSpPr>
          <p:cNvPr id="5" name="TextBox 4"/>
          <p:cNvSpPr txBox="1"/>
          <p:nvPr/>
        </p:nvSpPr>
        <p:spPr>
          <a:xfrm>
            <a:off x="417474" y="3751403"/>
            <a:ext cx="5259517" cy="738664"/>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Where </a:t>
            </a:r>
            <a:r>
              <a:rPr lang="en-AU" sz="2400" b="1" dirty="0" smtClean="0">
                <a:solidFill>
                  <a:schemeClr val="accent1">
                    <a:lumMod val="75000"/>
                  </a:schemeClr>
                </a:solidFill>
                <a:effectLst>
                  <a:outerShdw blurRad="38100" dist="38100" dir="2700000" algn="tl">
                    <a:srgbClr val="000000">
                      <a:alpha val="43137"/>
                    </a:srgbClr>
                  </a:outerShdw>
                </a:effectLst>
              </a:rPr>
              <a:t>to from here with Mathematics?</a:t>
            </a:r>
          </a:p>
          <a:p>
            <a:endParaRPr lang="en-AU" dirty="0"/>
          </a:p>
        </p:txBody>
      </p:sp>
      <p:sp>
        <p:nvSpPr>
          <p:cNvPr id="6" name="TextBox 5"/>
          <p:cNvSpPr txBox="1"/>
          <p:nvPr/>
        </p:nvSpPr>
        <p:spPr>
          <a:xfrm>
            <a:off x="417474" y="4490067"/>
            <a:ext cx="6883549" cy="1169551"/>
          </a:xfrm>
          <a:prstGeom prst="rect">
            <a:avLst/>
          </a:prstGeom>
          <a:noFill/>
        </p:spPr>
        <p:txBody>
          <a:bodyPr wrap="square" rtlCol="0">
            <a:spAutoFit/>
          </a:bodyPr>
          <a:lstStyle/>
          <a:p>
            <a:pPr marL="342900" indent="-342900">
              <a:buFont typeface="+mj-lt"/>
              <a:buAutoNum type="arabicPeriod"/>
            </a:pPr>
            <a:r>
              <a:rPr lang="en-AU" sz="1400" dirty="0" smtClean="0">
                <a:latin typeface="Arial" panose="020B0604020202020204" pitchFamily="34" charset="0"/>
                <a:cs typeface="Arial" panose="020B0604020202020204" pitchFamily="34" charset="0"/>
              </a:rPr>
              <a:t>Linking a planning template.</a:t>
            </a:r>
          </a:p>
          <a:p>
            <a:pPr marL="342900" indent="-342900">
              <a:buFont typeface="+mj-lt"/>
              <a:buAutoNum type="arabicPeriod"/>
            </a:pPr>
            <a:r>
              <a:rPr lang="en-AU" sz="1400" dirty="0" smtClean="0">
                <a:latin typeface="Arial" panose="020B0604020202020204" pitchFamily="34" charset="0"/>
                <a:cs typeface="Arial" panose="020B0604020202020204" pitchFamily="34" charset="0"/>
              </a:rPr>
              <a:t>Creating a bank of Formative assessments.</a:t>
            </a:r>
          </a:p>
          <a:p>
            <a:pPr marL="342900" indent="-342900">
              <a:buFont typeface="+mj-lt"/>
              <a:buAutoNum type="arabicPeriod"/>
            </a:pPr>
            <a:r>
              <a:rPr lang="en-AU" sz="1400" dirty="0" smtClean="0">
                <a:latin typeface="Arial" panose="020B0604020202020204" pitchFamily="34" charset="0"/>
                <a:cs typeface="Arial" panose="020B0604020202020204" pitchFamily="34" charset="0"/>
              </a:rPr>
              <a:t>Creating a bank of Summative assessments.</a:t>
            </a:r>
          </a:p>
          <a:p>
            <a:pPr marL="342900" indent="-342900">
              <a:buFont typeface="+mj-lt"/>
              <a:buAutoNum type="arabicPeriod"/>
            </a:pPr>
            <a:r>
              <a:rPr lang="en-AU" sz="1400" dirty="0" smtClean="0">
                <a:latin typeface="Arial" panose="020B0604020202020204" pitchFamily="34" charset="0"/>
                <a:cs typeface="Arial" panose="020B0604020202020204" pitchFamily="34" charset="0"/>
              </a:rPr>
              <a:t>Transferring the information into a report format.</a:t>
            </a:r>
          </a:p>
          <a:p>
            <a:pPr marL="342900" indent="-342900">
              <a:buFont typeface="+mj-lt"/>
              <a:buAutoNum type="arabicPeriod"/>
            </a:pPr>
            <a:r>
              <a:rPr lang="en-AU" sz="1400" dirty="0" smtClean="0">
                <a:latin typeface="Arial" panose="020B0604020202020204" pitchFamily="34" charset="0"/>
                <a:cs typeface="Arial" panose="020B0604020202020204" pitchFamily="34" charset="0"/>
              </a:rPr>
              <a:t>Continual discussion amongst staff on how to improve templates and procedure.</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68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009" y="493141"/>
            <a:ext cx="6565605" cy="994172"/>
          </a:xfrm>
        </p:spPr>
        <p:txBody>
          <a:bodyPr>
            <a:normAutofit/>
          </a:bodyPr>
          <a:lstStyle/>
          <a:p>
            <a:pPr algn="ctr"/>
            <a:r>
              <a:rPr lang="en-AU" sz="2400" b="1" dirty="0">
                <a:solidFill>
                  <a:schemeClr val="accent1">
                    <a:lumMod val="75000"/>
                  </a:schemeClr>
                </a:solidFill>
                <a:effectLst>
                  <a:outerShdw blurRad="38100" dist="38100" dir="2700000" algn="tl">
                    <a:srgbClr val="000000">
                      <a:alpha val="43137"/>
                    </a:srgbClr>
                  </a:outerShdw>
                </a:effectLst>
                <a:latin typeface="+mn-lt"/>
                <a:cs typeface="Arial" panose="020B0604020202020204" pitchFamily="34" charset="0"/>
              </a:rPr>
              <a:t>ST PAUL’S SCHOOL PROFILE</a:t>
            </a:r>
            <a:br>
              <a:rPr lang="en-AU" sz="2400" b="1" dirty="0">
                <a:solidFill>
                  <a:schemeClr val="accent1">
                    <a:lumMod val="75000"/>
                  </a:schemeClr>
                </a:solidFill>
                <a:effectLst>
                  <a:outerShdw blurRad="38100" dist="38100" dir="2700000" algn="tl">
                    <a:srgbClr val="000000">
                      <a:alpha val="43137"/>
                    </a:srgbClr>
                  </a:outerShdw>
                </a:effectLst>
                <a:latin typeface="+mn-lt"/>
                <a:cs typeface="Arial" panose="020B0604020202020204" pitchFamily="34" charset="0"/>
              </a:rPr>
            </a:br>
            <a:r>
              <a:rPr lang="en-AU" sz="2400" b="1" dirty="0">
                <a:solidFill>
                  <a:schemeClr val="accent1">
                    <a:lumMod val="75000"/>
                  </a:schemeClr>
                </a:solidFill>
                <a:effectLst>
                  <a:outerShdw blurRad="38100" dist="38100" dir="2700000" algn="tl">
                    <a:srgbClr val="000000">
                      <a:alpha val="43137"/>
                    </a:srgbClr>
                  </a:outerShdw>
                </a:effectLst>
                <a:latin typeface="+mn-lt"/>
                <a:cs typeface="Arial" panose="020B0604020202020204" pitchFamily="34" charset="0"/>
              </a:rPr>
              <a:t>(MYSCHOOL 2014)</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74" y="1937618"/>
            <a:ext cx="8713682" cy="4200912"/>
          </a:xfrm>
          <a:prstGeom prst="rect">
            <a:avLst/>
          </a:prstGeom>
        </p:spPr>
      </p:pic>
    </p:spTree>
    <p:extLst>
      <p:ext uri="{BB962C8B-B14F-4D97-AF65-F5344CB8AC3E}">
        <p14:creationId xmlns:p14="http://schemas.microsoft.com/office/powerpoint/2010/main" val="2177788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2912">
            <a:off x="5029813" y="1421014"/>
            <a:ext cx="4014036" cy="646331"/>
          </a:xfrm>
          <a:prstGeom prst="rect">
            <a:avLst/>
          </a:prstGeom>
          <a:noFill/>
          <a:ln w="57150">
            <a:solidFill>
              <a:schemeClr val="accent6">
                <a:lumMod val="60000"/>
                <a:lumOff val="40000"/>
              </a:schemeClr>
            </a:solidFill>
          </a:ln>
        </p:spPr>
        <p:txBody>
          <a:bodyPr wrap="square" rtlCol="0">
            <a:spAutoFit/>
          </a:bodyPr>
          <a:lstStyle/>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Teachers planning in levels.</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Teachers working as teams.</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Implementing a curriculum across the school.</a:t>
            </a:r>
          </a:p>
        </p:txBody>
      </p:sp>
      <p:sp>
        <p:nvSpPr>
          <p:cNvPr id="3" name="TextBox 2"/>
          <p:cNvSpPr txBox="1"/>
          <p:nvPr/>
        </p:nvSpPr>
        <p:spPr>
          <a:xfrm>
            <a:off x="217081" y="232766"/>
            <a:ext cx="4494115" cy="584775"/>
          </a:xfrm>
          <a:prstGeom prst="rect">
            <a:avLst/>
          </a:prstGeom>
          <a:noFill/>
        </p:spPr>
        <p:txBody>
          <a:bodyPr wrap="none" rtlCol="0">
            <a:spAutoFit/>
          </a:bodyPr>
          <a:lstStyle/>
          <a:p>
            <a:r>
              <a:rPr lang="en-AU" sz="3200" b="1" dirty="0">
                <a:solidFill>
                  <a:schemeClr val="accent1">
                    <a:lumMod val="75000"/>
                  </a:schemeClr>
                </a:solidFill>
                <a:effectLst>
                  <a:outerShdw blurRad="38100" dist="38100" dir="2700000" algn="tl">
                    <a:srgbClr val="000000">
                      <a:alpha val="43137"/>
                    </a:srgbClr>
                  </a:outerShdw>
                </a:effectLst>
              </a:rPr>
              <a:t>Teaching &amp; Learning Now</a:t>
            </a:r>
          </a:p>
        </p:txBody>
      </p:sp>
      <p:pic>
        <p:nvPicPr>
          <p:cNvPr id="1026" name="Picture 2"/>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l="25287" t="22000" r="16092" b="24001"/>
          <a:stretch>
            <a:fillRect/>
          </a:stretch>
        </p:blipFill>
        <p:spPr bwMode="auto">
          <a:xfrm>
            <a:off x="3774986" y="2564324"/>
            <a:ext cx="1340214" cy="173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21062461">
            <a:off x="5295812" y="4904796"/>
            <a:ext cx="3607616" cy="830997"/>
          </a:xfrm>
          <a:prstGeom prst="rect">
            <a:avLst/>
          </a:prstGeom>
          <a:noFill/>
          <a:ln w="57150">
            <a:solidFill>
              <a:schemeClr val="accent4">
                <a:lumMod val="60000"/>
                <a:lumOff val="40000"/>
              </a:schemeClr>
            </a:solidFill>
          </a:ln>
        </p:spPr>
        <p:txBody>
          <a:bodyPr wrap="square" rtlCol="0">
            <a:spAutoFit/>
          </a:bodyPr>
          <a:lstStyle/>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Teachers working within levels.</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Teachers are showing more confidence.</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More meaningful lessons.</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A more relevant fun filled learning environment.</a:t>
            </a:r>
          </a:p>
        </p:txBody>
      </p:sp>
      <p:sp>
        <p:nvSpPr>
          <p:cNvPr id="7" name="TextBox 6"/>
          <p:cNvSpPr txBox="1"/>
          <p:nvPr/>
        </p:nvSpPr>
        <p:spPr>
          <a:xfrm rot="329184">
            <a:off x="256808" y="5322880"/>
            <a:ext cx="3853302" cy="1015663"/>
          </a:xfrm>
          <a:prstGeom prst="rect">
            <a:avLst/>
          </a:prstGeom>
          <a:noFill/>
          <a:ln w="57150">
            <a:solidFill>
              <a:schemeClr val="accent1">
                <a:lumMod val="40000"/>
                <a:lumOff val="60000"/>
              </a:schemeClr>
            </a:solidFill>
          </a:ln>
        </p:spPr>
        <p:txBody>
          <a:bodyPr wrap="square" rtlCol="0">
            <a:spAutoFit/>
          </a:bodyPr>
          <a:lstStyle/>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Understanding of Formative &amp; Summative Assessments.</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More meaningful samples of assessments.</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Documented, data driven journey of child’s learning  from foundation to Year 6.</a:t>
            </a:r>
          </a:p>
        </p:txBody>
      </p:sp>
      <p:sp>
        <p:nvSpPr>
          <p:cNvPr id="8" name="TextBox 7"/>
          <p:cNvSpPr txBox="1"/>
          <p:nvPr/>
        </p:nvSpPr>
        <p:spPr>
          <a:xfrm rot="20694408">
            <a:off x="138831" y="1340909"/>
            <a:ext cx="3673489" cy="830997"/>
          </a:xfrm>
          <a:prstGeom prst="rect">
            <a:avLst/>
          </a:prstGeom>
          <a:noFill/>
          <a:ln w="57150">
            <a:solidFill>
              <a:schemeClr val="bg2">
                <a:lumMod val="90000"/>
              </a:schemeClr>
            </a:solidFill>
          </a:ln>
        </p:spPr>
        <p:txBody>
          <a:bodyPr wrap="square" rtlCol="0">
            <a:spAutoFit/>
          </a:bodyPr>
          <a:lstStyle/>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Accountability of the work taught.</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Recorded evidence.</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Evidence linked to National Curriculum.</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A means of Reporting to parents</a:t>
            </a:r>
          </a:p>
        </p:txBody>
      </p:sp>
      <p:graphicFrame>
        <p:nvGraphicFramePr>
          <p:cNvPr id="2" name="Diagram 1"/>
          <p:cNvGraphicFramePr/>
          <p:nvPr>
            <p:extLst>
              <p:ext uri="{D42A27DB-BD31-4B8C-83A1-F6EECF244321}">
                <p14:modId xmlns:p14="http://schemas.microsoft.com/office/powerpoint/2010/main" val="1323680973"/>
              </p:ext>
            </p:extLst>
          </p:nvPr>
        </p:nvGraphicFramePr>
        <p:xfrm>
          <a:off x="1354830" y="1522751"/>
          <a:ext cx="6110206" cy="3753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1954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679" y="1641350"/>
            <a:ext cx="6172200" cy="1446550"/>
          </a:xfrm>
          <a:prstGeom prst="rect">
            <a:avLst/>
          </a:prstGeom>
        </p:spPr>
        <p:txBody>
          <a:bodyPr wrap="square">
            <a:spAutoFit/>
          </a:bodyPr>
          <a:lstStyle/>
          <a:p>
            <a:endParaRPr lang="en-AU" b="1" dirty="0"/>
          </a:p>
          <a:p>
            <a:pPr marL="257175" indent="-257175">
              <a:buAutoNum type="arabicPeriod"/>
            </a:pPr>
            <a:r>
              <a:rPr lang="en-AU" sz="1400" dirty="0">
                <a:latin typeface="Arial" panose="020B0604020202020204" pitchFamily="34" charset="0"/>
                <a:cs typeface="Arial" panose="020B0604020202020204" pitchFamily="34" charset="0"/>
              </a:rPr>
              <a:t>Apply this approach to all Curriculum Areas.</a:t>
            </a:r>
          </a:p>
          <a:p>
            <a:pPr marL="257175" indent="-257175">
              <a:buFont typeface="+mj-lt"/>
              <a:buAutoNum type="arabicPeriod"/>
            </a:pPr>
            <a:endParaRPr lang="en-AU" sz="1400" dirty="0">
              <a:latin typeface="Arial" panose="020B0604020202020204" pitchFamily="34" charset="0"/>
              <a:cs typeface="Arial" panose="020B0604020202020204" pitchFamily="34" charset="0"/>
            </a:endParaRPr>
          </a:p>
          <a:p>
            <a:pPr marL="257175" indent="-257175">
              <a:buFont typeface="+mj-lt"/>
              <a:buAutoNum type="arabicPeriod"/>
            </a:pPr>
            <a:r>
              <a:rPr lang="en-AU" sz="1400" dirty="0">
                <a:latin typeface="Arial" panose="020B0604020202020204" pitchFamily="34" charset="0"/>
                <a:cs typeface="Arial" panose="020B0604020202020204" pitchFamily="34" charset="0"/>
              </a:rPr>
              <a:t>Look at how we can best use Google Apps to suit our school needs.</a:t>
            </a:r>
          </a:p>
          <a:p>
            <a:pPr marL="257175" indent="-257175">
              <a:buFont typeface="+mj-lt"/>
              <a:buAutoNum type="arabicPeriod"/>
            </a:pPr>
            <a:endParaRPr lang="en-AU" sz="1400" dirty="0">
              <a:latin typeface="Arial" panose="020B0604020202020204" pitchFamily="34" charset="0"/>
              <a:cs typeface="Arial" panose="020B0604020202020204" pitchFamily="34" charset="0"/>
            </a:endParaRPr>
          </a:p>
          <a:p>
            <a:pPr marL="257175" indent="-257175">
              <a:buAutoNum type="arabicPeriod"/>
            </a:pPr>
            <a:r>
              <a:rPr lang="en-AU" sz="1400" dirty="0">
                <a:latin typeface="Arial" panose="020B0604020202020204" pitchFamily="34" charset="0"/>
                <a:cs typeface="Arial" panose="020B0604020202020204" pitchFamily="34" charset="0"/>
              </a:rPr>
              <a:t>Enable parents to log in to view the assessments.</a:t>
            </a:r>
          </a:p>
        </p:txBody>
      </p:sp>
      <p:sp>
        <p:nvSpPr>
          <p:cNvPr id="2" name="AutoShape 2" descr="Image result for google apps"/>
          <p:cNvSpPr>
            <a:spLocks noChangeAspect="1" noChangeArrowheads="1"/>
          </p:cNvSpPr>
          <p:nvPr/>
        </p:nvSpPr>
        <p:spPr bwMode="auto">
          <a:xfrm>
            <a:off x="2294085" y="2698067"/>
            <a:ext cx="1560218" cy="15602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41962">
            <a:off x="6303998" y="1521037"/>
            <a:ext cx="2316515" cy="13473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837" y="3663995"/>
            <a:ext cx="2343150" cy="10929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82798">
            <a:off x="5502017" y="4338905"/>
            <a:ext cx="2371725" cy="1085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068" y="4303278"/>
            <a:ext cx="1850231" cy="1385888"/>
          </a:xfrm>
          <a:prstGeom prst="rect">
            <a:avLst/>
          </a:prstGeom>
        </p:spPr>
      </p:pic>
      <p:sp>
        <p:nvSpPr>
          <p:cNvPr id="9" name="TextBox 8"/>
          <p:cNvSpPr txBox="1"/>
          <p:nvPr/>
        </p:nvSpPr>
        <p:spPr>
          <a:xfrm>
            <a:off x="515679" y="364870"/>
            <a:ext cx="4183912" cy="738664"/>
          </a:xfrm>
          <a:prstGeom prst="rect">
            <a:avLst/>
          </a:prstGeom>
          <a:noFill/>
        </p:spPr>
        <p:txBody>
          <a:bodyPr wrap="squar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Where do we want to get to?</a:t>
            </a:r>
          </a:p>
          <a:p>
            <a:endParaRPr lang="en-AU" dirty="0"/>
          </a:p>
        </p:txBody>
      </p:sp>
    </p:spTree>
    <p:extLst>
      <p:ext uri="{BB962C8B-B14F-4D97-AF65-F5344CB8AC3E}">
        <p14:creationId xmlns:p14="http://schemas.microsoft.com/office/powerpoint/2010/main" val="2525823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13" y="379303"/>
            <a:ext cx="7886700" cy="641423"/>
          </a:xfrm>
        </p:spPr>
        <p:txBody>
          <a:bodyPr>
            <a:normAutofit/>
          </a:bodyPr>
          <a:lstStyle/>
          <a:p>
            <a:r>
              <a:rPr lang="en-AU" sz="2400" b="1" dirty="0">
                <a:solidFill>
                  <a:schemeClr val="accent1">
                    <a:lumMod val="75000"/>
                  </a:schemeClr>
                </a:solidFill>
                <a:effectLst>
                  <a:outerShdw blurRad="38100" dist="38100" dir="2700000" algn="tl">
                    <a:srgbClr val="000000">
                      <a:alpha val="43137"/>
                    </a:srgbClr>
                  </a:outerShdw>
                </a:effectLst>
                <a:latin typeface="+mn-lt"/>
                <a:cs typeface="Arial" panose="020B0604020202020204" pitchFamily="34" charset="0"/>
              </a:rPr>
              <a:t>Shared responsibility </a:t>
            </a:r>
          </a:p>
        </p:txBody>
      </p:sp>
      <p:sp>
        <p:nvSpPr>
          <p:cNvPr id="3" name="Content Placeholder 2"/>
          <p:cNvSpPr>
            <a:spLocks noGrp="1"/>
          </p:cNvSpPr>
          <p:nvPr>
            <p:ph idx="1"/>
          </p:nvPr>
        </p:nvSpPr>
        <p:spPr>
          <a:xfrm>
            <a:off x="628650" y="2155585"/>
            <a:ext cx="6651108" cy="3263504"/>
          </a:xfrm>
        </p:spPr>
        <p:txBody>
          <a:bodyPr/>
          <a:lstStyle/>
          <a:p>
            <a:pPr marL="0" indent="0">
              <a:buNone/>
            </a:pPr>
            <a:r>
              <a:rPr lang="en-AU" sz="1800" dirty="0">
                <a:latin typeface="Arial" panose="020B0604020202020204" pitchFamily="34" charset="0"/>
                <a:cs typeface="Arial" panose="020B0604020202020204" pitchFamily="34" charset="0"/>
              </a:rPr>
              <a:t>We are all accountable for the children’s learning across all levels. Gone is the notion of ‘My students’ and ‘My Class’. We acknowledge that we are responsible for all of the </a:t>
            </a:r>
            <a:r>
              <a:rPr lang="en-AU" sz="1800" dirty="0" smtClean="0">
                <a:latin typeface="Arial" panose="020B0604020202020204" pitchFamily="34" charset="0"/>
                <a:cs typeface="Arial" panose="020B0604020202020204" pitchFamily="34" charset="0"/>
              </a:rPr>
              <a:t>students’ </a:t>
            </a:r>
            <a:r>
              <a:rPr lang="en-AU" sz="1800" dirty="0">
                <a:latin typeface="Arial" panose="020B0604020202020204" pitchFamily="34" charset="0"/>
                <a:cs typeface="Arial" panose="020B0604020202020204" pitchFamily="34" charset="0"/>
              </a:rPr>
              <a:t>learning and development.</a:t>
            </a:r>
          </a:p>
          <a:p>
            <a:pPr marL="0" indent="0">
              <a:buNone/>
            </a:pP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191" y="3679232"/>
            <a:ext cx="3233466" cy="1810741"/>
          </a:xfrm>
          <a:prstGeom prst="rect">
            <a:avLst/>
          </a:prstGeom>
        </p:spPr>
      </p:pic>
    </p:spTree>
    <p:extLst>
      <p:ext uri="{BB962C8B-B14F-4D97-AF65-F5344CB8AC3E}">
        <p14:creationId xmlns:p14="http://schemas.microsoft.com/office/powerpoint/2010/main" val="89267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94" y="923558"/>
            <a:ext cx="1254104" cy="1145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99" y="4770502"/>
            <a:ext cx="2143125" cy="1607344"/>
          </a:xfrm>
          <a:prstGeom prst="rect">
            <a:avLst/>
          </a:prstGeom>
        </p:spPr>
      </p:pic>
      <p:sp>
        <p:nvSpPr>
          <p:cNvPr id="2" name="Title 1"/>
          <p:cNvSpPr>
            <a:spLocks noGrp="1"/>
          </p:cNvSpPr>
          <p:nvPr>
            <p:ph type="title"/>
          </p:nvPr>
        </p:nvSpPr>
        <p:spPr/>
        <p:txBody>
          <a:bodyPr/>
          <a:lstStyle/>
          <a:p>
            <a:r>
              <a:rPr lang="en-AU" dirty="0" smtClean="0"/>
              <a:t>	</a:t>
            </a:r>
            <a:endParaRPr lang="en-AU" dirty="0"/>
          </a:p>
        </p:txBody>
      </p:sp>
      <p:sp>
        <p:nvSpPr>
          <p:cNvPr id="3" name="Content Placeholder 2"/>
          <p:cNvSpPr>
            <a:spLocks noGrp="1"/>
          </p:cNvSpPr>
          <p:nvPr>
            <p:ph idx="1"/>
          </p:nvPr>
        </p:nvSpPr>
        <p:spPr>
          <a:xfrm>
            <a:off x="493971" y="2126041"/>
            <a:ext cx="7886700" cy="3022331"/>
          </a:xfrm>
        </p:spPr>
        <p:txBody>
          <a:bodyPr>
            <a:normAutofit/>
          </a:bodyPr>
          <a:lstStyle/>
          <a:p>
            <a:r>
              <a:rPr lang="en-AU" sz="1400" dirty="0" smtClean="0">
                <a:latin typeface="Arial" panose="020B0604020202020204" pitchFamily="34" charset="0"/>
                <a:cs typeface="Arial" panose="020B0604020202020204" pitchFamily="34" charset="0"/>
              </a:rPr>
              <a:t>Maths </a:t>
            </a:r>
            <a:r>
              <a:rPr lang="en-AU" sz="1400" dirty="0">
                <a:latin typeface="Arial" panose="020B0604020202020204" pitchFamily="34" charset="0"/>
                <a:cs typeface="Arial" panose="020B0604020202020204" pitchFamily="34" charset="0"/>
              </a:rPr>
              <a:t>Steering committee design learning for teachers and monitor progress.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We have both small team (Level) and whole staff PLT meetings, weekly.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Within our ‘Level’ PLT meetings, we collaborate on curriculum structure, class groupings, session structures, individual student needs and current successes and challenges.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Throughout our Whole-Staff PLT meetings, we are able to discuss challenges and successes  across all year levels. This is the major support avenue for staff in relation to technical and curriculum concepts. </a:t>
            </a:r>
          </a:p>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AU" dirty="0"/>
          </a:p>
        </p:txBody>
      </p:sp>
      <p:sp>
        <p:nvSpPr>
          <p:cNvPr id="4" name="TextBox 3"/>
          <p:cNvSpPr txBox="1"/>
          <p:nvPr/>
        </p:nvSpPr>
        <p:spPr>
          <a:xfrm>
            <a:off x="628650" y="184894"/>
            <a:ext cx="3871060" cy="738664"/>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Professional Learning Teams.</a:t>
            </a:r>
          </a:p>
          <a:p>
            <a:endParaRPr lang="en-AU" dirty="0"/>
          </a:p>
        </p:txBody>
      </p:sp>
    </p:spTree>
    <p:extLst>
      <p:ext uri="{BB962C8B-B14F-4D97-AF65-F5344CB8AC3E}">
        <p14:creationId xmlns:p14="http://schemas.microsoft.com/office/powerpoint/2010/main" val="3194545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650" y="2804524"/>
            <a:ext cx="7584743" cy="1600438"/>
          </a:xfrm>
          <a:prstGeom prst="rect">
            <a:avLst/>
          </a:prstGeom>
        </p:spPr>
        <p:txBody>
          <a:bodyPr wrap="square">
            <a:spAutoFit/>
          </a:bodyPr>
          <a:lstStyle/>
          <a:p>
            <a:pPr marL="257175" indent="-257175">
              <a:buFont typeface="Arial" panose="020B0604020202020204" pitchFamily="34" charset="0"/>
              <a:buChar char="•"/>
            </a:pPr>
            <a:r>
              <a:rPr lang="en-AU" sz="1400" dirty="0">
                <a:latin typeface="Arial" panose="020B0604020202020204" pitchFamily="34" charset="0"/>
                <a:cs typeface="Arial" panose="020B0604020202020204" pitchFamily="34" charset="0"/>
              </a:rPr>
              <a:t>At each staff PLT, the staff is usually set ‘homework’ to prepare for the next step or area we are moving into. For example, currently we are focusing on effective questioning in order to gather relevant Formative Assessment Data and the appropriate documentation.</a:t>
            </a:r>
          </a:p>
          <a:p>
            <a:endParaRPr lang="en-AU" sz="14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AU" sz="1400" dirty="0">
                <a:latin typeface="Arial" panose="020B0604020202020204" pitchFamily="34" charset="0"/>
                <a:cs typeface="Arial" panose="020B0604020202020204" pitchFamily="34" charset="0"/>
              </a:rPr>
              <a:t>It’s a productive forum that maintains our focus on our common goal and encourages dialogue into the optimal effectiveness of the tools.</a:t>
            </a:r>
          </a:p>
        </p:txBody>
      </p:sp>
      <p:sp>
        <p:nvSpPr>
          <p:cNvPr id="3" name="Rectangle 2"/>
          <p:cNvSpPr/>
          <p:nvPr/>
        </p:nvSpPr>
        <p:spPr>
          <a:xfrm>
            <a:off x="549961" y="360738"/>
            <a:ext cx="3871060" cy="461665"/>
          </a:xfrm>
          <a:prstGeom prst="rect">
            <a:avLst/>
          </a:prstGeom>
        </p:spPr>
        <p:txBody>
          <a:bodyPr wrap="none">
            <a:spAutoFit/>
          </a:bodyPr>
          <a:lstStyle/>
          <a:p>
            <a:r>
              <a:rPr lang="en-AU" sz="2400" b="1" dirty="0">
                <a:solidFill>
                  <a:schemeClr val="accent1">
                    <a:lumMod val="75000"/>
                  </a:schemeClr>
                </a:solidFill>
                <a:effectLst>
                  <a:outerShdw blurRad="38100" dist="38100" dir="2700000" algn="tl">
                    <a:srgbClr val="000000">
                      <a:alpha val="43137"/>
                    </a:srgbClr>
                  </a:outerShdw>
                </a:effectLst>
              </a:rPr>
              <a:t>Professional Learning Teams.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255331"/>
            <a:ext cx="1254104" cy="11450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316" y="4594289"/>
            <a:ext cx="2143125" cy="1607344"/>
          </a:xfrm>
          <a:prstGeom prst="rect">
            <a:avLst/>
          </a:prstGeom>
        </p:spPr>
      </p:pic>
    </p:spTree>
    <p:extLst>
      <p:ext uri="{BB962C8B-B14F-4D97-AF65-F5344CB8AC3E}">
        <p14:creationId xmlns:p14="http://schemas.microsoft.com/office/powerpoint/2010/main" val="45064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1493" t="59683" r="3548" b="5512"/>
          <a:stretch/>
        </p:blipFill>
        <p:spPr>
          <a:xfrm rot="21066693">
            <a:off x="681260" y="1171458"/>
            <a:ext cx="1428413" cy="106724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676"/>
          <a:stretch/>
        </p:blipFill>
        <p:spPr>
          <a:xfrm>
            <a:off x="7502498" y="4428864"/>
            <a:ext cx="1194231" cy="1481996"/>
          </a:xfrm>
          <a:prstGeom prst="rect">
            <a:avLst/>
          </a:prstGeom>
        </p:spPr>
      </p:pic>
      <p:sp>
        <p:nvSpPr>
          <p:cNvPr id="3" name="Content Placeholder 2"/>
          <p:cNvSpPr>
            <a:spLocks noGrp="1"/>
          </p:cNvSpPr>
          <p:nvPr>
            <p:ph idx="1"/>
          </p:nvPr>
        </p:nvSpPr>
        <p:spPr>
          <a:xfrm>
            <a:off x="607386" y="2476562"/>
            <a:ext cx="6546660" cy="3209943"/>
          </a:xfrm>
        </p:spPr>
        <p:txBody>
          <a:bodyPr>
            <a:noAutofit/>
          </a:bodyPr>
          <a:lstStyle/>
          <a:p>
            <a:pPr marL="0" indent="0">
              <a:buNone/>
            </a:pPr>
            <a:r>
              <a:rPr lang="en-AU" sz="1400" dirty="0">
                <a:latin typeface="Arial" panose="020B0604020202020204" pitchFamily="34" charset="0"/>
                <a:cs typeface="Arial" panose="020B0604020202020204" pitchFamily="34" charset="0"/>
              </a:rPr>
              <a:t>The PLT sessions are a respectful environment where constructive, professional and open dialogue is encouraged. </a:t>
            </a:r>
          </a:p>
          <a:p>
            <a:pPr marL="0" indent="0">
              <a:buNone/>
            </a:pPr>
            <a:endParaRPr lang="en-AU" sz="1400" dirty="0">
              <a:latin typeface="Arial" panose="020B0604020202020204" pitchFamily="34" charset="0"/>
              <a:cs typeface="Arial" panose="020B0604020202020204" pitchFamily="34" charset="0"/>
            </a:endParaRPr>
          </a:p>
          <a:p>
            <a:pPr marL="0" indent="0">
              <a:buNone/>
            </a:pPr>
            <a:r>
              <a:rPr lang="en-AU" sz="1400" dirty="0">
                <a:latin typeface="Arial" panose="020B0604020202020204" pitchFamily="34" charset="0"/>
                <a:cs typeface="Arial" panose="020B0604020202020204" pitchFamily="34" charset="0"/>
              </a:rPr>
              <a:t>Some needs of staff that have been addressed to date are:</a:t>
            </a:r>
          </a:p>
          <a:p>
            <a:r>
              <a:rPr lang="en-AU" sz="1400" dirty="0">
                <a:latin typeface="Arial" panose="020B0604020202020204" pitchFamily="34" charset="0"/>
                <a:cs typeface="Arial" panose="020B0604020202020204" pitchFamily="34" charset="0"/>
              </a:rPr>
              <a:t>Differences in ICT skills, in particular using Microsoft Excel, </a:t>
            </a:r>
            <a:r>
              <a:rPr lang="en-AU" sz="1400" dirty="0" smtClean="0">
                <a:latin typeface="Arial" panose="020B0604020202020204" pitchFamily="34" charset="0"/>
                <a:cs typeface="Arial" panose="020B0604020202020204" pitchFamily="34" charset="0"/>
              </a:rPr>
              <a:t>OneNote </a:t>
            </a:r>
            <a:r>
              <a:rPr lang="en-AU" sz="1400" dirty="0">
                <a:latin typeface="Arial" panose="020B0604020202020204" pitchFamily="34" charset="0"/>
                <a:cs typeface="Arial" panose="020B0604020202020204" pitchFamily="34" charset="0"/>
              </a:rPr>
              <a:t>and efficiently utilising a new device (Surface Tablet).</a:t>
            </a:r>
          </a:p>
          <a:p>
            <a:r>
              <a:rPr lang="en-AU" sz="1400" dirty="0">
                <a:latin typeface="Arial" panose="020B0604020202020204" pitchFamily="34" charset="0"/>
                <a:cs typeface="Arial" panose="020B0604020202020204" pitchFamily="34" charset="0"/>
              </a:rPr>
              <a:t>Some ‘unlearning’ needed to happen in order for staff to be able to commit to new session and classroom structure. Staff were given a generous transition time to deal with anxieties and misconceptions that may have been blocking the transformation of their thinking.</a:t>
            </a:r>
          </a:p>
          <a:p>
            <a:r>
              <a:rPr lang="en-AU" sz="1400" dirty="0">
                <a:latin typeface="Arial" panose="020B0604020202020204" pitchFamily="34" charset="0"/>
                <a:cs typeface="Arial" panose="020B0604020202020204" pitchFamily="34" charset="0"/>
              </a:rPr>
              <a:t>Moving away from team ‘delegation’ planning, where staff split up and take different ‘jobs’. Moving towards constructive student-centred discussions, based on student data to drive planning within levels. Knowing the student’s point of intervention is paramount to our shared success. </a:t>
            </a:r>
          </a:p>
        </p:txBody>
      </p:sp>
      <p:sp>
        <p:nvSpPr>
          <p:cNvPr id="5" name="Rectangle 4"/>
          <p:cNvSpPr/>
          <p:nvPr/>
        </p:nvSpPr>
        <p:spPr>
          <a:xfrm rot="1125450">
            <a:off x="6282430" y="496302"/>
            <a:ext cx="1743230" cy="1754326"/>
          </a:xfrm>
          <a:prstGeom prst="rect">
            <a:avLst/>
          </a:prstGeom>
        </p:spPr>
        <p:txBody>
          <a:bodyPr wrap="square">
            <a:spAutoFit/>
          </a:bodyPr>
          <a:lstStyle/>
          <a:p>
            <a:r>
              <a:rPr lang="en-AU" sz="1350" b="1" i="1" dirty="0">
                <a:solidFill>
                  <a:srgbClr val="7030A0"/>
                </a:solidFill>
                <a:latin typeface="+mj-lt"/>
              </a:rPr>
              <a:t>“ A great mystery</a:t>
            </a:r>
            <a:br>
              <a:rPr lang="en-AU" sz="1350" b="1" i="1" dirty="0">
                <a:solidFill>
                  <a:srgbClr val="7030A0"/>
                </a:solidFill>
                <a:latin typeface="+mj-lt"/>
              </a:rPr>
            </a:br>
            <a:r>
              <a:rPr lang="pt-BR" sz="1350" b="1" i="1" dirty="0">
                <a:solidFill>
                  <a:srgbClr val="7030A0"/>
                </a:solidFill>
                <a:latin typeface="+mj-lt"/>
              </a:rPr>
              <a:t>about humans</a:t>
            </a:r>
            <a:br>
              <a:rPr lang="pt-BR" sz="1350" b="1" i="1" dirty="0">
                <a:solidFill>
                  <a:srgbClr val="7030A0"/>
                </a:solidFill>
                <a:latin typeface="+mj-lt"/>
              </a:rPr>
            </a:br>
            <a:r>
              <a:rPr lang="en-AU" sz="1350" b="1" i="1" dirty="0">
                <a:solidFill>
                  <a:srgbClr val="7030A0"/>
                </a:solidFill>
                <a:latin typeface="+mj-lt"/>
              </a:rPr>
              <a:t>is that we often</a:t>
            </a:r>
            <a:br>
              <a:rPr lang="en-AU" sz="1350" b="1" i="1" dirty="0">
                <a:solidFill>
                  <a:srgbClr val="7030A0"/>
                </a:solidFill>
                <a:latin typeface="+mj-lt"/>
              </a:rPr>
            </a:br>
            <a:r>
              <a:rPr lang="en-AU" sz="1350" b="1" i="1" dirty="0">
                <a:solidFill>
                  <a:srgbClr val="7030A0"/>
                </a:solidFill>
                <a:latin typeface="+mj-lt"/>
              </a:rPr>
              <a:t>confront learning</a:t>
            </a:r>
            <a:br>
              <a:rPr lang="en-AU" sz="1350" b="1" i="1" dirty="0">
                <a:solidFill>
                  <a:srgbClr val="7030A0"/>
                </a:solidFill>
                <a:latin typeface="+mj-lt"/>
              </a:rPr>
            </a:br>
            <a:r>
              <a:rPr lang="pt-BR" sz="1350" b="1" i="1" dirty="0">
                <a:solidFill>
                  <a:srgbClr val="7030A0"/>
                </a:solidFill>
                <a:latin typeface="+mj-lt"/>
              </a:rPr>
              <a:t>o p p o r t u n i t i e s</a:t>
            </a:r>
            <a:br>
              <a:rPr lang="pt-BR" sz="1350" b="1" i="1" dirty="0">
                <a:solidFill>
                  <a:srgbClr val="7030A0"/>
                </a:solidFill>
                <a:latin typeface="+mj-lt"/>
              </a:rPr>
            </a:br>
            <a:r>
              <a:rPr lang="en-AU" sz="1350" b="1" i="1" dirty="0">
                <a:solidFill>
                  <a:srgbClr val="7030A0"/>
                </a:solidFill>
                <a:latin typeface="+mj-lt"/>
              </a:rPr>
              <a:t>with fear rather</a:t>
            </a:r>
            <a:br>
              <a:rPr lang="en-AU" sz="1350" b="1" i="1" dirty="0">
                <a:solidFill>
                  <a:srgbClr val="7030A0"/>
                </a:solidFill>
                <a:latin typeface="+mj-lt"/>
              </a:rPr>
            </a:br>
            <a:r>
              <a:rPr lang="en-AU" sz="1350" b="1" i="1" dirty="0">
                <a:solidFill>
                  <a:srgbClr val="7030A0"/>
                </a:solidFill>
                <a:latin typeface="+mj-lt"/>
              </a:rPr>
              <a:t>than mystery and</a:t>
            </a:r>
            <a:br>
              <a:rPr lang="en-AU" sz="1350" b="1" i="1" dirty="0">
                <a:solidFill>
                  <a:srgbClr val="7030A0"/>
                </a:solidFill>
                <a:latin typeface="+mj-lt"/>
              </a:rPr>
            </a:br>
            <a:r>
              <a:rPr lang="en-AU" sz="1350" b="1" i="1" dirty="0">
                <a:solidFill>
                  <a:srgbClr val="7030A0"/>
                </a:solidFill>
                <a:latin typeface="+mj-lt"/>
              </a:rPr>
              <a:t>wonder.”  </a:t>
            </a:r>
            <a:r>
              <a:rPr lang="en-AU" sz="1350" b="1" i="1" dirty="0" err="1">
                <a:solidFill>
                  <a:srgbClr val="7030A0"/>
                </a:solidFill>
                <a:latin typeface="+mj-lt"/>
              </a:rPr>
              <a:t>Dr.</a:t>
            </a:r>
            <a:r>
              <a:rPr lang="en-AU" sz="1350" b="1" i="1" dirty="0">
                <a:solidFill>
                  <a:srgbClr val="7030A0"/>
                </a:solidFill>
                <a:latin typeface="+mj-lt"/>
              </a:rPr>
              <a:t> Art Costa</a:t>
            </a:r>
            <a:endParaRPr lang="en-AU" sz="1350" b="1" dirty="0">
              <a:solidFill>
                <a:srgbClr val="7030A0"/>
              </a:solidFill>
              <a:latin typeface="+mj-lt"/>
            </a:endParaRPr>
          </a:p>
        </p:txBody>
      </p:sp>
      <p:sp>
        <p:nvSpPr>
          <p:cNvPr id="9" name="TextBox 8"/>
          <p:cNvSpPr txBox="1"/>
          <p:nvPr/>
        </p:nvSpPr>
        <p:spPr>
          <a:xfrm>
            <a:off x="607386" y="295879"/>
            <a:ext cx="3903761" cy="461665"/>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Individual Needs Of The Staff</a:t>
            </a:r>
          </a:p>
        </p:txBody>
      </p:sp>
    </p:spTree>
    <p:extLst>
      <p:ext uri="{BB962C8B-B14F-4D97-AF65-F5344CB8AC3E}">
        <p14:creationId xmlns:p14="http://schemas.microsoft.com/office/powerpoint/2010/main" val="3624005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67" y="1131094"/>
            <a:ext cx="8238983" cy="994172"/>
          </a:xfrm>
        </p:spPr>
        <p:txBody>
          <a:bodyPr>
            <a:noAutofit/>
          </a:bodyPr>
          <a:lstStyle/>
          <a:p>
            <a:r>
              <a:rPr lang="en-AU" sz="1800" dirty="0"/>
              <a:t/>
            </a:r>
            <a:br>
              <a:rPr lang="en-AU" sz="1800" dirty="0"/>
            </a:br>
            <a:r>
              <a:rPr lang="en-AU" sz="1800" dirty="0"/>
              <a:t>		</a:t>
            </a:r>
            <a:r>
              <a:rPr lang="en-AU" sz="2400" b="1" dirty="0">
                <a:solidFill>
                  <a:schemeClr val="accent1">
                    <a:lumMod val="75000"/>
                  </a:schemeClr>
                </a:solidFill>
                <a:effectLst>
                  <a:outerShdw blurRad="38100" dist="38100" dir="2700000" algn="tl">
                    <a:srgbClr val="000000">
                      <a:alpha val="43137"/>
                    </a:srgbClr>
                  </a:outerShdw>
                </a:effectLst>
                <a:latin typeface="+mn-lt"/>
              </a:rPr>
              <a:t>Teachers as continuous learners</a:t>
            </a:r>
            <a:br>
              <a:rPr lang="en-AU" sz="2400" b="1" dirty="0">
                <a:solidFill>
                  <a:schemeClr val="accent1">
                    <a:lumMod val="75000"/>
                  </a:schemeClr>
                </a:solidFill>
                <a:effectLst>
                  <a:outerShdw blurRad="38100" dist="38100" dir="2700000" algn="tl">
                    <a:srgbClr val="000000">
                      <a:alpha val="43137"/>
                    </a:srgbClr>
                  </a:outerShdw>
                </a:effectLst>
                <a:latin typeface="+mn-lt"/>
              </a:rPr>
            </a:br>
            <a:r>
              <a:rPr lang="en-AU" sz="1800" dirty="0"/>
              <a:t>		</a:t>
            </a:r>
            <a:br>
              <a:rPr lang="en-AU" sz="1800" dirty="0"/>
            </a:br>
            <a:r>
              <a:rPr lang="en-AU" sz="1800" i="1" dirty="0"/>
              <a:t>“The greater our knowledge increases the more our ignorance unfolds.” </a:t>
            </a:r>
            <a:r>
              <a:rPr lang="en-AU" sz="1800" dirty="0"/>
              <a:t>John F. Kennedy</a:t>
            </a:r>
            <a:br>
              <a:rPr lang="en-AU" sz="1800" dirty="0"/>
            </a:br>
            <a:r>
              <a:rPr lang="en-AU" sz="1800" dirty="0"/>
              <a:t/>
            </a:r>
            <a:br>
              <a:rPr lang="en-AU" sz="1800" dirty="0"/>
            </a:br>
            <a:endParaRPr lang="en-AU"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67" y="4881784"/>
            <a:ext cx="2299746" cy="1203534"/>
          </a:xfrm>
        </p:spPr>
      </p:pic>
      <p:sp>
        <p:nvSpPr>
          <p:cNvPr id="5" name="Rectangle 4"/>
          <p:cNvSpPr/>
          <p:nvPr/>
        </p:nvSpPr>
        <p:spPr>
          <a:xfrm>
            <a:off x="961929" y="2585692"/>
            <a:ext cx="6728821" cy="2031325"/>
          </a:xfrm>
          <a:prstGeom prst="rect">
            <a:avLst/>
          </a:prstGeom>
        </p:spPr>
        <p:txBody>
          <a:bodyPr wrap="square">
            <a:spAutoFit/>
          </a:bodyPr>
          <a:lstStyle/>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We are all trying to continually improve our knowledge of the curriculum. </a:t>
            </a:r>
          </a:p>
          <a:p>
            <a:pPr marL="214313" indent="-214313">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Continual learning for teachers occurs naturally through utilising the tracking tool and the working documents.</a:t>
            </a:r>
          </a:p>
          <a:p>
            <a:pPr marL="214313" indent="-214313">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In order to share our data effectively, conversations are generated around our perceptions of the standards and descriptors. It’s important for us to discuss this to ‘nut out’ any misconceptions we may have while we are planning in a collaborative environment. </a:t>
            </a:r>
          </a:p>
        </p:txBody>
      </p:sp>
    </p:spTree>
    <p:extLst>
      <p:ext uri="{BB962C8B-B14F-4D97-AF65-F5344CB8AC3E}">
        <p14:creationId xmlns:p14="http://schemas.microsoft.com/office/powerpoint/2010/main" val="347318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797" y="1268558"/>
            <a:ext cx="1779966" cy="1127311"/>
          </a:xfrm>
          <a:prstGeom prst="rect">
            <a:avLst/>
          </a:prstGeom>
        </p:spPr>
      </p:pic>
      <p:sp>
        <p:nvSpPr>
          <p:cNvPr id="2" name="Title 1"/>
          <p:cNvSpPr>
            <a:spLocks noGrp="1"/>
          </p:cNvSpPr>
          <p:nvPr>
            <p:ph type="title"/>
          </p:nvPr>
        </p:nvSpPr>
        <p:spPr>
          <a:xfrm>
            <a:off x="275208" y="522555"/>
            <a:ext cx="7886700" cy="994172"/>
          </a:xfrm>
        </p:spPr>
        <p:txBody>
          <a:bodyPr>
            <a:normAutofit fontScale="90000"/>
          </a:bodyPr>
          <a:lstStyle/>
          <a:p>
            <a:r>
              <a:rPr lang="en-AU" sz="2700" b="1" dirty="0">
                <a:solidFill>
                  <a:schemeClr val="accent1">
                    <a:lumMod val="75000"/>
                  </a:schemeClr>
                </a:solidFill>
                <a:effectLst>
                  <a:outerShdw blurRad="38100" dist="38100" dir="2700000" algn="tl">
                    <a:srgbClr val="000000">
                      <a:alpha val="43137"/>
                    </a:srgbClr>
                  </a:outerShdw>
                </a:effectLst>
                <a:latin typeface="+mn-lt"/>
              </a:rPr>
              <a:t>A Crucial Driver to Success:</a:t>
            </a:r>
            <a:br>
              <a:rPr lang="en-AU" sz="2700" b="1" dirty="0">
                <a:solidFill>
                  <a:schemeClr val="accent1">
                    <a:lumMod val="75000"/>
                  </a:schemeClr>
                </a:solidFill>
                <a:effectLst>
                  <a:outerShdw blurRad="38100" dist="38100" dir="2700000" algn="tl">
                    <a:srgbClr val="000000">
                      <a:alpha val="43137"/>
                    </a:srgbClr>
                  </a:outerShdw>
                </a:effectLst>
                <a:latin typeface="+mn-lt"/>
              </a:rPr>
            </a:br>
            <a:r>
              <a:rPr lang="en-AU" sz="2325" dirty="0">
                <a:latin typeface="+mn-lt"/>
              </a:rPr>
              <a:t>Getting everyone on board over an agreed period of time.</a:t>
            </a:r>
            <a:br>
              <a:rPr lang="en-AU" sz="2325" dirty="0">
                <a:latin typeface="+mn-lt"/>
              </a:rPr>
            </a:br>
            <a:endParaRPr lang="en-AU" sz="2325" dirty="0">
              <a:latin typeface="+mn-lt"/>
            </a:endParaRPr>
          </a:p>
        </p:txBody>
      </p:sp>
      <p:sp>
        <p:nvSpPr>
          <p:cNvPr id="5" name="TextBox 4"/>
          <p:cNvSpPr txBox="1"/>
          <p:nvPr/>
        </p:nvSpPr>
        <p:spPr>
          <a:xfrm>
            <a:off x="438242" y="2760582"/>
            <a:ext cx="7837081" cy="2246769"/>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Given the vast dimensions of differences within teaching staff experience and expertise, “maths learning for all” is the goal that still requires ongoing support. </a:t>
            </a:r>
          </a:p>
          <a:p>
            <a:endParaRPr lang="en-AU" sz="1400" dirty="0" smtClean="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We have currently come to somewhat of a ‘Crunch-Time’ where it is essential that all relevant data has been collated and has been shared in the ‘OneNote’ program. </a:t>
            </a:r>
          </a:p>
          <a:p>
            <a:endParaRPr lang="en-AU" sz="1400" dirty="0" smtClean="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The recording of student understandings using our OneNote tool is essential for classroom teachers when reporting on each child.</a:t>
            </a:r>
            <a:endParaRPr lang="en-AU" sz="1400" dirty="0"/>
          </a:p>
        </p:txBody>
      </p:sp>
    </p:spTree>
    <p:extLst>
      <p:ext uri="{BB962C8B-B14F-4D97-AF65-F5344CB8AC3E}">
        <p14:creationId xmlns:p14="http://schemas.microsoft.com/office/powerpoint/2010/main" val="1461842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255" y="2396194"/>
            <a:ext cx="8096534" cy="3108543"/>
          </a:xfrm>
          <a:prstGeom prst="rect">
            <a:avLst/>
          </a:prstGeom>
        </p:spPr>
        <p:txBody>
          <a:bodyPr wrap="square">
            <a:spAutoFit/>
          </a:bodyPr>
          <a:lstStyle/>
          <a:p>
            <a:r>
              <a:rPr lang="en-AU" sz="1400" dirty="0">
                <a:latin typeface="Arial" panose="020B0604020202020204" pitchFamily="34" charset="0"/>
                <a:cs typeface="Arial" panose="020B0604020202020204" pitchFamily="34" charset="0"/>
              </a:rPr>
              <a:t>Staff acknowledge this shared responsibility for the following reasons:</a:t>
            </a:r>
          </a:p>
          <a:p>
            <a:endParaRPr lang="en-AU"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During discussions with parents, we are able to refer back to ‘OneNote’ to provide an insight into their development. </a:t>
            </a:r>
          </a:p>
          <a:p>
            <a:pPr marL="214313" indent="-214313">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We can refer to the tracking tool to provide evidence of the </a:t>
            </a:r>
            <a:r>
              <a:rPr lang="en-AU" sz="1400" dirty="0" smtClean="0">
                <a:latin typeface="Arial" panose="020B0604020202020204" pitchFamily="34" charset="0"/>
                <a:cs typeface="Arial" panose="020B0604020202020204" pitchFamily="34" charset="0"/>
              </a:rPr>
              <a:t>AusVELS </a:t>
            </a:r>
            <a:r>
              <a:rPr lang="en-AU" sz="1400" dirty="0">
                <a:latin typeface="Arial" panose="020B0604020202020204" pitchFamily="34" charset="0"/>
                <a:cs typeface="Arial" panose="020B0604020202020204" pitchFamily="34" charset="0"/>
              </a:rPr>
              <a:t>Standards achieved. </a:t>
            </a:r>
          </a:p>
          <a:p>
            <a:pPr marL="214313" indent="-214313">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The parents are not just looking at a progression dot, but will be actually watching a video of their child at work, or listening to a discussion of their child explaining their thinking or viewing a sample snapshot of their work; all related to the standards they are working towards. </a:t>
            </a:r>
          </a:p>
          <a:p>
            <a:pPr marL="214313" indent="-214313">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latin typeface="Arial" panose="020B0604020202020204" pitchFamily="34" charset="0"/>
                <a:cs typeface="Arial" panose="020B0604020202020204" pitchFamily="34" charset="0"/>
              </a:rPr>
              <a:t>We are able to talk about the student as being at a certain level rather than focusing on just the grade that they are in, as the evidence relates specifically to the </a:t>
            </a:r>
            <a:r>
              <a:rPr lang="en-AU" sz="1400" dirty="0" err="1">
                <a:latin typeface="Arial" panose="020B0604020202020204" pitchFamily="34" charset="0"/>
                <a:cs typeface="Arial" panose="020B0604020202020204" pitchFamily="34" charset="0"/>
              </a:rPr>
              <a:t>Ausvels</a:t>
            </a:r>
            <a:r>
              <a:rPr lang="en-AU" sz="1400" dirty="0">
                <a:latin typeface="Arial" panose="020B0604020202020204" pitchFamily="34" charset="0"/>
                <a:cs typeface="Arial" panose="020B0604020202020204" pitchFamily="34" charset="0"/>
              </a:rPr>
              <a:t> Descriptors and Standards. Students and families are familiar with this concept. </a:t>
            </a:r>
          </a:p>
        </p:txBody>
      </p:sp>
      <p:sp>
        <p:nvSpPr>
          <p:cNvPr id="3" name="Title 1"/>
          <p:cNvSpPr txBox="1">
            <a:spLocks/>
          </p:cNvSpPr>
          <p:nvPr/>
        </p:nvSpPr>
        <p:spPr>
          <a:xfrm>
            <a:off x="168038" y="481692"/>
            <a:ext cx="7886700" cy="99417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700" b="1" dirty="0">
                <a:solidFill>
                  <a:schemeClr val="accent1">
                    <a:lumMod val="75000"/>
                  </a:schemeClr>
                </a:solidFill>
                <a:effectLst>
                  <a:outerShdw blurRad="38100" dist="38100" dir="2700000" algn="tl">
                    <a:srgbClr val="000000">
                      <a:alpha val="43137"/>
                    </a:srgbClr>
                  </a:outerShdw>
                </a:effectLst>
                <a:latin typeface="+mn-lt"/>
              </a:rPr>
              <a:t>A Crucial Driver to Success:</a:t>
            </a:r>
            <a:br>
              <a:rPr lang="en-AU" sz="2700" b="1" dirty="0">
                <a:solidFill>
                  <a:schemeClr val="accent1">
                    <a:lumMod val="75000"/>
                  </a:schemeClr>
                </a:solidFill>
                <a:effectLst>
                  <a:outerShdw blurRad="38100" dist="38100" dir="2700000" algn="tl">
                    <a:srgbClr val="000000">
                      <a:alpha val="43137"/>
                    </a:srgbClr>
                  </a:outerShdw>
                </a:effectLst>
                <a:latin typeface="+mn-lt"/>
              </a:rPr>
            </a:br>
            <a:r>
              <a:rPr lang="en-AU" sz="2325" dirty="0">
                <a:latin typeface="+mn-lt"/>
              </a:rPr>
              <a:t>Getting everyone on board over an agreed period of time.</a:t>
            </a:r>
            <a:br>
              <a:rPr lang="en-AU" sz="2325" dirty="0">
                <a:latin typeface="+mn-lt"/>
              </a:rPr>
            </a:br>
            <a:endParaRPr lang="en-AU" sz="2325"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051" y="1212742"/>
            <a:ext cx="1577100" cy="998829"/>
          </a:xfrm>
          <a:prstGeom prst="rect">
            <a:avLst/>
          </a:prstGeom>
        </p:spPr>
      </p:pic>
    </p:spTree>
    <p:extLst>
      <p:ext uri="{BB962C8B-B14F-4D97-AF65-F5344CB8AC3E}">
        <p14:creationId xmlns:p14="http://schemas.microsoft.com/office/powerpoint/2010/main" val="3351785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649" y="2798490"/>
            <a:ext cx="2643964" cy="1241882"/>
          </a:xfrm>
          <a:prstGeom prst="rect">
            <a:avLst/>
          </a:prstGeom>
        </p:spPr>
      </p:pic>
    </p:spTree>
    <p:extLst>
      <p:ext uri="{BB962C8B-B14F-4D97-AF65-F5344CB8AC3E}">
        <p14:creationId xmlns:p14="http://schemas.microsoft.com/office/powerpoint/2010/main" val="66800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860" y="4369897"/>
            <a:ext cx="1622367" cy="12167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12" y="1494992"/>
            <a:ext cx="1622367" cy="12167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860" y="1494992"/>
            <a:ext cx="1622367" cy="12167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859" y="2900230"/>
            <a:ext cx="1622367" cy="121677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612" y="2900231"/>
            <a:ext cx="1622367" cy="127700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8655" y="1674149"/>
            <a:ext cx="2200794" cy="391252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612" y="4369897"/>
            <a:ext cx="1622368" cy="1240655"/>
          </a:xfrm>
          <a:prstGeom prst="rect">
            <a:avLst/>
          </a:prstGeom>
        </p:spPr>
      </p:pic>
      <p:sp>
        <p:nvSpPr>
          <p:cNvPr id="10" name="TextBox 9"/>
          <p:cNvSpPr txBox="1"/>
          <p:nvPr/>
        </p:nvSpPr>
        <p:spPr>
          <a:xfrm>
            <a:off x="655466" y="614252"/>
            <a:ext cx="7287172" cy="461665"/>
          </a:xfrm>
          <a:prstGeom prst="rect">
            <a:avLst/>
          </a:prstGeom>
          <a:noFill/>
        </p:spPr>
        <p:txBody>
          <a:bodyPr wrap="square" rtlCol="0">
            <a:spAutoFit/>
          </a:bodyPr>
          <a:lstStyle/>
          <a:p>
            <a:pPr algn="ctr"/>
            <a:r>
              <a:rPr lang="en-AU" sz="2400" b="1" dirty="0">
                <a:solidFill>
                  <a:schemeClr val="accent1">
                    <a:lumMod val="75000"/>
                  </a:schemeClr>
                </a:solidFill>
                <a:effectLst>
                  <a:outerShdw blurRad="38100" dist="38100" dir="2700000" algn="tl">
                    <a:srgbClr val="000000">
                      <a:alpha val="43137"/>
                    </a:srgbClr>
                  </a:outerShdw>
                </a:effectLst>
                <a:cs typeface="Arial" panose="020B0604020202020204" pitchFamily="34" charset="0"/>
              </a:rPr>
              <a:t>St Paul’s Primary School Coburg Melbourne </a:t>
            </a:r>
          </a:p>
        </p:txBody>
      </p:sp>
    </p:spTree>
    <p:extLst>
      <p:ext uri="{BB962C8B-B14F-4D97-AF65-F5344CB8AC3E}">
        <p14:creationId xmlns:p14="http://schemas.microsoft.com/office/powerpoint/2010/main" val="2396697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173" y="2276086"/>
            <a:ext cx="8558361" cy="2869973"/>
          </a:xfrm>
        </p:spPr>
      </p:pic>
      <p:sp>
        <p:nvSpPr>
          <p:cNvPr id="5" name="TextBox 4"/>
          <p:cNvSpPr txBox="1"/>
          <p:nvPr/>
        </p:nvSpPr>
        <p:spPr>
          <a:xfrm>
            <a:off x="2436125" y="1287155"/>
            <a:ext cx="3565015" cy="830997"/>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NAPLAN By Numbers 2008</a:t>
            </a:r>
          </a:p>
          <a:p>
            <a:pPr algn="ctr"/>
            <a:r>
              <a:rPr lang="en-AU" sz="2400" b="1" dirty="0">
                <a:solidFill>
                  <a:schemeClr val="accent1">
                    <a:lumMod val="75000"/>
                  </a:schemeClr>
                </a:solidFill>
                <a:effectLst>
                  <a:outerShdw blurRad="38100" dist="38100" dir="2700000" algn="tl">
                    <a:srgbClr val="000000">
                      <a:alpha val="43137"/>
                    </a:srgbClr>
                  </a:outerShdw>
                </a:effectLst>
              </a:rPr>
              <a:t>MySchool Website</a:t>
            </a:r>
          </a:p>
        </p:txBody>
      </p:sp>
      <p:sp>
        <p:nvSpPr>
          <p:cNvPr id="2" name="TextBox 1"/>
          <p:cNvSpPr txBox="1"/>
          <p:nvPr/>
        </p:nvSpPr>
        <p:spPr>
          <a:xfrm>
            <a:off x="2307772" y="5791200"/>
            <a:ext cx="3978718" cy="369332"/>
          </a:xfrm>
          <a:prstGeom prst="rect">
            <a:avLst/>
          </a:prstGeom>
          <a:noFill/>
        </p:spPr>
        <p:txBody>
          <a:bodyPr wrap="none" rtlCol="0">
            <a:spAutoFit/>
          </a:bodyPr>
          <a:lstStyle/>
          <a:p>
            <a:r>
              <a:rPr lang="en-AU" dirty="0" smtClean="0"/>
              <a:t>In 2008 we had 97% of children assessed</a:t>
            </a:r>
            <a:endParaRPr lang="en-AU" dirty="0"/>
          </a:p>
        </p:txBody>
      </p:sp>
    </p:spTree>
    <p:extLst>
      <p:ext uri="{BB962C8B-B14F-4D97-AF65-F5344CB8AC3E}">
        <p14:creationId xmlns:p14="http://schemas.microsoft.com/office/powerpoint/2010/main" val="3339968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706" y="1314987"/>
            <a:ext cx="3565015" cy="830997"/>
          </a:xfrm>
          <a:prstGeom prst="rect">
            <a:avLst/>
          </a:prstGeom>
        </p:spPr>
        <p:txBody>
          <a:bodyPr wrap="none">
            <a:spAutoFit/>
          </a:bodyPr>
          <a:lstStyle/>
          <a:p>
            <a:r>
              <a:rPr lang="en-AU" sz="2400" b="1" dirty="0">
                <a:solidFill>
                  <a:schemeClr val="accent1">
                    <a:lumMod val="75000"/>
                  </a:schemeClr>
                </a:solidFill>
                <a:effectLst>
                  <a:outerShdw blurRad="38100" dist="38100" dir="2700000" algn="tl">
                    <a:srgbClr val="000000">
                      <a:alpha val="43137"/>
                    </a:srgbClr>
                  </a:outerShdw>
                </a:effectLst>
              </a:rPr>
              <a:t>NAPLAN By Numbers 2014</a:t>
            </a:r>
          </a:p>
          <a:p>
            <a:pPr algn="ctr"/>
            <a:r>
              <a:rPr lang="en-AU" sz="2400" b="1" dirty="0">
                <a:solidFill>
                  <a:schemeClr val="accent1">
                    <a:lumMod val="75000"/>
                  </a:schemeClr>
                </a:solidFill>
                <a:effectLst>
                  <a:outerShdw blurRad="38100" dist="38100" dir="2700000" algn="tl">
                    <a:srgbClr val="000000">
                      <a:alpha val="43137"/>
                    </a:srgbClr>
                  </a:outerShdw>
                </a:effectLst>
              </a:rPr>
              <a:t>MySchool Website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01" y="2280343"/>
            <a:ext cx="7944332" cy="2650764"/>
          </a:xfrm>
          <a:prstGeom prst="rect">
            <a:avLst/>
          </a:prstGeom>
        </p:spPr>
      </p:pic>
      <p:sp>
        <p:nvSpPr>
          <p:cNvPr id="4" name="TextBox 3"/>
          <p:cNvSpPr txBox="1"/>
          <p:nvPr/>
        </p:nvSpPr>
        <p:spPr>
          <a:xfrm>
            <a:off x="1306286" y="5756365"/>
            <a:ext cx="5238870" cy="369332"/>
          </a:xfrm>
          <a:prstGeom prst="rect">
            <a:avLst/>
          </a:prstGeom>
          <a:noFill/>
        </p:spPr>
        <p:txBody>
          <a:bodyPr wrap="none" rtlCol="0">
            <a:spAutoFit/>
          </a:bodyPr>
          <a:lstStyle/>
          <a:p>
            <a:r>
              <a:rPr lang="en-AU" dirty="0" smtClean="0"/>
              <a:t>In 2014 we had 100% of children assessed in all areas.</a:t>
            </a:r>
            <a:endParaRPr lang="en-AU" dirty="0"/>
          </a:p>
        </p:txBody>
      </p:sp>
    </p:spTree>
    <p:extLst>
      <p:ext uri="{BB962C8B-B14F-4D97-AF65-F5344CB8AC3E}">
        <p14:creationId xmlns:p14="http://schemas.microsoft.com/office/powerpoint/2010/main" val="1828118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470" y="1818032"/>
            <a:ext cx="5640554" cy="3472994"/>
          </a:xfrm>
          <a:prstGeom prst="rect">
            <a:avLst/>
          </a:prstGeom>
        </p:spPr>
      </p:pic>
      <p:sp>
        <p:nvSpPr>
          <p:cNvPr id="7" name="TextBox 6"/>
          <p:cNvSpPr txBox="1"/>
          <p:nvPr/>
        </p:nvSpPr>
        <p:spPr>
          <a:xfrm>
            <a:off x="469053" y="993901"/>
            <a:ext cx="7911389" cy="323165"/>
          </a:xfrm>
          <a:prstGeom prst="rect">
            <a:avLst/>
          </a:prstGeom>
          <a:noFill/>
        </p:spPr>
        <p:txBody>
          <a:bodyPr wrap="square" rtlCol="0">
            <a:spAutoFit/>
          </a:bodyPr>
          <a:lstStyle/>
          <a:p>
            <a:pPr algn="ctr"/>
            <a:r>
              <a:rPr lang="en-AU" sz="1500" b="1" dirty="0">
                <a:solidFill>
                  <a:schemeClr val="accent1">
                    <a:lumMod val="75000"/>
                  </a:schemeClr>
                </a:solidFill>
                <a:effectLst>
                  <a:outerShdw blurRad="38100" dist="38100" dir="2700000" algn="tl">
                    <a:srgbClr val="000000">
                      <a:alpha val="43137"/>
                    </a:srgbClr>
                  </a:outerShdw>
                </a:effectLst>
              </a:rPr>
              <a:t>STUDENT GAIN 2011 </a:t>
            </a:r>
            <a:r>
              <a:rPr lang="en-AU" sz="1500" b="1" dirty="0" smtClean="0">
                <a:solidFill>
                  <a:schemeClr val="accent1">
                    <a:lumMod val="75000"/>
                  </a:schemeClr>
                </a:solidFill>
                <a:effectLst>
                  <a:outerShdw blurRad="38100" dist="38100" dir="2700000" algn="tl">
                    <a:srgbClr val="000000">
                      <a:alpha val="43137"/>
                    </a:srgbClr>
                  </a:outerShdw>
                </a:effectLst>
              </a:rPr>
              <a:t>- 2014 </a:t>
            </a:r>
            <a:r>
              <a:rPr lang="en-AU" sz="1500" b="1" dirty="0">
                <a:solidFill>
                  <a:schemeClr val="accent1">
                    <a:lumMod val="75000"/>
                  </a:schemeClr>
                </a:solidFill>
                <a:effectLst>
                  <a:outerShdw blurRad="38100" dist="38100" dir="2700000" algn="tl">
                    <a:srgbClr val="000000">
                      <a:alpha val="43137"/>
                    </a:srgbClr>
                  </a:outerShdw>
                </a:effectLst>
              </a:rPr>
              <a:t>MATHS MYSCHOOL NAPLAN </a:t>
            </a:r>
          </a:p>
        </p:txBody>
      </p:sp>
    </p:spTree>
    <p:extLst>
      <p:ext uri="{BB962C8B-B14F-4D97-AF65-F5344CB8AC3E}">
        <p14:creationId xmlns:p14="http://schemas.microsoft.com/office/powerpoint/2010/main" val="1097057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582" y="1908521"/>
            <a:ext cx="5284772" cy="3425036"/>
          </a:xfrm>
          <a:prstGeom prst="rect">
            <a:avLst/>
          </a:prstGeom>
        </p:spPr>
      </p:pic>
      <p:sp>
        <p:nvSpPr>
          <p:cNvPr id="3" name="TextBox 2"/>
          <p:cNvSpPr txBox="1"/>
          <p:nvPr/>
        </p:nvSpPr>
        <p:spPr>
          <a:xfrm>
            <a:off x="469053" y="993901"/>
            <a:ext cx="7911389" cy="323165"/>
          </a:xfrm>
          <a:prstGeom prst="rect">
            <a:avLst/>
          </a:prstGeom>
          <a:noFill/>
        </p:spPr>
        <p:txBody>
          <a:bodyPr wrap="square" rtlCol="0">
            <a:spAutoFit/>
          </a:bodyPr>
          <a:lstStyle/>
          <a:p>
            <a:pPr algn="ctr"/>
            <a:r>
              <a:rPr lang="en-AU" sz="1500" b="1" dirty="0">
                <a:solidFill>
                  <a:schemeClr val="accent1">
                    <a:lumMod val="75000"/>
                  </a:schemeClr>
                </a:solidFill>
                <a:effectLst>
                  <a:outerShdw blurRad="38100" dist="38100" dir="2700000" algn="tl">
                    <a:srgbClr val="000000">
                      <a:alpha val="43137"/>
                    </a:srgbClr>
                  </a:outerShdw>
                </a:effectLst>
              </a:rPr>
              <a:t>STUDENT GAIN 2011 </a:t>
            </a:r>
            <a:r>
              <a:rPr lang="en-AU" sz="1500" b="1" dirty="0" smtClean="0">
                <a:solidFill>
                  <a:schemeClr val="accent1">
                    <a:lumMod val="75000"/>
                  </a:schemeClr>
                </a:solidFill>
                <a:effectLst>
                  <a:outerShdw blurRad="38100" dist="38100" dir="2700000" algn="tl">
                    <a:srgbClr val="000000">
                      <a:alpha val="43137"/>
                    </a:srgbClr>
                  </a:outerShdw>
                </a:effectLst>
              </a:rPr>
              <a:t>- 2014 </a:t>
            </a:r>
            <a:r>
              <a:rPr lang="en-AU" sz="1500" b="1" dirty="0">
                <a:solidFill>
                  <a:schemeClr val="accent1">
                    <a:lumMod val="75000"/>
                  </a:schemeClr>
                </a:solidFill>
                <a:effectLst>
                  <a:outerShdw blurRad="38100" dist="38100" dir="2700000" algn="tl">
                    <a:srgbClr val="000000">
                      <a:alpha val="43137"/>
                    </a:srgbClr>
                  </a:outerShdw>
                </a:effectLst>
              </a:rPr>
              <a:t>MATHS MYSCHOOL NAPLAN </a:t>
            </a:r>
          </a:p>
        </p:txBody>
      </p:sp>
    </p:spTree>
    <p:extLst>
      <p:ext uri="{BB962C8B-B14F-4D97-AF65-F5344CB8AC3E}">
        <p14:creationId xmlns:p14="http://schemas.microsoft.com/office/powerpoint/2010/main" val="524300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609" y="1179856"/>
            <a:ext cx="8144540" cy="4530727"/>
          </a:xfrm>
          <a:prstGeom prst="rect">
            <a:avLst/>
          </a:prstGeom>
        </p:spPr>
        <p:txBody>
          <a:bodyPr wrap="square">
            <a:spAutoFit/>
          </a:bodyPr>
          <a:lstStyle/>
          <a:p>
            <a:pPr marL="4763" indent="-4763" algn="just">
              <a:lnSpc>
                <a:spcPct val="103000"/>
              </a:lnSpc>
            </a:pPr>
            <a:endPar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763" indent="-4763" algn="just">
              <a:lnSpc>
                <a:spcPct val="103000"/>
              </a:lnSpc>
            </a:pPr>
            <a:r>
              <a:rPr lang="en-AU"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For the children these include:</a:t>
            </a:r>
            <a:endPar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working at appropriate levels so engagement is very high</a:t>
            </a: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setting of appropriate goals for learning thus promoting independence</a:t>
            </a: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awareness of success criteria – what they need/want to learn</a:t>
            </a:r>
          </a:p>
          <a:p>
            <a:pPr marL="4763" indent="-4763" algn="just">
              <a:lnSpc>
                <a:spcPct val="103000"/>
              </a:lnSpc>
            </a:pPr>
            <a:r>
              <a:rPr lang="en-AU"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763" indent="-4763" algn="just">
              <a:lnSpc>
                <a:spcPct val="103000"/>
              </a:lnSpc>
            </a:pPr>
            <a:r>
              <a:rPr lang="en-AU"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For the Parents/Guardians these include:</a:t>
            </a:r>
            <a:endPar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increasing trust in the school and processes – seeing the improvement in their children’s attitude towards learning and school </a:t>
            </a: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more understanding of the curriculum through accurate reporting based on evidential assessment that is shared at Parent/Teacher meetings</a:t>
            </a:r>
          </a:p>
          <a:p>
            <a:pPr marL="4763" indent="-4763" algn="just">
              <a:lnSpc>
                <a:spcPct val="103000"/>
              </a:lnSpc>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4763" indent="-4763" algn="just">
              <a:lnSpc>
                <a:spcPct val="103000"/>
              </a:lnSpc>
            </a:pPr>
            <a:r>
              <a:rPr lang="en-AU"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For the Teachers these include:</a:t>
            </a:r>
            <a:endPar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use of the planning and assessment tools that promote sequential, consistent learning of content in </a:t>
            </a:r>
            <a:r>
              <a:rPr lang="en-AU"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AusVELS. </a:t>
            </a:r>
            <a:endPar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Professional Development around the point of learning need particularly in the use of technology</a:t>
            </a: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accurate information which is easily passed on from one year to next – no wasted time with pretesting</a:t>
            </a:r>
          </a:p>
          <a:p>
            <a:pPr marL="257175" indent="-257175" algn="just">
              <a:lnSpc>
                <a:spcPct val="103000"/>
              </a:lnSpc>
              <a:buFont typeface="Symbol" panose="05050102010706020507" pitchFamily="18" charset="2"/>
              <a:buChar char=""/>
            </a:pPr>
            <a:r>
              <a:rPr lang="en-AU"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shared responsibility for every child ‘we are responsible for every child” moving away from the ‘my classroom is my island’ mindset. </a:t>
            </a:r>
          </a:p>
        </p:txBody>
      </p:sp>
      <p:sp>
        <p:nvSpPr>
          <p:cNvPr id="3" name="TextBox 2"/>
          <p:cNvSpPr txBox="1"/>
          <p:nvPr/>
        </p:nvSpPr>
        <p:spPr>
          <a:xfrm>
            <a:off x="329609" y="533525"/>
            <a:ext cx="6631367" cy="461665"/>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The benefits for the learning community are great</a:t>
            </a:r>
            <a:r>
              <a:rPr lang="en-AU" sz="2400" b="1" dirty="0" smtClean="0">
                <a:solidFill>
                  <a:schemeClr val="accent1">
                    <a:lumMod val="7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en-AU" sz="24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783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rot="10800000" flipV="1">
            <a:off x="290117" y="2134437"/>
            <a:ext cx="8022772" cy="243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n-US" altLang="en-US" sz="1400" dirty="0" smtClean="0">
                <a:latin typeface="Arial" panose="020B0604020202020204" pitchFamily="34" charset="0"/>
                <a:cs typeface="Arial" panose="020B0604020202020204" pitchFamily="34" charset="0"/>
              </a:rPr>
              <a:t>Since </a:t>
            </a:r>
            <a:r>
              <a:rPr lang="en-US" altLang="en-US" sz="1400" dirty="0">
                <a:latin typeface="Arial" panose="020B0604020202020204" pitchFamily="34" charset="0"/>
                <a:cs typeface="Arial" panose="020B0604020202020204" pitchFamily="34" charset="0"/>
              </a:rPr>
              <a:t>the inception of the new mathematics class organisation and delivery, I have been noticing some exciting and promising progress in both younger girls and now also my eldest in senior school. The program clearly "enables" and "extends" children, catering for all needs. I can say this because my own children have taken advantage of this given that they perform at various levels of the academic spectrum. I've been impressed with some astonishing “WOW” moments, where obviously teachers have encountered some especially valuable teachable moments and taken those opportunities to expose the children to some amazing mathematics concepts that are well beyond their expected level at this point,  enabling them to relationally apply those concepts to other areas. An "engaged child" is a "learning child", when I hear my children say they enjoy mathematics (even though they may be challenged by the concepts at times), it is evident to me that they are engaged and therefore learning but most importantly doing so happily.</a:t>
            </a:r>
          </a:p>
        </p:txBody>
      </p:sp>
      <p:sp>
        <p:nvSpPr>
          <p:cNvPr id="2" name="TextBox 1"/>
          <p:cNvSpPr txBox="1"/>
          <p:nvPr/>
        </p:nvSpPr>
        <p:spPr>
          <a:xfrm>
            <a:off x="453655" y="545805"/>
            <a:ext cx="2806409" cy="461665"/>
          </a:xfrm>
          <a:prstGeom prst="rect">
            <a:avLst/>
          </a:prstGeom>
          <a:noFill/>
        </p:spPr>
        <p:txBody>
          <a:bodyPr wrap="none" rtlCol="0">
            <a:spAutoFit/>
          </a:bodyPr>
          <a:lstStyle/>
          <a:p>
            <a:r>
              <a:rPr lang="en-US" altLang="en-US" sz="2400" b="1" dirty="0">
                <a:solidFill>
                  <a:schemeClr val="accent1">
                    <a:lumMod val="75000"/>
                  </a:schemeClr>
                </a:solidFill>
                <a:effectLst>
                  <a:outerShdw blurRad="38100" dist="38100" dir="2700000" algn="tl">
                    <a:srgbClr val="000000">
                      <a:alpha val="43137"/>
                    </a:srgbClr>
                  </a:outerShdw>
                </a:effectLst>
              </a:rPr>
              <a:t>Parent Testimonial...</a:t>
            </a:r>
            <a:endParaRPr lang="en-AU" sz="2400" dirty="0"/>
          </a:p>
        </p:txBody>
      </p:sp>
    </p:spTree>
    <p:extLst>
      <p:ext uri="{BB962C8B-B14F-4D97-AF65-F5344CB8AC3E}">
        <p14:creationId xmlns:p14="http://schemas.microsoft.com/office/powerpoint/2010/main" val="1642152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505" y="2105680"/>
            <a:ext cx="5407056" cy="3241610"/>
          </a:xfrm>
          <a:prstGeom prst="rect">
            <a:avLst/>
          </a:prstGeom>
        </p:spPr>
      </p:pic>
      <p:sp>
        <p:nvSpPr>
          <p:cNvPr id="4" name="TextBox 3"/>
          <p:cNvSpPr txBox="1"/>
          <p:nvPr/>
        </p:nvSpPr>
        <p:spPr>
          <a:xfrm>
            <a:off x="1972112" y="868200"/>
            <a:ext cx="4934301" cy="830997"/>
          </a:xfrm>
          <a:prstGeom prst="rect">
            <a:avLst/>
          </a:prstGeom>
          <a:noFill/>
        </p:spPr>
        <p:txBody>
          <a:bodyPr wrap="none" rtlCol="0">
            <a:spAutoFit/>
          </a:bodyPr>
          <a:lstStyle/>
          <a:p>
            <a:pPr algn="ctr"/>
            <a:r>
              <a:rPr lang="en-AU" sz="2400" b="1" dirty="0">
                <a:solidFill>
                  <a:schemeClr val="accent1">
                    <a:lumMod val="75000"/>
                  </a:schemeClr>
                </a:solidFill>
                <a:effectLst>
                  <a:outerShdw blurRad="38100" dist="38100" dir="2700000" algn="tl">
                    <a:srgbClr val="000000">
                      <a:alpha val="43137"/>
                    </a:srgbClr>
                  </a:outerShdw>
                </a:effectLst>
              </a:rPr>
              <a:t>Our Students</a:t>
            </a:r>
          </a:p>
          <a:p>
            <a:pPr algn="ctr"/>
            <a:r>
              <a:rPr lang="en-AU" sz="2400" b="1" dirty="0" smtClean="0">
                <a:solidFill>
                  <a:schemeClr val="accent1">
                    <a:lumMod val="75000"/>
                  </a:schemeClr>
                </a:solidFill>
                <a:effectLst>
                  <a:outerShdw blurRad="38100" dist="38100" dir="2700000" algn="tl">
                    <a:srgbClr val="000000">
                      <a:alpha val="43137"/>
                    </a:srgbClr>
                  </a:outerShdw>
                </a:effectLst>
              </a:rPr>
              <a:t>From 33 Countries Around </a:t>
            </a:r>
            <a:r>
              <a:rPr lang="en-AU" sz="2400" b="1" dirty="0">
                <a:solidFill>
                  <a:schemeClr val="accent1">
                    <a:lumMod val="75000"/>
                  </a:schemeClr>
                </a:solidFill>
                <a:effectLst>
                  <a:outerShdw blurRad="38100" dist="38100" dir="2700000" algn="tl">
                    <a:srgbClr val="000000">
                      <a:alpha val="43137"/>
                    </a:srgbClr>
                  </a:outerShdw>
                </a:effectLst>
              </a:rPr>
              <a:t>The World</a:t>
            </a:r>
          </a:p>
        </p:txBody>
      </p:sp>
      <p:sp>
        <p:nvSpPr>
          <p:cNvPr id="5" name="TextBox 4"/>
          <p:cNvSpPr txBox="1"/>
          <p:nvPr/>
        </p:nvSpPr>
        <p:spPr>
          <a:xfrm>
            <a:off x="2144658" y="5649265"/>
            <a:ext cx="4589205" cy="369332"/>
          </a:xfrm>
          <a:prstGeom prst="rect">
            <a:avLst/>
          </a:prstGeom>
          <a:noFill/>
        </p:spPr>
        <p:txBody>
          <a:bodyPr wrap="none" rtlCol="0">
            <a:spAutoFit/>
          </a:bodyPr>
          <a:lstStyle/>
          <a:p>
            <a:r>
              <a:rPr lang="en-AU" b="1" dirty="0">
                <a:solidFill>
                  <a:schemeClr val="accent1">
                    <a:lumMod val="75000"/>
                  </a:schemeClr>
                </a:solidFill>
                <a:effectLst>
                  <a:outerShdw blurRad="38100" dist="38100" dir="2700000" algn="tl">
                    <a:srgbClr val="000000">
                      <a:alpha val="43137"/>
                    </a:srgbClr>
                  </a:outerShdw>
                </a:effectLst>
              </a:rPr>
              <a:t>57% Language Background Other Than English</a:t>
            </a:r>
          </a:p>
        </p:txBody>
      </p:sp>
    </p:spTree>
    <p:extLst>
      <p:ext uri="{BB962C8B-B14F-4D97-AF65-F5344CB8AC3E}">
        <p14:creationId xmlns:p14="http://schemas.microsoft.com/office/powerpoint/2010/main" val="215231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01" y="179347"/>
            <a:ext cx="8812562" cy="6247864"/>
          </a:xfrm>
          <a:prstGeom prst="rect">
            <a:avLst/>
          </a:prstGeom>
          <a:noFill/>
        </p:spPr>
        <p:txBody>
          <a:bodyPr wrap="square" rtlCol="0">
            <a:spAutoFit/>
          </a:bodyPr>
          <a:lstStyle/>
          <a:p>
            <a:r>
              <a:rPr lang="en-AU" b="1" dirty="0">
                <a:solidFill>
                  <a:schemeClr val="accent1">
                    <a:lumMod val="75000"/>
                  </a:schemeClr>
                </a:solidFill>
                <a:effectLst>
                  <a:outerShdw blurRad="38100" dist="38100" dir="2700000" algn="tl">
                    <a:srgbClr val="000000">
                      <a:alpha val="43137"/>
                    </a:srgbClr>
                  </a:outerShdw>
                </a:effectLst>
                <a:cs typeface="Arial" panose="020B0604020202020204" pitchFamily="34" charset="0"/>
              </a:rPr>
              <a:t>KEY UNDERSTANDINGS AND ORGANISATIONAL STRUCTURES LEADING TO IMPROVEMENTS</a:t>
            </a:r>
          </a:p>
          <a:p>
            <a:pPr algn="ctr"/>
            <a:endParaRPr lang="en-AU" sz="1350" dirty="0"/>
          </a:p>
          <a:p>
            <a:pPr algn="ctr"/>
            <a:r>
              <a:rPr lang="en-AU" sz="1600" dirty="0">
                <a:latin typeface="Arial" panose="020B0604020202020204" pitchFamily="34" charset="0"/>
                <a:cs typeface="Arial" panose="020B0604020202020204" pitchFamily="34" charset="0"/>
              </a:rPr>
              <a:t>EACH OF THESE UNDERSTANDINGS AND STRUCTURES REQUIRE “BUY IN” FROM ALL THROUGH DISCUSSION, </a:t>
            </a:r>
            <a:r>
              <a:rPr lang="en-AU" sz="1600" dirty="0" smtClean="0">
                <a:latin typeface="Arial" panose="020B0604020202020204" pitchFamily="34" charset="0"/>
                <a:cs typeface="Arial" panose="020B0604020202020204" pitchFamily="34" charset="0"/>
              </a:rPr>
              <a:t>CONSENSUS</a:t>
            </a:r>
            <a:r>
              <a:rPr lang="en-AU" sz="1600" dirty="0">
                <a:latin typeface="Arial" panose="020B0604020202020204" pitchFamily="34" charset="0"/>
                <a:cs typeface="Arial" panose="020B0604020202020204" pitchFamily="34" charset="0"/>
              </a:rPr>
              <a:t>, ACTION AND CELEBRATION</a:t>
            </a:r>
          </a:p>
          <a:p>
            <a:pPr algn="ctr"/>
            <a:endParaRPr lang="en-AU" sz="1350" dirty="0"/>
          </a:p>
          <a:p>
            <a:pPr lvl="0"/>
            <a:r>
              <a:rPr lang="en-AU" sz="1500" b="1" dirty="0">
                <a:solidFill>
                  <a:schemeClr val="accent1">
                    <a:lumMod val="75000"/>
                  </a:schemeClr>
                </a:solidFill>
                <a:effectLst>
                  <a:outerShdw blurRad="38100" dist="38100" dir="2700000" algn="tl">
                    <a:srgbClr val="000000">
                      <a:alpha val="43137"/>
                    </a:srgbClr>
                  </a:outerShdw>
                </a:effectLst>
              </a:rPr>
              <a:t>1. ELEMENTS OF LEARNING AND TEACHING</a:t>
            </a:r>
            <a:r>
              <a:rPr lang="en-AU" sz="1350" b="1" dirty="0">
                <a:solidFill>
                  <a:schemeClr val="accent1">
                    <a:lumMod val="75000"/>
                  </a:schemeClr>
                </a:solidFill>
                <a:effectLst>
                  <a:outerShdw blurRad="38100" dist="38100" dir="2700000" algn="tl">
                    <a:srgbClr val="000000">
                      <a:alpha val="43137"/>
                    </a:srgbClr>
                  </a:outerShdw>
                </a:effectLst>
              </a:rPr>
              <a:t> </a:t>
            </a:r>
          </a:p>
          <a:p>
            <a:pPr lvl="0"/>
            <a:endParaRPr lang="en-AU" sz="1350" dirty="0"/>
          </a:p>
          <a:p>
            <a:pPr lvl="0"/>
            <a:r>
              <a:rPr lang="en-AU" sz="1400" dirty="0">
                <a:latin typeface="Arial" panose="020B0604020202020204" pitchFamily="34" charset="0"/>
                <a:cs typeface="Arial" panose="020B0604020202020204" pitchFamily="34" charset="0"/>
              </a:rPr>
              <a:t>Assessment, Planning, Implementation, Reporting</a:t>
            </a:r>
          </a:p>
          <a:p>
            <a:pPr lvl="0"/>
            <a:endParaRPr lang="en-AU" sz="1350" dirty="0"/>
          </a:p>
          <a:p>
            <a:pPr lvl="0"/>
            <a:r>
              <a:rPr lang="en-AU" sz="1500" b="1" dirty="0">
                <a:solidFill>
                  <a:schemeClr val="accent1">
                    <a:lumMod val="75000"/>
                  </a:schemeClr>
                </a:solidFill>
                <a:effectLst>
                  <a:outerShdw blurRad="38100" dist="38100" dir="2700000" algn="tl">
                    <a:srgbClr val="000000">
                      <a:alpha val="43137"/>
                    </a:srgbClr>
                  </a:outerShdw>
                </a:effectLst>
              </a:rPr>
              <a:t>2. SHARED BELIEFS</a:t>
            </a:r>
          </a:p>
          <a:p>
            <a:pPr lvl="0"/>
            <a:endParaRPr lang="en-AU" sz="1500" b="1" dirty="0"/>
          </a:p>
          <a:p>
            <a:pPr marL="400050" lvl="0" indent="-400050">
              <a:buFont typeface="+mj-lt"/>
              <a:buAutoNum type="romanLcPeriod"/>
            </a:pPr>
            <a:r>
              <a:rPr lang="en-AU" sz="1400" dirty="0" smtClean="0">
                <a:latin typeface="Arial" panose="020B0604020202020204" pitchFamily="34" charset="0"/>
                <a:cs typeface="Arial" panose="020B0604020202020204" pitchFamily="34" charset="0"/>
              </a:rPr>
              <a:t>The </a:t>
            </a:r>
            <a:r>
              <a:rPr lang="en-AU" sz="1400" dirty="0">
                <a:latin typeface="Arial" panose="020B0604020202020204" pitchFamily="34" charset="0"/>
                <a:cs typeface="Arial" panose="020B0604020202020204" pitchFamily="34" charset="0"/>
              </a:rPr>
              <a:t>individual needs of children are central to all we do – if it doesn’t have an impact on their learning, </a:t>
            </a:r>
            <a:r>
              <a:rPr lang="en-AU" sz="1400" dirty="0" smtClean="0">
                <a:latin typeface="Arial" panose="020B0604020202020204" pitchFamily="34" charset="0"/>
                <a:cs typeface="Arial" panose="020B0604020202020204" pitchFamily="34" charset="0"/>
              </a:rPr>
              <a:t>don’t do it</a:t>
            </a:r>
          </a:p>
          <a:p>
            <a:pPr marL="400050" lvl="0" indent="-400050">
              <a:buFont typeface="+mj-lt"/>
              <a:buAutoNum type="romanLcPeriod"/>
            </a:pPr>
            <a:endParaRPr lang="en-AU" sz="1400" dirty="0" smtClean="0">
              <a:latin typeface="Arial" panose="020B0604020202020204" pitchFamily="34" charset="0"/>
              <a:cs typeface="Arial" panose="020B0604020202020204" pitchFamily="34" charset="0"/>
            </a:endParaRPr>
          </a:p>
          <a:p>
            <a:pPr marL="400050" lvl="0" indent="-400050">
              <a:buFont typeface="+mj-lt"/>
              <a:buAutoNum type="romanLcPeriod"/>
            </a:pPr>
            <a:r>
              <a:rPr lang="en-AU" sz="1400" dirty="0" smtClean="0">
                <a:latin typeface="Arial" panose="020B0604020202020204" pitchFamily="34" charset="0"/>
                <a:cs typeface="Arial" panose="020B0604020202020204" pitchFamily="34" charset="0"/>
              </a:rPr>
              <a:t>Trust </a:t>
            </a:r>
            <a:r>
              <a:rPr lang="en-AU" sz="1400" dirty="0">
                <a:latin typeface="Arial" panose="020B0604020202020204" pitchFamily="34" charset="0"/>
                <a:cs typeface="Arial" panose="020B0604020202020204" pitchFamily="34" charset="0"/>
              </a:rPr>
              <a:t>in processes and structures that are working – evaluate practise and keep or tweek</a:t>
            </a:r>
          </a:p>
          <a:p>
            <a:pPr marL="400050" lvl="0" indent="-400050">
              <a:buFont typeface="+mj-lt"/>
              <a:buAutoNum type="romanLcPeriod"/>
            </a:pPr>
            <a:endParaRPr lang="en-AU" sz="1400" dirty="0">
              <a:latin typeface="Arial" panose="020B0604020202020204" pitchFamily="34" charset="0"/>
              <a:cs typeface="Arial" panose="020B0604020202020204" pitchFamily="34" charset="0"/>
            </a:endParaRPr>
          </a:p>
          <a:p>
            <a:pPr marL="400050" lvl="0" indent="-400050">
              <a:buFont typeface="+mj-lt"/>
              <a:buAutoNum type="romanLcPeriod"/>
            </a:pPr>
            <a:r>
              <a:rPr lang="en-AU" sz="1400" dirty="0" smtClean="0">
                <a:latin typeface="Arial" panose="020B0604020202020204" pitchFamily="34" charset="0"/>
                <a:cs typeface="Arial" panose="020B0604020202020204" pitchFamily="34" charset="0"/>
              </a:rPr>
              <a:t>Children </a:t>
            </a:r>
            <a:r>
              <a:rPr lang="en-AU" sz="1400" dirty="0">
                <a:latin typeface="Arial" panose="020B0604020202020204" pitchFamily="34" charset="0"/>
                <a:cs typeface="Arial" panose="020B0604020202020204" pitchFamily="34" charset="0"/>
              </a:rPr>
              <a:t>own their learning, teachers facilitate need at point of intervention of each child </a:t>
            </a:r>
          </a:p>
          <a:p>
            <a:pPr marL="400050" lvl="0" indent="-400050">
              <a:buFont typeface="+mj-lt"/>
              <a:buAutoNum type="romanLcPeriod"/>
            </a:pPr>
            <a:endParaRPr lang="en-AU" sz="1400" dirty="0">
              <a:latin typeface="Arial" panose="020B0604020202020204" pitchFamily="34" charset="0"/>
              <a:cs typeface="Arial" panose="020B0604020202020204" pitchFamily="34" charset="0"/>
            </a:endParaRPr>
          </a:p>
          <a:p>
            <a:pPr marL="400050" lvl="0" indent="-400050">
              <a:buFont typeface="+mj-lt"/>
              <a:buAutoNum type="romanLcPeriod"/>
            </a:pPr>
            <a:r>
              <a:rPr lang="en-AU" sz="1400" dirty="0" smtClean="0">
                <a:latin typeface="Arial" panose="020B0604020202020204" pitchFamily="34" charset="0"/>
                <a:cs typeface="Arial" panose="020B0604020202020204" pitchFamily="34" charset="0"/>
              </a:rPr>
              <a:t>Learning </a:t>
            </a:r>
            <a:r>
              <a:rPr lang="en-AU" sz="1400" dirty="0">
                <a:latin typeface="Arial" panose="020B0604020202020204" pitchFamily="34" charset="0"/>
                <a:cs typeface="Arial" panose="020B0604020202020204" pitchFamily="34" charset="0"/>
              </a:rPr>
              <a:t>for everyone</a:t>
            </a:r>
            <a:r>
              <a:rPr lang="en-AU" sz="1400" i="1" dirty="0">
                <a:latin typeface="Arial" panose="020B0604020202020204" pitchFamily="34" charset="0"/>
                <a:cs typeface="Arial" panose="020B0604020202020204" pitchFamily="34" charset="0"/>
              </a:rPr>
              <a:t> – </a:t>
            </a:r>
            <a:r>
              <a:rPr lang="en-AU" sz="1400" dirty="0">
                <a:latin typeface="Arial" panose="020B0604020202020204" pitchFamily="34" charset="0"/>
                <a:cs typeface="Arial" panose="020B0604020202020204" pitchFamily="34" charset="0"/>
              </a:rPr>
              <a:t>Children, Parents, Teachers</a:t>
            </a:r>
          </a:p>
          <a:p>
            <a:pPr lvl="0"/>
            <a:endParaRPr lang="en-AU" sz="1500" b="1" dirty="0"/>
          </a:p>
          <a:p>
            <a:pPr lvl="0"/>
            <a:r>
              <a:rPr lang="en-AU" sz="1500" b="1" dirty="0">
                <a:solidFill>
                  <a:schemeClr val="accent1">
                    <a:lumMod val="75000"/>
                  </a:schemeClr>
                </a:solidFill>
                <a:effectLst>
                  <a:outerShdw blurRad="38100" dist="38100" dir="2700000" algn="tl">
                    <a:srgbClr val="000000">
                      <a:alpha val="43137"/>
                    </a:srgbClr>
                  </a:outerShdw>
                </a:effectLst>
              </a:rPr>
              <a:t>3. STEERING COMMITTEE </a:t>
            </a:r>
            <a:endParaRPr lang="en-AU" sz="1500" b="1" dirty="0" smtClean="0">
              <a:solidFill>
                <a:schemeClr val="accent1">
                  <a:lumMod val="75000"/>
                </a:schemeClr>
              </a:solidFill>
              <a:effectLst>
                <a:outerShdw blurRad="38100" dist="38100" dir="2700000" algn="tl">
                  <a:srgbClr val="000000">
                    <a:alpha val="43137"/>
                  </a:srgbClr>
                </a:outerShdw>
              </a:effectLst>
            </a:endParaRPr>
          </a:p>
          <a:p>
            <a:pPr lvl="0"/>
            <a:endParaRPr lang="en-AU" sz="1500" b="1" dirty="0">
              <a:solidFill>
                <a:schemeClr val="accent1">
                  <a:lumMod val="75000"/>
                </a:schemeClr>
              </a:solidFill>
              <a:effectLst>
                <a:outerShdw blurRad="38100" dist="38100" dir="2700000" algn="tl">
                  <a:srgbClr val="000000">
                    <a:alpha val="43137"/>
                  </a:srgbClr>
                </a:outerShdw>
              </a:effectLst>
            </a:endParaRPr>
          </a:p>
          <a:p>
            <a:pPr marL="400050" indent="-400050">
              <a:buFont typeface="+mj-lt"/>
              <a:buAutoNum type="romanLcPeriod"/>
            </a:pPr>
            <a:r>
              <a:rPr lang="en-AU" sz="1400" dirty="0" smtClean="0">
                <a:latin typeface="Arial" panose="020B0604020202020204" pitchFamily="34" charset="0"/>
                <a:cs typeface="Arial" panose="020B0604020202020204" pitchFamily="34" charset="0"/>
              </a:rPr>
              <a:t>Ensures </a:t>
            </a:r>
            <a:r>
              <a:rPr lang="en-AU" sz="1400" dirty="0">
                <a:latin typeface="Arial" panose="020B0604020202020204" pitchFamily="34" charset="0"/>
                <a:cs typeface="Arial" panose="020B0604020202020204" pitchFamily="34" charset="0"/>
              </a:rPr>
              <a:t>that the work is in line with our School Vision, our Vision for Maths, School Improvement Plan 2014-2017 and our Annual Action </a:t>
            </a:r>
            <a:r>
              <a:rPr lang="en-AU" sz="1400" dirty="0" smtClean="0">
                <a:latin typeface="Arial" panose="020B0604020202020204" pitchFamily="34" charset="0"/>
                <a:cs typeface="Arial" panose="020B0604020202020204" pitchFamily="34" charset="0"/>
              </a:rPr>
              <a:t>Plan</a:t>
            </a:r>
          </a:p>
          <a:p>
            <a:pPr marL="400050" indent="-400050">
              <a:buFont typeface="+mj-lt"/>
              <a:buAutoNum type="romanLcPeriod"/>
            </a:pPr>
            <a:endParaRPr lang="en-AU" sz="1400" dirty="0">
              <a:latin typeface="Arial" panose="020B0604020202020204" pitchFamily="34" charset="0"/>
              <a:cs typeface="Arial" panose="020B0604020202020204" pitchFamily="34" charset="0"/>
            </a:endParaRPr>
          </a:p>
          <a:p>
            <a:pPr marL="400050" indent="-400050">
              <a:buFont typeface="+mj-lt"/>
              <a:buAutoNum type="romanLcPeriod"/>
            </a:pPr>
            <a:r>
              <a:rPr lang="en-AU" sz="1400" dirty="0">
                <a:latin typeface="Arial" panose="020B0604020202020204" pitchFamily="34" charset="0"/>
                <a:cs typeface="Arial" panose="020B0604020202020204" pitchFamily="34" charset="0"/>
              </a:rPr>
              <a:t>Oversees all elements of implementation of initiatives and monitors learning of teams and individual teachers</a:t>
            </a:r>
          </a:p>
        </p:txBody>
      </p:sp>
    </p:spTree>
    <p:extLst>
      <p:ext uri="{BB962C8B-B14F-4D97-AF65-F5344CB8AC3E}">
        <p14:creationId xmlns:p14="http://schemas.microsoft.com/office/powerpoint/2010/main" val="4264276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56" y="535026"/>
            <a:ext cx="8882482" cy="4070345"/>
          </a:xfrm>
          <a:prstGeom prst="rect">
            <a:avLst/>
          </a:prstGeom>
          <a:noFill/>
        </p:spPr>
        <p:txBody>
          <a:bodyPr wrap="square" rtlCol="0">
            <a:spAutoFit/>
          </a:bodyPr>
          <a:lstStyle/>
          <a:p>
            <a:r>
              <a:rPr lang="en-AU" b="1" dirty="0">
                <a:solidFill>
                  <a:schemeClr val="accent1">
                    <a:lumMod val="75000"/>
                  </a:schemeClr>
                </a:solidFill>
                <a:effectLst>
                  <a:outerShdw blurRad="38100" dist="38100" dir="2700000" algn="tl">
                    <a:srgbClr val="000000">
                      <a:alpha val="43137"/>
                    </a:srgbClr>
                  </a:outerShdw>
                </a:effectLst>
              </a:rPr>
              <a:t>KEY UNDERSTANDINGS AND ORGANISATIONAL STRUCTURES LEADING TO IMPROVEMENTS</a:t>
            </a:r>
          </a:p>
          <a:p>
            <a:endParaRPr lang="en-AU" sz="1350" dirty="0"/>
          </a:p>
          <a:p>
            <a:r>
              <a:rPr lang="en-AU" sz="1500" b="1" dirty="0">
                <a:solidFill>
                  <a:schemeClr val="accent1">
                    <a:lumMod val="75000"/>
                  </a:schemeClr>
                </a:solidFill>
                <a:effectLst>
                  <a:outerShdw blurRad="38100" dist="38100" dir="2700000" algn="tl">
                    <a:srgbClr val="000000">
                      <a:alpha val="43137"/>
                    </a:srgbClr>
                  </a:outerShdw>
                </a:effectLst>
              </a:rPr>
              <a:t>4. CURRICULUM (AUSVELS) </a:t>
            </a:r>
          </a:p>
          <a:p>
            <a:endParaRPr lang="en-AU" sz="1350" dirty="0"/>
          </a:p>
          <a:p>
            <a:r>
              <a:rPr lang="en-AU" sz="1400" dirty="0">
                <a:latin typeface="Arial" panose="020B0604020202020204" pitchFamily="34" charset="0"/>
                <a:cs typeface="Arial" panose="020B0604020202020204" pitchFamily="34" charset="0"/>
              </a:rPr>
              <a:t>OUR PROFESSIONAL LANGUAGE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The driving force –  teach and use descriptors/elaborations for formative assessment – use standards for summative assessments</a:t>
            </a:r>
          </a:p>
          <a:p>
            <a:pPr lvl="0"/>
            <a:endParaRPr lang="en-AU" sz="1500" b="1" dirty="0"/>
          </a:p>
          <a:p>
            <a:pPr lvl="0"/>
            <a:r>
              <a:rPr lang="en-AU" sz="1500" b="1" dirty="0">
                <a:solidFill>
                  <a:schemeClr val="accent1">
                    <a:lumMod val="75000"/>
                  </a:schemeClr>
                </a:solidFill>
                <a:effectLst>
                  <a:outerShdw blurRad="38100" dist="38100" dir="2700000" algn="tl">
                    <a:srgbClr val="000000">
                      <a:alpha val="43137"/>
                    </a:srgbClr>
                  </a:outerShdw>
                </a:effectLst>
              </a:rPr>
              <a:t>5. STUDENT WELLBEING </a:t>
            </a:r>
            <a:r>
              <a:rPr lang="en-AU" sz="1350" b="1" dirty="0">
                <a:solidFill>
                  <a:schemeClr val="accent1">
                    <a:lumMod val="75000"/>
                  </a:schemeClr>
                </a:solidFill>
                <a:effectLst>
                  <a:outerShdw blurRad="38100" dist="38100" dir="2700000" algn="tl">
                    <a:srgbClr val="000000">
                      <a:alpha val="43137"/>
                    </a:srgbClr>
                  </a:outerShdw>
                </a:effectLst>
              </a:rPr>
              <a:t> </a:t>
            </a:r>
          </a:p>
          <a:p>
            <a:pPr lvl="0"/>
            <a:endParaRPr lang="en-AU" sz="1350" dirty="0"/>
          </a:p>
          <a:p>
            <a:pPr lvl="0"/>
            <a:r>
              <a:rPr lang="en-AU" sz="1400" dirty="0">
                <a:latin typeface="Arial" panose="020B0604020202020204" pitchFamily="34" charset="0"/>
                <a:cs typeface="Arial" panose="020B0604020202020204" pitchFamily="34" charset="0"/>
              </a:rPr>
              <a:t>Culture of the school – we celebrate and respect all children’s level of learning</a:t>
            </a:r>
          </a:p>
          <a:p>
            <a:pPr lvl="0"/>
            <a:endParaRPr lang="en-AU" sz="1500" b="1" dirty="0"/>
          </a:p>
          <a:p>
            <a:pPr lvl="0"/>
            <a:r>
              <a:rPr lang="en-AU" sz="1500" b="1" dirty="0">
                <a:solidFill>
                  <a:schemeClr val="accent1">
                    <a:lumMod val="75000"/>
                  </a:schemeClr>
                </a:solidFill>
                <a:effectLst>
                  <a:outerShdw blurRad="38100" dist="38100" dir="2700000" algn="tl">
                    <a:srgbClr val="000000">
                      <a:alpha val="43137"/>
                    </a:srgbClr>
                  </a:outerShdw>
                </a:effectLst>
              </a:rPr>
              <a:t>6. INNOVATION</a:t>
            </a:r>
            <a:r>
              <a:rPr lang="en-AU" sz="1350" dirty="0">
                <a:solidFill>
                  <a:schemeClr val="accent1">
                    <a:lumMod val="75000"/>
                  </a:schemeClr>
                </a:solidFill>
                <a:effectLst>
                  <a:outerShdw blurRad="38100" dist="38100" dir="2700000" algn="tl">
                    <a:srgbClr val="000000">
                      <a:alpha val="43137"/>
                    </a:srgbClr>
                  </a:outerShdw>
                </a:effectLst>
              </a:rPr>
              <a:t> </a:t>
            </a:r>
          </a:p>
          <a:p>
            <a:pPr lvl="0"/>
            <a:endParaRPr lang="en-AU" sz="1350" dirty="0"/>
          </a:p>
          <a:p>
            <a:pPr lvl="0"/>
            <a:r>
              <a:rPr lang="en-AU" sz="1400" dirty="0">
                <a:latin typeface="Arial" panose="020B0604020202020204" pitchFamily="34" charset="0"/>
                <a:cs typeface="Arial" panose="020B0604020202020204" pitchFamily="34" charset="0"/>
              </a:rPr>
              <a:t>Work smarter not harder – excel spreadsheets and </a:t>
            </a:r>
            <a:r>
              <a:rPr lang="en-AU" sz="1400" dirty="0" smtClean="0">
                <a:latin typeface="Arial" panose="020B0604020202020204" pitchFamily="34" charset="0"/>
                <a:cs typeface="Arial" panose="020B0604020202020204" pitchFamily="34" charset="0"/>
              </a:rPr>
              <a:t>OneNote </a:t>
            </a:r>
            <a:r>
              <a:rPr lang="en-AU" sz="1400" dirty="0">
                <a:latin typeface="Arial" panose="020B0604020202020204" pitchFamily="34" charset="0"/>
                <a:cs typeface="Arial" panose="020B0604020202020204" pitchFamily="34" charset="0"/>
              </a:rPr>
              <a:t>to record every child’s learning journey – digital folders to show/record evidence </a:t>
            </a:r>
          </a:p>
          <a:p>
            <a:endParaRPr lang="en-AU" sz="1350" dirty="0"/>
          </a:p>
        </p:txBody>
      </p:sp>
    </p:spTree>
    <p:extLst>
      <p:ext uri="{BB962C8B-B14F-4D97-AF65-F5344CB8AC3E}">
        <p14:creationId xmlns:p14="http://schemas.microsoft.com/office/powerpoint/2010/main" val="82586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41" y="583724"/>
            <a:ext cx="8772754" cy="3354765"/>
          </a:xfrm>
          <a:prstGeom prst="rect">
            <a:avLst/>
          </a:prstGeom>
          <a:noFill/>
        </p:spPr>
        <p:txBody>
          <a:bodyPr wrap="square" rtlCol="0">
            <a:spAutoFit/>
          </a:bodyPr>
          <a:lstStyle/>
          <a:p>
            <a:pPr algn="ctr"/>
            <a:r>
              <a:rPr lang="en-AU" b="1" dirty="0">
                <a:solidFill>
                  <a:schemeClr val="accent1">
                    <a:lumMod val="75000"/>
                  </a:schemeClr>
                </a:solidFill>
                <a:effectLst>
                  <a:outerShdw blurRad="38100" dist="38100" dir="2700000" algn="tl">
                    <a:srgbClr val="000000">
                      <a:alpha val="43137"/>
                    </a:srgbClr>
                  </a:outerShdw>
                </a:effectLst>
              </a:rPr>
              <a:t>KEY UNDERSTANDINGS AND ORGANISATIONAL STRUCTURES LEADING TO IMPROVEMENTS</a:t>
            </a:r>
          </a:p>
          <a:p>
            <a:pPr algn="ctr"/>
            <a:endParaRPr lang="en-AU" sz="1350" dirty="0"/>
          </a:p>
          <a:p>
            <a:pPr lvl="0"/>
            <a:r>
              <a:rPr lang="en-AU" sz="1500" b="1" dirty="0">
                <a:solidFill>
                  <a:schemeClr val="accent1">
                    <a:lumMod val="75000"/>
                  </a:schemeClr>
                </a:solidFill>
                <a:effectLst>
                  <a:outerShdw blurRad="38100" dist="38100" dir="2700000" algn="tl">
                    <a:srgbClr val="000000">
                      <a:alpha val="43137"/>
                    </a:srgbClr>
                  </a:outerShdw>
                </a:effectLst>
              </a:rPr>
              <a:t>7. CONSISTENCY IN IMPLEMENTATION </a:t>
            </a:r>
            <a:r>
              <a:rPr lang="en-AU" sz="1350" b="1" dirty="0">
                <a:solidFill>
                  <a:schemeClr val="accent1">
                    <a:lumMod val="75000"/>
                  </a:schemeClr>
                </a:solidFill>
                <a:effectLst>
                  <a:outerShdw blurRad="38100" dist="38100" dir="2700000" algn="tl">
                    <a:srgbClr val="000000">
                      <a:alpha val="43137"/>
                    </a:srgbClr>
                  </a:outerShdw>
                </a:effectLst>
              </a:rPr>
              <a:t>- </a:t>
            </a:r>
            <a:r>
              <a:rPr lang="en-AU" sz="1500" b="1" dirty="0">
                <a:solidFill>
                  <a:schemeClr val="accent1">
                    <a:lumMod val="75000"/>
                  </a:schemeClr>
                </a:solidFill>
                <a:effectLst>
                  <a:outerShdw blurRad="38100" dist="38100" dir="2700000" algn="tl">
                    <a:srgbClr val="000000">
                      <a:alpha val="43137"/>
                    </a:srgbClr>
                  </a:outerShdw>
                </a:effectLst>
              </a:rPr>
              <a:t>Practise &amp; Understanding </a:t>
            </a:r>
          </a:p>
          <a:p>
            <a:pPr lvl="0"/>
            <a:endParaRPr lang="en-AU" sz="1350" dirty="0"/>
          </a:p>
          <a:p>
            <a:pPr marL="400050" lvl="0" indent="-400050">
              <a:buFont typeface="+mj-lt"/>
              <a:buAutoNum type="romanLcPeriod"/>
            </a:pPr>
            <a:r>
              <a:rPr lang="en-AU" sz="1400" dirty="0" smtClean="0">
                <a:latin typeface="Arial" panose="020B0604020202020204" pitchFamily="34" charset="0"/>
                <a:cs typeface="Arial" panose="020B0604020202020204" pitchFamily="34" charset="0"/>
              </a:rPr>
              <a:t>Focus </a:t>
            </a:r>
            <a:r>
              <a:rPr lang="en-AU" sz="1400" dirty="0">
                <a:latin typeface="Arial" panose="020B0604020202020204" pitchFamily="34" charset="0"/>
                <a:cs typeface="Arial" panose="020B0604020202020204" pitchFamily="34" charset="0"/>
              </a:rPr>
              <a:t>groups - Meet individual needs. No use doing excellent assessment if groups and independent groups </a:t>
            </a:r>
            <a:r>
              <a:rPr lang="en-AU" sz="1400" dirty="0" smtClean="0">
                <a:latin typeface="Arial" panose="020B0604020202020204" pitchFamily="34" charset="0"/>
                <a:cs typeface="Arial" panose="020B0604020202020204" pitchFamily="34" charset="0"/>
              </a:rPr>
              <a:t>aren’t functioning</a:t>
            </a:r>
            <a:r>
              <a:rPr lang="en-AU" sz="1400" dirty="0">
                <a:latin typeface="Arial" panose="020B0604020202020204" pitchFamily="34" charset="0"/>
                <a:cs typeface="Arial" panose="020B0604020202020204" pitchFamily="34" charset="0"/>
              </a:rPr>
              <a:t>. Development of skills/routines to handle independent and focus group work must be taught and nurtured – to both child and teacher!</a:t>
            </a:r>
          </a:p>
          <a:p>
            <a:pPr marL="400050" lvl="0" indent="-400050">
              <a:buFont typeface="+mj-lt"/>
              <a:buAutoNum type="romanLcPeriod"/>
            </a:pPr>
            <a:endParaRPr lang="en-AU" sz="1400" dirty="0">
              <a:latin typeface="Arial" panose="020B0604020202020204" pitchFamily="34" charset="0"/>
              <a:cs typeface="Arial" panose="020B0604020202020204" pitchFamily="34" charset="0"/>
            </a:endParaRPr>
          </a:p>
          <a:p>
            <a:pPr marL="400050" lvl="0" indent="-400050">
              <a:buFont typeface="+mj-lt"/>
              <a:buAutoNum type="romanLcPeriod"/>
            </a:pPr>
            <a:r>
              <a:rPr lang="en-AU" sz="1400" dirty="0" smtClean="0">
                <a:latin typeface="Arial" panose="020B0604020202020204" pitchFamily="34" charset="0"/>
                <a:cs typeface="Arial" panose="020B0604020202020204" pitchFamily="34" charset="0"/>
              </a:rPr>
              <a:t>Planning </a:t>
            </a:r>
            <a:r>
              <a:rPr lang="en-AU" sz="1400" dirty="0">
                <a:latin typeface="Arial" panose="020B0604020202020204" pitchFamily="34" charset="0"/>
                <a:cs typeface="Arial" panose="020B0604020202020204" pitchFamily="34" charset="0"/>
              </a:rPr>
              <a:t>driven by evidential assessment indicating point of intervention for a child – daily, weekly and term planning </a:t>
            </a:r>
          </a:p>
          <a:p>
            <a:pPr marL="400050" lvl="0" indent="-400050">
              <a:buFont typeface="+mj-lt"/>
              <a:buAutoNum type="romanLcPeriod"/>
            </a:pPr>
            <a:endParaRPr lang="en-AU" sz="1400" b="1" dirty="0">
              <a:latin typeface="Arial" panose="020B0604020202020204" pitchFamily="34" charset="0"/>
              <a:cs typeface="Arial" panose="020B0604020202020204" pitchFamily="34" charset="0"/>
            </a:endParaRPr>
          </a:p>
          <a:p>
            <a:pPr lvl="0"/>
            <a:r>
              <a:rPr lang="en-AU" sz="1500" b="1" dirty="0">
                <a:solidFill>
                  <a:schemeClr val="accent1">
                    <a:lumMod val="75000"/>
                  </a:schemeClr>
                </a:solidFill>
                <a:effectLst>
                  <a:outerShdw blurRad="38100" dist="38100" dir="2700000" algn="tl">
                    <a:srgbClr val="000000">
                      <a:alpha val="43137"/>
                    </a:srgbClr>
                  </a:outerShdw>
                </a:effectLst>
              </a:rPr>
              <a:t>8. CELEBRATION </a:t>
            </a:r>
          </a:p>
          <a:p>
            <a:pPr lvl="0"/>
            <a:endParaRPr lang="en-AU" sz="1350" b="1" dirty="0"/>
          </a:p>
          <a:p>
            <a:pPr marL="400050" lvl="0" indent="-400050">
              <a:buFont typeface="+mj-lt"/>
              <a:buAutoNum type="romanLcPeriod"/>
            </a:pPr>
            <a:r>
              <a:rPr lang="en-AU" sz="1400" dirty="0">
                <a:latin typeface="Arial" panose="020B0604020202020204" pitchFamily="34" charset="0"/>
                <a:cs typeface="Arial" panose="020B0604020202020204" pitchFamily="34" charset="0"/>
              </a:rPr>
              <a:t>We must always take time to celebrate our achievements and improvements</a:t>
            </a:r>
          </a:p>
          <a:p>
            <a:endParaRPr lang="en-AU" sz="1350" dirty="0"/>
          </a:p>
        </p:txBody>
      </p:sp>
    </p:spTree>
    <p:extLst>
      <p:ext uri="{BB962C8B-B14F-4D97-AF65-F5344CB8AC3E}">
        <p14:creationId xmlns:p14="http://schemas.microsoft.com/office/powerpoint/2010/main" val="198705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0947" y="1478756"/>
            <a:ext cx="5422106" cy="3900488"/>
          </a:xfrm>
          <a:prstGeom prst="rect">
            <a:avLst/>
          </a:prstGeom>
        </p:spPr>
      </p:pic>
    </p:spTree>
    <p:extLst>
      <p:ext uri="{BB962C8B-B14F-4D97-AF65-F5344CB8AC3E}">
        <p14:creationId xmlns:p14="http://schemas.microsoft.com/office/powerpoint/2010/main" val="751337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628706" y="1859501"/>
            <a:ext cx="3912782" cy="1015663"/>
          </a:xfrm>
          <a:prstGeom prst="rect">
            <a:avLst/>
          </a:prstGeom>
          <a:noFill/>
          <a:ln w="57150">
            <a:solidFill>
              <a:schemeClr val="accent6">
                <a:lumMod val="60000"/>
                <a:lumOff val="40000"/>
              </a:schemeClr>
            </a:solidFill>
          </a:ln>
        </p:spPr>
        <p:txBody>
          <a:bodyPr wrap="square" rtlCol="0">
            <a:spAutoFit/>
          </a:bodyPr>
          <a:lstStyle/>
          <a:p>
            <a:pPr marL="557213" lvl="1"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Teachers doing their own planning.</a:t>
            </a:r>
          </a:p>
          <a:p>
            <a:pPr marL="557213" lvl="1" indent="-214313">
              <a:buFont typeface="Arial" panose="020B0604020202020204" pitchFamily="34" charset="0"/>
              <a:buChar char="•"/>
            </a:pPr>
            <a:r>
              <a:rPr lang="en-AU" sz="1200" dirty="0" smtClean="0">
                <a:latin typeface="Arial" panose="020B0604020202020204" pitchFamily="34" charset="0"/>
                <a:cs typeface="Arial" panose="020B0604020202020204" pitchFamily="34" charset="0"/>
              </a:rPr>
              <a:t>Teachers working </a:t>
            </a:r>
            <a:r>
              <a:rPr lang="en-AU" sz="1200" dirty="0">
                <a:latin typeface="Arial" panose="020B0604020202020204" pitchFamily="34" charset="0"/>
                <a:cs typeface="Arial" panose="020B0604020202020204" pitchFamily="34" charset="0"/>
              </a:rPr>
              <a:t>in isolation.</a:t>
            </a:r>
          </a:p>
          <a:p>
            <a:pPr marL="557213" lvl="1"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Individual teachers implementing </a:t>
            </a:r>
            <a:r>
              <a:rPr lang="en-AU" sz="1200" dirty="0">
                <a:latin typeface="Arial" panose="020B0604020202020204" pitchFamily="34" charset="0"/>
                <a:cs typeface="Arial" panose="020B0604020202020204" pitchFamily="34" charset="0"/>
              </a:rPr>
              <a:t>what they </a:t>
            </a:r>
            <a:r>
              <a:rPr lang="en-AU" sz="1200" dirty="0" smtClean="0">
                <a:latin typeface="Arial" panose="020B0604020202020204" pitchFamily="34" charset="0"/>
                <a:cs typeface="Arial" panose="020B0604020202020204" pitchFamily="34" charset="0"/>
              </a:rPr>
              <a:t> </a:t>
            </a:r>
          </a:p>
          <a:p>
            <a:pPr marL="342900" lvl="1"/>
            <a:r>
              <a:rPr lang="en-AU" sz="1200" dirty="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     felt </a:t>
            </a:r>
            <a:r>
              <a:rPr lang="en-AU" sz="1200" dirty="0">
                <a:latin typeface="Arial" panose="020B0604020202020204" pitchFamily="34" charset="0"/>
                <a:cs typeface="Arial" panose="020B0604020202020204" pitchFamily="34" charset="0"/>
              </a:rPr>
              <a:t>was the curriculum.</a:t>
            </a:r>
          </a:p>
          <a:p>
            <a:pPr marL="557213" lvl="1"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Confusion with the implementation of </a:t>
            </a:r>
            <a:r>
              <a:rPr lang="en-AU" sz="1200" dirty="0" smtClean="0">
                <a:latin typeface="Arial" panose="020B0604020202020204" pitchFamily="34" charset="0"/>
                <a:cs typeface="Arial" panose="020B0604020202020204" pitchFamily="34" charset="0"/>
              </a:rPr>
              <a:t>VELS.</a:t>
            </a:r>
            <a:endParaRPr lang="en-AU" sz="1200" dirty="0">
              <a:latin typeface="Arial" panose="020B0604020202020204" pitchFamily="34" charset="0"/>
              <a:cs typeface="Arial" panose="020B0604020202020204" pitchFamily="34" charset="0"/>
            </a:endParaRPr>
          </a:p>
        </p:txBody>
      </p:sp>
      <p:sp>
        <p:nvSpPr>
          <p:cNvPr id="4" name="TextBox 3"/>
          <p:cNvSpPr txBox="1"/>
          <p:nvPr/>
        </p:nvSpPr>
        <p:spPr>
          <a:xfrm>
            <a:off x="189489" y="5078497"/>
            <a:ext cx="3126497" cy="830997"/>
          </a:xfrm>
          <a:prstGeom prst="rect">
            <a:avLst/>
          </a:prstGeom>
          <a:noFill/>
          <a:ln w="57150">
            <a:solidFill>
              <a:schemeClr val="accent1">
                <a:lumMod val="40000"/>
                <a:lumOff val="60000"/>
              </a:schemeClr>
            </a:solidFill>
          </a:ln>
        </p:spPr>
        <p:txBody>
          <a:bodyPr wrap="none" rtlCol="0">
            <a:spAutoFit/>
          </a:bodyPr>
          <a:lstStyle/>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Little understanding of </a:t>
            </a:r>
            <a:r>
              <a:rPr lang="en-AU" sz="1200" dirty="0" smtClean="0">
                <a:latin typeface="Arial" panose="020B0604020202020204" pitchFamily="34" charset="0"/>
                <a:cs typeface="Arial" panose="020B0604020202020204" pitchFamily="34" charset="0"/>
              </a:rPr>
              <a:t>different types of</a:t>
            </a:r>
          </a:p>
          <a:p>
            <a:r>
              <a:rPr lang="en-AU" sz="1200" dirty="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assessments.</a:t>
            </a:r>
          </a:p>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Scanned </a:t>
            </a:r>
            <a:r>
              <a:rPr lang="en-AU" sz="1200" dirty="0" smtClean="0">
                <a:latin typeface="Arial" panose="020B0604020202020204" pitchFamily="34" charset="0"/>
                <a:cs typeface="Arial" panose="020B0604020202020204" pitchFamily="34" charset="0"/>
              </a:rPr>
              <a:t>assessments </a:t>
            </a:r>
            <a:r>
              <a:rPr lang="en-AU" sz="1200" dirty="0">
                <a:latin typeface="Arial" panose="020B0604020202020204" pitchFamily="34" charset="0"/>
                <a:cs typeface="Arial" panose="020B0604020202020204" pitchFamily="34" charset="0"/>
              </a:rPr>
              <a:t>filed in </a:t>
            </a:r>
            <a:r>
              <a:rPr lang="en-AU" sz="1200" dirty="0" smtClean="0">
                <a:latin typeface="Arial" panose="020B0604020202020204" pitchFamily="34" charset="0"/>
                <a:cs typeface="Arial" panose="020B0604020202020204" pitchFamily="34" charset="0"/>
              </a:rPr>
              <a:t>children’s</a:t>
            </a:r>
          </a:p>
          <a:p>
            <a:r>
              <a:rPr lang="en-AU" sz="1200" dirty="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folders</a:t>
            </a:r>
            <a:r>
              <a:rPr lang="en-AU" sz="1050" dirty="0">
                <a:latin typeface="Arial" panose="020B0604020202020204" pitchFamily="34" charset="0"/>
                <a:cs typeface="Arial" panose="020B0604020202020204" pitchFamily="34" charset="0"/>
              </a:rPr>
              <a:t>.</a:t>
            </a:r>
          </a:p>
        </p:txBody>
      </p:sp>
      <p:sp>
        <p:nvSpPr>
          <p:cNvPr id="3" name="TextBox 2"/>
          <p:cNvSpPr txBox="1"/>
          <p:nvPr/>
        </p:nvSpPr>
        <p:spPr>
          <a:xfrm>
            <a:off x="5696646" y="4016258"/>
            <a:ext cx="3121289" cy="1015663"/>
          </a:xfrm>
          <a:prstGeom prst="rect">
            <a:avLst/>
          </a:prstGeom>
          <a:noFill/>
          <a:ln w="57150">
            <a:solidFill>
              <a:schemeClr val="accent4">
                <a:lumMod val="60000"/>
                <a:lumOff val="40000"/>
              </a:schemeClr>
            </a:solidFill>
          </a:ln>
        </p:spPr>
        <p:txBody>
          <a:bodyPr wrap="square" rtlCol="0">
            <a:spAutoFit/>
          </a:bodyPr>
          <a:lstStyle/>
          <a:p>
            <a:pPr marL="900113" lvl="2"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Teachers working within their </a:t>
            </a:r>
            <a:r>
              <a:rPr lang="en-AU" sz="1200" dirty="0" smtClean="0">
                <a:latin typeface="Arial" panose="020B0604020202020204" pitchFamily="34" charset="0"/>
                <a:cs typeface="Arial" panose="020B0604020202020204" pitchFamily="34" charset="0"/>
              </a:rPr>
              <a:t>  </a:t>
            </a:r>
          </a:p>
          <a:p>
            <a:pPr marL="685800" lvl="2"/>
            <a:r>
              <a:rPr lang="en-AU" sz="1200" dirty="0" smtClean="0">
                <a:latin typeface="Arial" panose="020B0604020202020204" pitchFamily="34" charset="0"/>
                <a:cs typeface="Arial" panose="020B0604020202020204" pitchFamily="34" charset="0"/>
              </a:rPr>
              <a:t>      own </a:t>
            </a:r>
            <a:r>
              <a:rPr lang="en-AU" sz="1200" dirty="0">
                <a:latin typeface="Arial" panose="020B0604020202020204" pitchFamily="34" charset="0"/>
                <a:cs typeface="Arial" panose="020B0604020202020204" pitchFamily="34" charset="0"/>
              </a:rPr>
              <a:t>classroom.</a:t>
            </a:r>
          </a:p>
          <a:p>
            <a:pPr marL="557213" lvl="1"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Teachers owning the learning.</a:t>
            </a:r>
          </a:p>
          <a:p>
            <a:pPr marL="557213" lvl="1" indent="-214313">
              <a:buFont typeface="Arial" panose="020B0604020202020204" pitchFamily="34" charset="0"/>
              <a:buChar char="•"/>
            </a:pPr>
            <a:r>
              <a:rPr lang="en-AU" sz="1200" dirty="0" smtClean="0">
                <a:latin typeface="Arial" panose="020B0604020202020204" pitchFamily="34" charset="0"/>
                <a:cs typeface="Arial" panose="020B0604020202020204" pitchFamily="34" charset="0"/>
              </a:rPr>
              <a:t>Teachers struggling </a:t>
            </a:r>
            <a:r>
              <a:rPr lang="en-AU" sz="1200" dirty="0">
                <a:latin typeface="Arial" panose="020B0604020202020204" pitchFamily="34" charset="0"/>
                <a:cs typeface="Arial" panose="020B0604020202020204" pitchFamily="34" charset="0"/>
              </a:rPr>
              <a:t>to meet needs at different levels.</a:t>
            </a:r>
          </a:p>
        </p:txBody>
      </p:sp>
      <p:sp>
        <p:nvSpPr>
          <p:cNvPr id="10" name="TextBox 9"/>
          <p:cNvSpPr txBox="1"/>
          <p:nvPr/>
        </p:nvSpPr>
        <p:spPr>
          <a:xfrm>
            <a:off x="131443" y="409050"/>
            <a:ext cx="5935279" cy="461665"/>
          </a:xfrm>
          <a:prstGeom prst="rect">
            <a:avLst/>
          </a:prstGeom>
          <a:noFill/>
        </p:spPr>
        <p:txBody>
          <a:bodyPr wrap="none" rtlCol="0">
            <a:spAutoFit/>
          </a:bodyPr>
          <a:lstStyle/>
          <a:p>
            <a:r>
              <a:rPr lang="en-AU" sz="2400" b="1" dirty="0">
                <a:solidFill>
                  <a:schemeClr val="accent1">
                    <a:lumMod val="75000"/>
                  </a:schemeClr>
                </a:solidFill>
                <a:effectLst>
                  <a:outerShdw blurRad="38100" dist="38100" dir="2700000" algn="tl">
                    <a:srgbClr val="000000">
                      <a:alpha val="43137"/>
                    </a:srgbClr>
                  </a:outerShdw>
                </a:effectLst>
              </a:rPr>
              <a:t>Where Were We In Our Learning &amp; Teaching?</a:t>
            </a:r>
          </a:p>
        </p:txBody>
      </p:sp>
      <p:graphicFrame>
        <p:nvGraphicFramePr>
          <p:cNvPr id="5" name="Diagram 4"/>
          <p:cNvGraphicFramePr/>
          <p:nvPr>
            <p:extLst>
              <p:ext uri="{D42A27DB-BD31-4B8C-83A1-F6EECF244321}">
                <p14:modId xmlns:p14="http://schemas.microsoft.com/office/powerpoint/2010/main" val="3641563975"/>
              </p:ext>
            </p:extLst>
          </p:nvPr>
        </p:nvGraphicFramePr>
        <p:xfrm>
          <a:off x="1069299" y="1773351"/>
          <a:ext cx="63757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1443" y="2666619"/>
            <a:ext cx="2994529" cy="761747"/>
          </a:xfrm>
          <a:prstGeom prst="rect">
            <a:avLst/>
          </a:prstGeom>
          <a:noFill/>
          <a:ln w="57150">
            <a:solidFill>
              <a:schemeClr val="bg2">
                <a:lumMod val="90000"/>
              </a:schemeClr>
            </a:solidFill>
          </a:ln>
        </p:spPr>
        <p:txBody>
          <a:bodyPr wrap="square" rtlCol="0">
            <a:spAutoFit/>
          </a:bodyPr>
          <a:lstStyle/>
          <a:p>
            <a:pPr marL="214313" indent="-214313">
              <a:buFont typeface="Arial" panose="020B0604020202020204" pitchFamily="34" charset="0"/>
              <a:buChar char="•"/>
            </a:pPr>
            <a:r>
              <a:rPr lang="en-AU" sz="1200" dirty="0">
                <a:latin typeface="Arial" panose="020B0604020202020204" pitchFamily="34" charset="0"/>
                <a:cs typeface="Arial" panose="020B0604020202020204" pitchFamily="34" charset="0"/>
              </a:rPr>
              <a:t>Reporting</a:t>
            </a:r>
            <a:r>
              <a:rPr lang="en-AU" sz="1050" dirty="0">
                <a:latin typeface="Arial" panose="020B0604020202020204" pitchFamily="34" charset="0"/>
                <a:cs typeface="Arial" panose="020B0604020202020204" pitchFamily="34" charset="0"/>
              </a:rPr>
              <a:t> to what </a:t>
            </a:r>
            <a:r>
              <a:rPr lang="en-AU" sz="1050" dirty="0" smtClean="0">
                <a:latin typeface="Arial" panose="020B0604020202020204" pitchFamily="34" charset="0"/>
                <a:cs typeface="Arial" panose="020B0604020202020204" pitchFamily="34" charset="0"/>
              </a:rPr>
              <a:t>the teacher </a:t>
            </a:r>
            <a:r>
              <a:rPr lang="en-AU" sz="1050" dirty="0">
                <a:latin typeface="Arial" panose="020B0604020202020204" pitchFamily="34" charset="0"/>
                <a:cs typeface="Arial" panose="020B0604020202020204" pitchFamily="34" charset="0"/>
              </a:rPr>
              <a:t>thought was an appropriate level.</a:t>
            </a:r>
          </a:p>
          <a:p>
            <a:pPr marL="214313" indent="-214313">
              <a:buFont typeface="Arial" panose="020B0604020202020204" pitchFamily="34" charset="0"/>
              <a:buChar char="•"/>
            </a:pPr>
            <a:r>
              <a:rPr lang="en-AU" sz="1050" dirty="0">
                <a:latin typeface="Arial" panose="020B0604020202020204" pitchFamily="34" charset="0"/>
                <a:cs typeface="Arial" panose="020B0604020202020204" pitchFamily="34" charset="0"/>
              </a:rPr>
              <a:t>Little evidence to show progress.</a:t>
            </a:r>
          </a:p>
          <a:p>
            <a:pPr marL="214313" indent="-214313">
              <a:buFont typeface="Arial" panose="020B0604020202020204" pitchFamily="34" charset="0"/>
              <a:buChar char="•"/>
            </a:pPr>
            <a:r>
              <a:rPr lang="en-AU" sz="1050" dirty="0">
                <a:latin typeface="Arial" panose="020B0604020202020204" pitchFamily="34" charset="0"/>
                <a:cs typeface="Arial" panose="020B0604020202020204" pitchFamily="34" charset="0"/>
              </a:rPr>
              <a:t>No accountability.</a:t>
            </a:r>
          </a:p>
        </p:txBody>
      </p:sp>
    </p:spTree>
    <p:extLst>
      <p:ext uri="{BB962C8B-B14F-4D97-AF65-F5344CB8AC3E}">
        <p14:creationId xmlns:p14="http://schemas.microsoft.com/office/powerpoint/2010/main" val="3081244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1652</TotalTime>
  <Words>2561</Words>
  <Application>Microsoft Office PowerPoint</Application>
  <PresentationFormat>On-screen Show (4:3)</PresentationFormat>
  <Paragraphs>306</Paragraphs>
  <Slides>35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Symbol</vt:lpstr>
      <vt:lpstr>Times New Roman</vt:lpstr>
      <vt:lpstr>Wingdings</vt:lpstr>
      <vt:lpstr>Office Theme</vt:lpstr>
      <vt:lpstr>PowerPoint Presentation</vt:lpstr>
      <vt:lpstr>ST PAUL’S SCHOOL PROFILE (MYSCHOOL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Shared responsibility </vt:lpstr>
      <vt:lpstr> </vt:lpstr>
      <vt:lpstr>PowerPoint Presentation</vt:lpstr>
      <vt:lpstr>PowerPoint Presentation</vt:lpstr>
      <vt:lpstr>   Teachers as continuous learners    “The greater our knowledge increases the more our ignorance unfolds.” John F. Kennedy  </vt:lpstr>
      <vt:lpstr>A Crucial Driver to Success: Getting everyone on board over an agreed period of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ACER Conference  May 21st – 23rd</dc:title>
  <dc:creator>Paul Sheedy</dc:creator>
  <cp:lastModifiedBy>Frank Cananzi</cp:lastModifiedBy>
  <cp:revision>238</cp:revision>
  <cp:lastPrinted>2015-05-14T06:48:16Z</cp:lastPrinted>
  <dcterms:created xsi:type="dcterms:W3CDTF">2015-03-30T22:49:01Z</dcterms:created>
  <dcterms:modified xsi:type="dcterms:W3CDTF">2015-05-17T23:21:38Z</dcterms:modified>
</cp:coreProperties>
</file>