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png" ContentType="image/png"/>
  <Override PartName="/ppt/notesSlides/notesSlide5.xml" ContentType="application/vnd.openxmlformats-officedocument.presentationml.notesSlide+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rels" ContentType="application/vnd.openxmlformats-package.relationships+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22" r:id="rId1"/>
  </p:sldMasterIdLst>
  <p:notesMasterIdLst>
    <p:notesMasterId r:id="rId12"/>
  </p:notesMasterIdLst>
  <p:sldIdLst>
    <p:sldId id="256" r:id="rId2"/>
    <p:sldId id="257" r:id="rId3"/>
    <p:sldId id="258" r:id="rId4"/>
    <p:sldId id="259" r:id="rId5"/>
    <p:sldId id="260" r:id="rId6"/>
    <p:sldId id="265" r:id="rId7"/>
    <p:sldId id="266" r:id="rId8"/>
    <p:sldId id="269" r:id="rId9"/>
    <p:sldId id="267" r:id="rId10"/>
    <p:sldId id="26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FCCFF"/>
    <a:srgbClr val="0028FF"/>
    <a:srgbClr val="07C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7" d="100"/>
          <a:sy n="87" d="100"/>
        </p:scale>
        <p:origin x="-85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etsaw:Documents:SHELLEY%20E:Noosa%20Steiner%20School%202015:Marks:Grades%20over%20time(fix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cat>
            <c:strRef>
              <c:f>Sheet1!$A$25:$A$39</c:f>
              <c:strCache>
                <c:ptCount val="15"/>
                <c:pt idx="0">
                  <c:v>Ryan</c:v>
                </c:pt>
                <c:pt idx="1">
                  <c:v>Faith</c:v>
                </c:pt>
                <c:pt idx="2">
                  <c:v>Phoebe</c:v>
                </c:pt>
                <c:pt idx="3">
                  <c:v>Jethro</c:v>
                </c:pt>
                <c:pt idx="4">
                  <c:v>Louise</c:v>
                </c:pt>
                <c:pt idx="5">
                  <c:v>sianan</c:v>
                </c:pt>
                <c:pt idx="6">
                  <c:v>curtis</c:v>
                </c:pt>
                <c:pt idx="7">
                  <c:v>Val</c:v>
                </c:pt>
                <c:pt idx="8">
                  <c:v>Sam</c:v>
                </c:pt>
                <c:pt idx="9">
                  <c:v>Charlie</c:v>
                </c:pt>
                <c:pt idx="10">
                  <c:v>Darcy</c:v>
                </c:pt>
                <c:pt idx="11">
                  <c:v>Kahn</c:v>
                </c:pt>
                <c:pt idx="12">
                  <c:v>Jakob</c:v>
                </c:pt>
                <c:pt idx="13">
                  <c:v>Saskia</c:v>
                </c:pt>
                <c:pt idx="14">
                  <c:v>Steph</c:v>
                </c:pt>
              </c:strCache>
            </c:strRef>
          </c:cat>
          <c:val>
            <c:numRef>
              <c:f>Sheet1!$D$25:$D$39</c:f>
              <c:numCache>
                <c:formatCode>General</c:formatCode>
                <c:ptCount val="15"/>
                <c:pt idx="0">
                  <c:v>75.0</c:v>
                </c:pt>
                <c:pt idx="1">
                  <c:v>75.0</c:v>
                </c:pt>
                <c:pt idx="2">
                  <c:v>84.5</c:v>
                </c:pt>
                <c:pt idx="3">
                  <c:v>66.0</c:v>
                </c:pt>
                <c:pt idx="4">
                  <c:v>85.0</c:v>
                </c:pt>
                <c:pt idx="5">
                  <c:v>69.0</c:v>
                </c:pt>
                <c:pt idx="6">
                  <c:v>84.5</c:v>
                </c:pt>
                <c:pt idx="7">
                  <c:v>66.0</c:v>
                </c:pt>
                <c:pt idx="8">
                  <c:v>80.0</c:v>
                </c:pt>
                <c:pt idx="9">
                  <c:v>69.0</c:v>
                </c:pt>
                <c:pt idx="10">
                  <c:v>85.0</c:v>
                </c:pt>
                <c:pt idx="11">
                  <c:v>68.0</c:v>
                </c:pt>
                <c:pt idx="12">
                  <c:v>69.0</c:v>
                </c:pt>
                <c:pt idx="13">
                  <c:v>85.0</c:v>
                </c:pt>
                <c:pt idx="14">
                  <c:v>69.0</c:v>
                </c:pt>
              </c:numCache>
            </c:numRef>
          </c:val>
        </c:ser>
        <c:ser>
          <c:idx val="1"/>
          <c:order val="1"/>
          <c:cat>
            <c:strRef>
              <c:f>Sheet1!$A$25:$A$39</c:f>
              <c:strCache>
                <c:ptCount val="15"/>
                <c:pt idx="0">
                  <c:v>Ryan</c:v>
                </c:pt>
                <c:pt idx="1">
                  <c:v>Faith</c:v>
                </c:pt>
                <c:pt idx="2">
                  <c:v>Phoebe</c:v>
                </c:pt>
                <c:pt idx="3">
                  <c:v>Jethro</c:v>
                </c:pt>
                <c:pt idx="4">
                  <c:v>Louise</c:v>
                </c:pt>
                <c:pt idx="5">
                  <c:v>sianan</c:v>
                </c:pt>
                <c:pt idx="6">
                  <c:v>curtis</c:v>
                </c:pt>
                <c:pt idx="7">
                  <c:v>Val</c:v>
                </c:pt>
                <c:pt idx="8">
                  <c:v>Sam</c:v>
                </c:pt>
                <c:pt idx="9">
                  <c:v>Charlie</c:v>
                </c:pt>
                <c:pt idx="10">
                  <c:v>Darcy</c:v>
                </c:pt>
                <c:pt idx="11">
                  <c:v>Kahn</c:v>
                </c:pt>
                <c:pt idx="12">
                  <c:v>Jakob</c:v>
                </c:pt>
                <c:pt idx="13">
                  <c:v>Saskia</c:v>
                </c:pt>
                <c:pt idx="14">
                  <c:v>Steph</c:v>
                </c:pt>
              </c:strCache>
            </c:strRef>
          </c:cat>
          <c:val>
            <c:numRef>
              <c:f>Sheet1!$E$25:$E$39</c:f>
              <c:numCache>
                <c:formatCode>General</c:formatCode>
                <c:ptCount val="15"/>
                <c:pt idx="0">
                  <c:v>84.5</c:v>
                </c:pt>
                <c:pt idx="1">
                  <c:v>85.0</c:v>
                </c:pt>
                <c:pt idx="2">
                  <c:v>85.0</c:v>
                </c:pt>
                <c:pt idx="3">
                  <c:v>84.5</c:v>
                </c:pt>
                <c:pt idx="4">
                  <c:v>85.0</c:v>
                </c:pt>
                <c:pt idx="5">
                  <c:v>68.0</c:v>
                </c:pt>
                <c:pt idx="6">
                  <c:v>85.0</c:v>
                </c:pt>
                <c:pt idx="7">
                  <c:v>85.0</c:v>
                </c:pt>
                <c:pt idx="8">
                  <c:v>82.0</c:v>
                </c:pt>
                <c:pt idx="9">
                  <c:v>84.5</c:v>
                </c:pt>
                <c:pt idx="10">
                  <c:v>95.0</c:v>
                </c:pt>
                <c:pt idx="11">
                  <c:v>69.0</c:v>
                </c:pt>
                <c:pt idx="12">
                  <c:v>85.0</c:v>
                </c:pt>
                <c:pt idx="13">
                  <c:v>95.0</c:v>
                </c:pt>
                <c:pt idx="14">
                  <c:v>74.0</c:v>
                </c:pt>
              </c:numCache>
            </c:numRef>
          </c:val>
        </c:ser>
        <c:axId val="456487656"/>
        <c:axId val="456359256"/>
      </c:barChart>
      <c:catAx>
        <c:axId val="456487656"/>
        <c:scaling>
          <c:orientation val="minMax"/>
        </c:scaling>
        <c:axPos val="b"/>
        <c:tickLblPos val="nextTo"/>
        <c:crossAx val="456359256"/>
        <c:crosses val="autoZero"/>
        <c:auto val="1"/>
        <c:lblAlgn val="ctr"/>
        <c:lblOffset val="100"/>
      </c:catAx>
      <c:valAx>
        <c:axId val="456359256"/>
        <c:scaling>
          <c:orientation val="minMax"/>
        </c:scaling>
        <c:axPos val="l"/>
        <c:majorGridlines/>
        <c:numFmt formatCode="General" sourceLinked="1"/>
        <c:tickLblPos val="nextTo"/>
        <c:crossAx val="45648765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6408D-80B6-E64B-B6D3-A653DC6B3610}" type="datetimeFigureOut">
              <a:rPr lang="en-US" smtClean="0"/>
              <a:pPr/>
              <a:t>5/16/15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6391E-C31C-6243-B9D6-8F009C589F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My hypothesis: a publication or book project in year 10 English would give students agency, and improve motivation. The goal was for students to write and edit short stories of publishable standard. The outcome: publication by our in-school press.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2014 Creative Writing was introduced in the UK as an A-Level</a:t>
            </a:r>
            <a:r>
              <a:rPr lang="en-US" baseline="0" dirty="0" smtClean="0"/>
              <a:t> subject because of the transferable nature of all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Because our English curriculum is progressive, the assumption is that a C grade to a C grade over time is a standard improvement. The baseline data for year 10 in semester 1 delivered the usual spread of A’s, B’s C’s D’s. The addition of the book project yielded positive results and there was a significant and overall increase in standards. </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Compared with semester 1 grades, 33% percent of year 10 English students at the end of semester 2 moved up one full standard, 20% moved up 2 full standards and the rest maintained their standard or improved by half a standard or more.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Engagement is high because students are connected to one another through the writing and reading experience- through sharing worlds. In an article entitled ‘</a:t>
            </a:r>
            <a:r>
              <a:rPr lang="en-AU" sz="1200" i="1" kern="1200" dirty="0" smtClean="0">
                <a:solidFill>
                  <a:schemeClr val="tx1"/>
                </a:solidFill>
                <a:latin typeface="+mn-lt"/>
                <a:ea typeface="+mn-ea"/>
                <a:cs typeface="+mn-cs"/>
              </a:rPr>
              <a:t>Bookworms versus Nerds: </a:t>
            </a:r>
            <a:r>
              <a:rPr lang="en-US" sz="1200" i="1" kern="1200" dirty="0" smtClean="0">
                <a:solidFill>
                  <a:schemeClr val="tx1"/>
                </a:solidFill>
                <a:latin typeface="+mn-lt"/>
                <a:ea typeface="+mn-ea"/>
                <a:cs typeface="+mn-cs"/>
              </a:rPr>
              <a:t>Exposure to fiction versus non-fiction, divergent associations with social ability, and the simulation of fictional social worlds</a:t>
            </a:r>
            <a:r>
              <a:rPr lang="en-AU" sz="1200" kern="1200" dirty="0" smtClean="0">
                <a:solidFill>
                  <a:schemeClr val="tx1"/>
                </a:solidFill>
                <a:latin typeface="+mn-lt"/>
                <a:ea typeface="+mn-ea"/>
                <a:cs typeface="+mn-cs"/>
              </a:rPr>
              <a:t>’ the authors maintain that, based on empirical studies, readers and writers of pro-social fiction are predisposed to behaving in a far more pro-social manner than their expository-non-fiction-reading counterparts. </a:t>
            </a:r>
          </a:p>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Some of our books.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Fiction presents a simulation of real-world problems, and therefore has real consequences for the reader. Often when someone reads a fictional story, identification with the characters in the story and emotional involvement in the story causes the reader to </a:t>
            </a:r>
            <a:r>
              <a:rPr lang="en-US" sz="1200" kern="1200" dirty="0" err="1" smtClean="0">
                <a:solidFill>
                  <a:schemeClr val="tx1"/>
                </a:solidFill>
                <a:latin typeface="+mn-lt"/>
                <a:ea typeface="+mn-ea"/>
                <a:cs typeface="+mn-cs"/>
              </a:rPr>
              <a:t>empathise</a:t>
            </a:r>
            <a:r>
              <a:rPr lang="en-US" sz="1200" kern="1200" dirty="0" smtClean="0">
                <a:solidFill>
                  <a:schemeClr val="tx1"/>
                </a:solidFill>
                <a:latin typeface="+mn-lt"/>
                <a:ea typeface="+mn-ea"/>
                <a:cs typeface="+mn-cs"/>
              </a:rPr>
              <a:t> profoundly with the character.. (Bal and </a:t>
            </a:r>
            <a:r>
              <a:rPr lang="en-US" sz="1200" kern="1200" dirty="0" err="1" smtClean="0">
                <a:solidFill>
                  <a:schemeClr val="tx1"/>
                </a:solidFill>
                <a:latin typeface="+mn-lt"/>
                <a:ea typeface="+mn-ea"/>
                <a:cs typeface="+mn-cs"/>
              </a:rPr>
              <a:t>Veltkamp</a:t>
            </a:r>
            <a:r>
              <a:rPr lang="en-US" sz="1200" kern="1200" dirty="0" smtClean="0">
                <a:solidFill>
                  <a:schemeClr val="tx1"/>
                </a:solidFill>
                <a:latin typeface="+mn-lt"/>
                <a:ea typeface="+mn-ea"/>
                <a:cs typeface="+mn-cs"/>
              </a:rPr>
              <a:t>, 2013,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2)</a:t>
            </a:r>
            <a:endParaRPr lang="en-AU" sz="1200"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D66391E-C31C-6243-B9D6-8F009C589FC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AU"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AU" smtClean="0"/>
              <a:t>Click to edit Master subtitle style</a:t>
            </a:r>
            <a:endParaRPr kumimoji="0" lang="en-US"/>
          </a:p>
        </p:txBody>
      </p:sp>
      <p:sp>
        <p:nvSpPr>
          <p:cNvPr id="4" name="Date Placeholder 3"/>
          <p:cNvSpPr>
            <a:spLocks noGrp="1"/>
          </p:cNvSpPr>
          <p:nvPr>
            <p:ph type="dt" sz="half" idx="10"/>
          </p:nvPr>
        </p:nvSpPr>
        <p:spPr/>
        <p:txBody>
          <a:bodyPr/>
          <a:lstStyle/>
          <a:p>
            <a:fld id="{A9DAFC84-A886-0640-BED9-8A881B89B2F6}"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60EA-6271-284B-B8E8-8DCF0CF1239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A9DAFC84-A886-0640-BED9-8A881B89B2F6}"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A9DAFC84-A886-0640-BED9-8A881B89B2F6}" type="datetimeFigureOut">
              <a:rPr lang="en-US" smtClean="0"/>
              <a:pPr/>
              <a:t>5/16/15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p>
            <a:fld id="{A9DAFC84-A886-0640-BED9-8A881B89B2F6}"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p>
            <a:fld id="{A9DAFC84-A886-0640-BED9-8A881B89B2F6}" type="datetimeFigureOut">
              <a:rPr lang="en-US" smtClean="0"/>
              <a:pPr/>
              <a:t>5/16/15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60EA-6271-284B-B8E8-8DCF0CF123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p>
            <a:fld id="{A9DAFC84-A886-0640-BED9-8A881B89B2F6}" type="datetimeFigureOut">
              <a:rPr lang="en-US" smtClean="0"/>
              <a:pPr/>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AU"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AU"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p>
            <a:fld id="{A9DAFC84-A886-0640-BED9-8A881B89B2F6}" type="datetimeFigureOut">
              <a:rPr lang="en-US" smtClean="0"/>
              <a:pPr/>
              <a:t>5/16/15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p>
            <a:fld id="{A9DAFC84-A886-0640-BED9-8A881B89B2F6}" type="datetimeFigureOut">
              <a:rPr lang="en-US" smtClean="0"/>
              <a:pPr/>
              <a:t>5/16/15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AFC84-A886-0640-BED9-8A881B89B2F6}" type="datetimeFigureOut">
              <a:rPr lang="en-US" smtClean="0"/>
              <a:pPr/>
              <a:t>5/16/15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860EA-6271-284B-B8E8-8DCF0CF12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AU"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AU" smtClean="0"/>
              <a:t>Click to edit Master text styles</a:t>
            </a:r>
          </a:p>
        </p:txBody>
      </p:sp>
      <p:sp>
        <p:nvSpPr>
          <p:cNvPr id="5" name="Date Placeholder 4"/>
          <p:cNvSpPr>
            <a:spLocks noGrp="1"/>
          </p:cNvSpPr>
          <p:nvPr>
            <p:ph type="dt" sz="half" idx="10"/>
          </p:nvPr>
        </p:nvSpPr>
        <p:spPr/>
        <p:txBody>
          <a:bodyPr/>
          <a:lstStyle/>
          <a:p>
            <a:fld id="{A9DAFC84-A886-0640-BED9-8A881B89B2F6}" type="datetimeFigureOut">
              <a:rPr lang="en-US" smtClean="0"/>
              <a:pPr/>
              <a:t>5/16/15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60EA-6271-284B-B8E8-8DCF0CF1239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AU"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AU"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AU"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A9DAFC84-A886-0640-BED9-8A881B89B2F6}" type="datetimeFigureOut">
              <a:rPr lang="en-US" smtClean="0"/>
              <a:pPr/>
              <a:t>5/16/15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5A860EA-6271-284B-B8E8-8DCF0CF123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A9DAFC84-A886-0640-BED9-8A881B89B2F6}" type="datetimeFigureOut">
              <a:rPr lang="en-US" smtClean="0"/>
              <a:pPr/>
              <a:t>5/16/15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15A860EA-6271-284B-B8E8-8DCF0CF123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qa.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aqa.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4907"/>
            <a:ext cx="7772400" cy="1470025"/>
          </a:xfrm>
        </p:spPr>
        <p:txBody>
          <a:bodyPr/>
          <a:lstStyle/>
          <a:p>
            <a:r>
              <a:rPr lang="en-US" dirty="0" smtClean="0"/>
              <a:t>The Book Project</a:t>
            </a:r>
            <a:endParaRPr lang="en-US" dirty="0"/>
          </a:p>
        </p:txBody>
      </p:sp>
      <p:sp>
        <p:nvSpPr>
          <p:cNvPr id="3" name="Subtitle 2"/>
          <p:cNvSpPr>
            <a:spLocks noGrp="1"/>
          </p:cNvSpPr>
          <p:nvPr>
            <p:ph type="subTitle" idx="1"/>
          </p:nvPr>
        </p:nvSpPr>
        <p:spPr>
          <a:xfrm>
            <a:off x="685800" y="518765"/>
            <a:ext cx="8077200" cy="4132241"/>
          </a:xfrm>
        </p:spPr>
        <p:txBody>
          <a:bodyPr>
            <a:normAutofit/>
          </a:bodyPr>
          <a:lstStyle/>
          <a:p>
            <a:r>
              <a:rPr lang="en-US" i="1" dirty="0" smtClean="0">
                <a:solidFill>
                  <a:schemeClr val="tx1">
                    <a:lumMod val="65000"/>
                    <a:lumOff val="35000"/>
                  </a:schemeClr>
                </a:solidFill>
              </a:rPr>
              <a:t>Improving outcomes, increasing engagement in Year 10 English through a book publishing project</a:t>
            </a:r>
          </a:p>
          <a:p>
            <a:r>
              <a:rPr lang="en-US" dirty="0" smtClean="0">
                <a:solidFill>
                  <a:schemeClr val="tx1">
                    <a:lumMod val="65000"/>
                    <a:lumOff val="35000"/>
                  </a:schemeClr>
                </a:solidFill>
              </a:rPr>
              <a:t>Shelley </a:t>
            </a:r>
            <a:r>
              <a:rPr lang="en-US" dirty="0" err="1" smtClean="0">
                <a:solidFill>
                  <a:schemeClr val="tx1">
                    <a:lumMod val="65000"/>
                    <a:lumOff val="35000"/>
                  </a:schemeClr>
                </a:solidFill>
              </a:rPr>
              <a:t>Davidow</a:t>
            </a:r>
            <a:r>
              <a:rPr lang="en-US" dirty="0" smtClean="0">
                <a:solidFill>
                  <a:schemeClr val="tx1">
                    <a:lumMod val="65000"/>
                    <a:lumOff val="35000"/>
                  </a:schemeClr>
                </a:solidFill>
              </a:rPr>
              <a:t> </a:t>
            </a:r>
            <a:r>
              <a:rPr lang="en-US" dirty="0" err="1" smtClean="0">
                <a:solidFill>
                  <a:schemeClr val="tx1">
                    <a:lumMod val="65000"/>
                    <a:lumOff val="35000"/>
                  </a:schemeClr>
                </a:solidFill>
              </a:rPr>
              <a:t>MSEd</a:t>
            </a:r>
            <a:endParaRPr lang="en-US" dirty="0" smtClean="0">
              <a:solidFill>
                <a:schemeClr val="tx1">
                  <a:lumMod val="65000"/>
                  <a:lumOff val="35000"/>
                </a:schemeClr>
              </a:solidFill>
            </a:endParaRPr>
          </a:p>
          <a:p>
            <a:r>
              <a:rPr lang="en-US" dirty="0" smtClean="0">
                <a:solidFill>
                  <a:schemeClr val="tx1">
                    <a:lumMod val="65000"/>
                    <a:lumOff val="35000"/>
                  </a:schemeClr>
                </a:solidFill>
              </a:rPr>
              <a:t>Noosa </a:t>
            </a:r>
            <a:r>
              <a:rPr lang="en-US" dirty="0" err="1" smtClean="0">
                <a:solidFill>
                  <a:schemeClr val="tx1">
                    <a:lumMod val="65000"/>
                    <a:lumOff val="35000"/>
                  </a:schemeClr>
                </a:solidFill>
              </a:rPr>
              <a:t>Pengari</a:t>
            </a:r>
            <a:r>
              <a:rPr lang="en-US" dirty="0" smtClean="0">
                <a:solidFill>
                  <a:schemeClr val="tx1">
                    <a:lumMod val="65000"/>
                    <a:lumOff val="35000"/>
                  </a:schemeClr>
                </a:solidFill>
              </a:rPr>
              <a:t> Steiner School, QLD</a:t>
            </a:r>
          </a:p>
          <a:p>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t>KEEN</a:t>
            </a:r>
            <a:r>
              <a:rPr lang="en-US" dirty="0" smtClean="0"/>
              <a:t>, S. 2006. A theory of narrative empathy. </a:t>
            </a:r>
            <a:r>
              <a:rPr lang="en-US" i="1" dirty="0" smtClean="0"/>
              <a:t>Narrative,</a:t>
            </a:r>
            <a:r>
              <a:rPr lang="en-US" dirty="0" smtClean="0"/>
              <a:t> 14</a:t>
            </a:r>
            <a:r>
              <a:rPr lang="en-US" b="1" dirty="0" smtClean="0"/>
              <a:t>,</a:t>
            </a:r>
            <a:r>
              <a:rPr lang="en-US" dirty="0" smtClean="0"/>
              <a:t> 207-236.</a:t>
            </a:r>
            <a:endParaRPr lang="en-AU" dirty="0" smtClean="0"/>
          </a:p>
          <a:p>
            <a:r>
              <a:rPr lang="en-US" dirty="0" smtClean="0"/>
              <a:t>MAR, R. A. &amp; OATLEY, K. 2008. The function of fiction is the abstraction and simulation of social experience. </a:t>
            </a:r>
            <a:r>
              <a:rPr lang="en-US" i="1" dirty="0" smtClean="0"/>
              <a:t>Perspectives on psychological science,</a:t>
            </a:r>
            <a:r>
              <a:rPr lang="en-US" dirty="0" smtClean="0"/>
              <a:t> 3</a:t>
            </a:r>
            <a:r>
              <a:rPr lang="en-US" b="1" dirty="0" smtClean="0"/>
              <a:t>,</a:t>
            </a:r>
            <a:r>
              <a:rPr lang="en-US" dirty="0" smtClean="0"/>
              <a:t> 173-192.</a:t>
            </a:r>
          </a:p>
          <a:p>
            <a:r>
              <a:rPr lang="en-US" i="1" dirty="0" smtClean="0"/>
              <a:t>Creative Writing A-Levels</a:t>
            </a:r>
            <a:r>
              <a:rPr lang="en-US" dirty="0" smtClean="0"/>
              <a:t>, </a:t>
            </a:r>
            <a:r>
              <a:rPr lang="en-US" b="1" u="sng" dirty="0" smtClean="0">
                <a:hlinkClick r:id="rId2"/>
              </a:rPr>
              <a:t>www.aqa.org.uk</a:t>
            </a:r>
            <a:endParaRPr lang="en-AU"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Writing</a:t>
            </a:r>
            <a:endParaRPr lang="en-US" dirty="0"/>
          </a:p>
        </p:txBody>
      </p:sp>
      <p:sp>
        <p:nvSpPr>
          <p:cNvPr id="3" name="Content Placeholder 2"/>
          <p:cNvSpPr>
            <a:spLocks noGrp="1"/>
          </p:cNvSpPr>
          <p:nvPr>
            <p:ph idx="1"/>
          </p:nvPr>
        </p:nvSpPr>
        <p:spPr/>
        <p:txBody>
          <a:bodyPr/>
          <a:lstStyle/>
          <a:p>
            <a:r>
              <a:rPr lang="en-US" dirty="0" smtClean="0"/>
              <a:t>‘</a:t>
            </a:r>
            <a:r>
              <a:rPr lang="en-US" i="1" dirty="0" smtClean="0"/>
              <a:t>The study of Creative Writing helps to develop a range of key skills that can be applied in the real world, including clarity of thought and expression, critical and analytical skills, team working, giving and receiving feedback and creative problem solving.’ </a:t>
            </a:r>
            <a:endParaRPr lang="en-AU" i="1" dirty="0" smtClean="0"/>
          </a:p>
          <a:p>
            <a:r>
              <a:rPr lang="en-US" dirty="0" smtClean="0"/>
              <a:t> </a:t>
            </a:r>
            <a:r>
              <a:rPr lang="en-US" sz="2000" i="1" dirty="0" smtClean="0">
                <a:solidFill>
                  <a:srgbClr val="595959"/>
                </a:solidFill>
              </a:rPr>
              <a:t>Creative Writing A-Levels</a:t>
            </a:r>
            <a:r>
              <a:rPr lang="en-US" sz="2000" dirty="0" smtClean="0">
                <a:solidFill>
                  <a:srgbClr val="008000"/>
                </a:solidFill>
              </a:rPr>
              <a:t>, </a:t>
            </a:r>
            <a:r>
              <a:rPr lang="en-US" sz="2000" b="1" u="sng" dirty="0" smtClean="0">
                <a:solidFill>
                  <a:srgbClr val="008000"/>
                </a:solidFill>
                <a:hlinkClick r:id="rId3"/>
              </a:rPr>
              <a:t>www.aqa.org.uk</a:t>
            </a:r>
            <a:endParaRPr lang="en-US" sz="2000" b="1" u="sng" dirty="0" smtClean="0">
              <a:solidFill>
                <a:srgbClr val="008000"/>
              </a:solidFill>
            </a:endParaRP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0242" y="375658"/>
            <a:ext cx="8229600" cy="1252728"/>
          </a:xfrm>
        </p:spPr>
        <p:txBody>
          <a:bodyPr>
            <a:normAutofit fontScale="90000"/>
          </a:bodyPr>
          <a:lstStyle/>
          <a:p>
            <a:r>
              <a:rPr lang="en-US" dirty="0" smtClean="0">
                <a:solidFill>
                  <a:schemeClr val="bg1"/>
                </a:solidFill>
              </a:rPr>
              <a:t>Year 10 English grades: </a:t>
            </a:r>
            <a:r>
              <a:rPr lang="en-US" dirty="0" smtClean="0">
                <a:solidFill>
                  <a:schemeClr val="accent1">
                    <a:lumMod val="60000"/>
                    <a:lumOff val="40000"/>
                  </a:schemeClr>
                </a:solidFill>
              </a:rPr>
              <a:t>Semester One</a:t>
            </a:r>
            <a:r>
              <a:rPr lang="en-US" dirty="0" smtClean="0">
                <a:solidFill>
                  <a:srgbClr val="FFFFFF"/>
                </a:solidFill>
              </a:rPr>
              <a:t> &amp;</a:t>
            </a:r>
            <a:r>
              <a:rPr lang="en-US" dirty="0" smtClean="0"/>
              <a:t> </a:t>
            </a:r>
            <a:r>
              <a:rPr lang="en-US" dirty="0" smtClean="0">
                <a:solidFill>
                  <a:srgbClr val="1FCCFF"/>
                </a:solidFill>
              </a:rPr>
              <a:t>Semester Two</a:t>
            </a:r>
            <a:r>
              <a:rPr lang="en-US" dirty="0" smtClean="0">
                <a:solidFill>
                  <a:srgbClr val="FF0000"/>
                </a:solidFill>
              </a:rPr>
              <a:t/>
            </a:r>
            <a:br>
              <a:rPr lang="en-US" dirty="0" smtClean="0">
                <a:solidFill>
                  <a:srgbClr val="FF0000"/>
                </a:solidFill>
              </a:rPr>
            </a:br>
            <a:endParaRPr lang="en-US" dirty="0"/>
          </a:p>
        </p:txBody>
      </p:sp>
      <p:graphicFrame>
        <p:nvGraphicFramePr>
          <p:cNvPr id="4" name="Chart 3"/>
          <p:cNvGraphicFramePr/>
          <p:nvPr/>
        </p:nvGraphicFramePr>
        <p:xfrm>
          <a:off x="1461127" y="2057399"/>
          <a:ext cx="6267831" cy="40871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Assessment</a:t>
            </a:r>
            <a:br>
              <a:rPr lang="en-US" dirty="0" smtClean="0"/>
            </a:br>
            <a:r>
              <a:rPr lang="en-US" sz="2222" dirty="0" smtClean="0">
                <a:solidFill>
                  <a:schemeClr val="bg1"/>
                </a:solidFill>
              </a:rPr>
              <a:t>Creative Writing:  Short Story, Year 10</a:t>
            </a: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457200" y="2182396"/>
            <a:ext cx="8643247" cy="311259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1663630"/>
            <a:ext cx="9144000" cy="42458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Feedback: assessing peer and self-assessment process:</a:t>
            </a:r>
            <a:endParaRPr lang="en-US" dirty="0"/>
          </a:p>
        </p:txBody>
      </p:sp>
      <p:sp>
        <p:nvSpPr>
          <p:cNvPr id="3" name="Content Placeholder 2"/>
          <p:cNvSpPr>
            <a:spLocks noGrp="1"/>
          </p:cNvSpPr>
          <p:nvPr>
            <p:ph idx="1"/>
          </p:nvPr>
        </p:nvSpPr>
        <p:spPr/>
        <p:txBody>
          <a:bodyPr>
            <a:normAutofit lnSpcReduction="10000"/>
          </a:bodyPr>
          <a:lstStyle/>
          <a:p>
            <a:r>
              <a:rPr lang="en-AU" b="1" dirty="0" smtClean="0"/>
              <a:t>Q: What’s the value in having someone else edit your work?</a:t>
            </a:r>
          </a:p>
          <a:p>
            <a:r>
              <a:rPr lang="en-AU" dirty="0" smtClean="0"/>
              <a:t>A: </a:t>
            </a:r>
            <a:r>
              <a:rPr lang="en-AU" i="1" dirty="0" smtClean="0"/>
              <a:t>Because they’re your peers, you don’t mind if they criticize or tell you to change things because you trust them.</a:t>
            </a:r>
          </a:p>
          <a:p>
            <a:r>
              <a:rPr lang="en-AU" b="1" dirty="0" smtClean="0"/>
              <a:t>Q: What’s the best thing about being an editor?</a:t>
            </a:r>
          </a:p>
          <a:p>
            <a:r>
              <a:rPr lang="en-AU" dirty="0" smtClean="0"/>
              <a:t>A: </a:t>
            </a:r>
            <a:r>
              <a:rPr lang="en-AU" i="1" dirty="0" smtClean="0"/>
              <a:t>You spot the mistakes others make much faster than you spot your own and you can then see your own errors.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Success in </a:t>
            </a:r>
            <a:r>
              <a:rPr lang="en-US" i="1" dirty="0" smtClean="0"/>
              <a:t>The Book Project </a:t>
            </a:r>
            <a:r>
              <a:rPr lang="en-US" dirty="0" smtClean="0"/>
              <a:t>appears to be the result of:</a:t>
            </a:r>
            <a:endParaRPr lang="en-US" dirty="0"/>
          </a:p>
        </p:txBody>
      </p:sp>
      <p:sp>
        <p:nvSpPr>
          <p:cNvPr id="3" name="Content Placeholder 2"/>
          <p:cNvSpPr>
            <a:spLocks noGrp="1"/>
          </p:cNvSpPr>
          <p:nvPr>
            <p:ph idx="1"/>
          </p:nvPr>
        </p:nvSpPr>
        <p:spPr/>
        <p:txBody>
          <a:bodyPr>
            <a:normAutofit fontScale="55000" lnSpcReduction="20000"/>
          </a:bodyPr>
          <a:lstStyle/>
          <a:p>
            <a:r>
              <a:rPr lang="en-AU" b="1" dirty="0" smtClean="0"/>
              <a:t>Student investment: </a:t>
            </a:r>
            <a:r>
              <a:rPr lang="en-AU" dirty="0" smtClean="0"/>
              <a:t>students</a:t>
            </a:r>
            <a:r>
              <a:rPr lang="en-AU" dirty="0" smtClean="0"/>
              <a:t> work with </a:t>
            </a:r>
            <a:r>
              <a:rPr lang="en-AU" dirty="0" smtClean="0"/>
              <a:t>their own creative</a:t>
            </a:r>
            <a:r>
              <a:rPr lang="en-AU" dirty="0" smtClean="0"/>
              <a:t> ideas so </a:t>
            </a:r>
            <a:r>
              <a:rPr lang="en-AU" dirty="0" smtClean="0"/>
              <a:t>they are personally invested </a:t>
            </a:r>
          </a:p>
          <a:p>
            <a:pPr>
              <a:buNone/>
            </a:pPr>
            <a:endParaRPr lang="en-AU" dirty="0" smtClean="0"/>
          </a:p>
          <a:p>
            <a:r>
              <a:rPr lang="en-AU" b="1" dirty="0" smtClean="0"/>
              <a:t>Assessment as learning: </a:t>
            </a:r>
            <a:r>
              <a:rPr lang="en-AU" dirty="0" smtClean="0"/>
              <a:t>students perceive the value of assessment as a learning </a:t>
            </a:r>
            <a:r>
              <a:rPr lang="en-AU" dirty="0" smtClean="0"/>
              <a:t>process</a:t>
            </a:r>
          </a:p>
          <a:p>
            <a:endParaRPr lang="en-AU" b="1" dirty="0" smtClean="0"/>
          </a:p>
          <a:p>
            <a:r>
              <a:rPr lang="en-AU" b="1" dirty="0" smtClean="0"/>
              <a:t>Growth-Mindset:</a:t>
            </a:r>
            <a:r>
              <a:rPr lang="en-AU" dirty="0" smtClean="0"/>
              <a:t> students </a:t>
            </a:r>
            <a:r>
              <a:rPr lang="en-AU" dirty="0" smtClean="0"/>
              <a:t>experience their own potential to develop beyond their expectations</a:t>
            </a:r>
            <a:endParaRPr lang="en-AU" b="1" dirty="0" smtClean="0"/>
          </a:p>
          <a:p>
            <a:pPr>
              <a:buNone/>
            </a:pPr>
            <a:r>
              <a:rPr lang="en-AU" dirty="0" smtClean="0"/>
              <a:t> </a:t>
            </a:r>
          </a:p>
          <a:p>
            <a:r>
              <a:rPr lang="en-AU" b="1" dirty="0" smtClean="0"/>
              <a:t>Perception of academic value: </a:t>
            </a:r>
          </a:p>
          <a:p>
            <a:pPr>
              <a:buNone/>
            </a:pPr>
            <a:r>
              <a:rPr lang="en-AU" dirty="0" smtClean="0"/>
              <a:t>	students recognise the value of subject-based improvement but also the acquisition of transferable skills </a:t>
            </a:r>
          </a:p>
          <a:p>
            <a:endParaRPr lang="en-AU" dirty="0" smtClean="0"/>
          </a:p>
          <a:p>
            <a:r>
              <a:rPr lang="en-AU" b="1" dirty="0" smtClean="0"/>
              <a:t>Experiential/Real World Engagement</a:t>
            </a:r>
            <a:r>
              <a:rPr lang="en-AU" dirty="0" smtClean="0"/>
              <a:t>: </a:t>
            </a:r>
          </a:p>
          <a:p>
            <a:pPr>
              <a:buNone/>
            </a:pPr>
            <a:r>
              <a:rPr lang="en-AU" dirty="0" smtClean="0"/>
              <a:t>	the project offers the opportunity to develop real-world skills and capacities in English, IT, publishing, editing</a:t>
            </a:r>
          </a:p>
          <a:p>
            <a:endParaRPr lang="en-AU" b="1" dirty="0" smtClean="0"/>
          </a:p>
          <a:p>
            <a:r>
              <a:rPr lang="en-AU" b="1" dirty="0" smtClean="0"/>
              <a:t>Empathy:</a:t>
            </a:r>
            <a:r>
              <a:rPr lang="en-AU" dirty="0" smtClean="0"/>
              <a:t> students strengthen their interpersonal connections through empathy with one another’s stories and characters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Side Effects: building community (and engagement) through empathy</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a:t>
            </a:r>
            <a:r>
              <a:rPr lang="en-US" i="1" dirty="0" smtClean="0"/>
              <a:t>reading about complex social interactions such as those commonly described in narrative fiction, theoretically engages neural substrates similar to those used to navigate similar situations in the real-world.’  </a:t>
            </a:r>
            <a:r>
              <a:rPr lang="en-US" dirty="0" smtClean="0"/>
              <a:t>(Mar et al., 2006, </a:t>
            </a:r>
            <a:r>
              <a:rPr lang="en-US" dirty="0" err="1" smtClean="0"/>
              <a:t>p</a:t>
            </a:r>
            <a:r>
              <a:rPr lang="en-US" dirty="0" smtClean="0"/>
              <a:t>. 696).</a:t>
            </a:r>
          </a:p>
          <a:p>
            <a:endParaRPr lang="en-US" dirty="0" smtClean="0"/>
          </a:p>
          <a:p>
            <a:r>
              <a:rPr lang="en-US" dirty="0" smtClean="0"/>
              <a:t>‘</a:t>
            </a:r>
            <a:r>
              <a:rPr lang="en-US" i="1" dirty="0" smtClean="0"/>
              <a:t>When texts invite readers to feel, they also stimulate readers’ thinking.</a:t>
            </a:r>
            <a:r>
              <a:rPr lang="en-US" dirty="0" smtClean="0"/>
              <a:t>’ (Keen, 2006, </a:t>
            </a:r>
            <a:r>
              <a:rPr lang="en-US" dirty="0" err="1" smtClean="0"/>
              <a:t>p</a:t>
            </a:r>
            <a:r>
              <a:rPr lang="en-US" dirty="0" smtClean="0"/>
              <a:t>. 213)</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Building Community—and   engagement—through Empathy</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i="1" dirty="0" smtClean="0"/>
              <a:t>reading about complex social interactions such as those commonly described in narrative fiction, theoretically engages neural substrates similar to those used to navigate similar situations in the real-world.  </a:t>
            </a:r>
            <a:r>
              <a:rPr lang="en-US" dirty="0" smtClean="0"/>
              <a:t>(Mar et al., 2006, </a:t>
            </a:r>
            <a:r>
              <a:rPr lang="en-US" dirty="0" err="1" smtClean="0"/>
              <a:t>p</a:t>
            </a:r>
            <a:r>
              <a:rPr lang="en-US" dirty="0" smtClean="0"/>
              <a:t>. 696).</a:t>
            </a:r>
          </a:p>
          <a:p>
            <a:endParaRPr lang="en-US" dirty="0" smtClean="0"/>
          </a:p>
          <a:p>
            <a:r>
              <a:rPr lang="en-US" i="1" dirty="0" smtClean="0"/>
              <a:t>When texts invite readers to feel, they also stimulate readers’ thinking.</a:t>
            </a:r>
            <a:r>
              <a:rPr lang="en-US" dirty="0" smtClean="0"/>
              <a:t> (Keen, 2006, </a:t>
            </a:r>
            <a:r>
              <a:rPr lang="en-US" dirty="0" err="1" smtClean="0"/>
              <a:t>p</a:t>
            </a:r>
            <a:r>
              <a:rPr lang="en-US" dirty="0" smtClean="0"/>
              <a:t>. 213)</a:t>
            </a:r>
            <a:endParaRPr lang="en-US" dirty="0"/>
          </a:p>
        </p:txBody>
      </p:sp>
      <p:pic>
        <p:nvPicPr>
          <p:cNvPr id="4" name="Picture 3"/>
          <p:cNvPicPr>
            <a:picLocks noChangeAspect="1"/>
          </p:cNvPicPr>
          <p:nvPr/>
        </p:nvPicPr>
        <p:blipFill>
          <a:blip r:embed="rId3"/>
          <a:stretch>
            <a:fillRect/>
          </a:stretch>
        </p:blipFill>
        <p:spPr>
          <a:xfrm>
            <a:off x="-3260373" y="-6433961"/>
            <a:ext cx="15151100" cy="16649700"/>
          </a:xfrm>
          <a:prstGeom prst="rect">
            <a:avLst/>
          </a:prstGeom>
        </p:spPr>
      </p:pic>
      <p:pic>
        <p:nvPicPr>
          <p:cNvPr id="5" name="Picture 4"/>
          <p:cNvPicPr>
            <a:picLocks noChangeAspect="1"/>
          </p:cNvPicPr>
          <p:nvPr/>
        </p:nvPicPr>
        <p:blipFill>
          <a:blip r:embed="rId3"/>
          <a:stretch>
            <a:fillRect/>
          </a:stretch>
        </p:blipFill>
        <p:spPr>
          <a:xfrm>
            <a:off x="-3107973" y="-6281561"/>
            <a:ext cx="15151100" cy="16649700"/>
          </a:xfrm>
          <a:prstGeom prst="rect">
            <a:avLst/>
          </a:prstGeom>
        </p:spPr>
      </p:pic>
      <p:pic>
        <p:nvPicPr>
          <p:cNvPr id="6" name="Picture 5"/>
          <p:cNvPicPr>
            <a:picLocks noChangeAspect="1"/>
          </p:cNvPicPr>
          <p:nvPr/>
        </p:nvPicPr>
        <p:blipFill>
          <a:blip r:embed="rId4"/>
          <a:stretch>
            <a:fillRect/>
          </a:stretch>
        </p:blipFill>
        <p:spPr>
          <a:xfrm>
            <a:off x="2044700" y="3060700"/>
            <a:ext cx="2832100" cy="3797300"/>
          </a:xfrm>
          <a:prstGeom prst="rect">
            <a:avLst/>
          </a:prstGeom>
        </p:spPr>
      </p:pic>
      <p:pic>
        <p:nvPicPr>
          <p:cNvPr id="8" name="Picture 7"/>
          <p:cNvPicPr>
            <a:picLocks noChangeAspect="1"/>
          </p:cNvPicPr>
          <p:nvPr/>
        </p:nvPicPr>
        <p:blipFill>
          <a:blip r:embed="rId5"/>
          <a:stretch>
            <a:fillRect/>
          </a:stretch>
        </p:blipFill>
        <p:spPr>
          <a:xfrm>
            <a:off x="4876800" y="754225"/>
            <a:ext cx="4612950" cy="4612950"/>
          </a:xfrm>
          <a:prstGeom prst="rect">
            <a:avLst/>
          </a:prstGeom>
        </p:spPr>
      </p:pic>
      <p:pic>
        <p:nvPicPr>
          <p:cNvPr id="9" name="Picture 8"/>
          <p:cNvPicPr>
            <a:picLocks noChangeAspect="1"/>
          </p:cNvPicPr>
          <p:nvPr/>
        </p:nvPicPr>
        <p:blipFill>
          <a:blip r:embed="rId6"/>
          <a:stretch>
            <a:fillRect/>
          </a:stretch>
        </p:blipFill>
        <p:spPr>
          <a:xfrm>
            <a:off x="-3514412" y="-1258399"/>
            <a:ext cx="3810000" cy="4731749"/>
          </a:xfrm>
          <a:prstGeom prst="rect">
            <a:avLst/>
          </a:prstGeom>
        </p:spPr>
      </p:pic>
      <p:pic>
        <p:nvPicPr>
          <p:cNvPr id="10" name="Picture 9"/>
          <p:cNvPicPr>
            <a:picLocks noChangeAspect="1"/>
          </p:cNvPicPr>
          <p:nvPr/>
        </p:nvPicPr>
        <p:blipFill>
          <a:blip r:embed="rId7"/>
          <a:stretch>
            <a:fillRect/>
          </a:stretch>
        </p:blipFill>
        <p:spPr>
          <a:xfrm>
            <a:off x="8686800" y="3846552"/>
            <a:ext cx="3733800" cy="3810000"/>
          </a:xfrm>
          <a:prstGeom prst="rect">
            <a:avLst/>
          </a:prstGeom>
        </p:spPr>
      </p:pic>
      <p:pic>
        <p:nvPicPr>
          <p:cNvPr id="11" name="Picture 10"/>
          <p:cNvPicPr>
            <a:picLocks noChangeAspect="1"/>
          </p:cNvPicPr>
          <p:nvPr/>
        </p:nvPicPr>
        <p:blipFill>
          <a:blip r:embed="rId8"/>
          <a:stretch>
            <a:fillRect/>
          </a:stretch>
        </p:blipFill>
        <p:spPr>
          <a:xfrm>
            <a:off x="-3641412" y="4698274"/>
            <a:ext cx="2032000" cy="2032000"/>
          </a:xfrm>
          <a:prstGeom prst="rect">
            <a:avLst/>
          </a:prstGeom>
        </p:spPr>
      </p:pic>
      <p:pic>
        <p:nvPicPr>
          <p:cNvPr id="12" name="Picture 11"/>
          <p:cNvPicPr>
            <a:picLocks noChangeAspect="1"/>
          </p:cNvPicPr>
          <p:nvPr/>
        </p:nvPicPr>
        <p:blipFill>
          <a:blip r:embed="rId9"/>
          <a:stretch>
            <a:fillRect/>
          </a:stretch>
        </p:blipFill>
        <p:spPr>
          <a:xfrm>
            <a:off x="0" y="-483698"/>
            <a:ext cx="3810000" cy="2933700"/>
          </a:xfrm>
          <a:prstGeom prst="rect">
            <a:avLst/>
          </a:prstGeom>
        </p:spPr>
      </p:pic>
      <p:pic>
        <p:nvPicPr>
          <p:cNvPr id="13" name="Picture 12"/>
          <p:cNvPicPr>
            <a:picLocks noChangeAspect="1"/>
          </p:cNvPicPr>
          <p:nvPr/>
        </p:nvPicPr>
        <p:blipFill>
          <a:blip r:embed="rId10"/>
          <a:stretch>
            <a:fillRect/>
          </a:stretch>
        </p:blipFill>
        <p:spPr>
          <a:xfrm>
            <a:off x="-1905000" y="4257379"/>
            <a:ext cx="3810000" cy="2946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1105</TotalTime>
  <Words>888</Words>
  <Application>Microsoft Macintosh PowerPoint</Application>
  <PresentationFormat>On-screen Show (4:3)</PresentationFormat>
  <Paragraphs>54</Paragraphs>
  <Slides>10</Slides>
  <Notes>6</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Module</vt:lpstr>
      <vt:lpstr>The Book Project</vt:lpstr>
      <vt:lpstr>Creative Writing</vt:lpstr>
      <vt:lpstr>Year 10 English grades: Semester One &amp; Semester Two </vt:lpstr>
      <vt:lpstr> Assessment Creative Writing:  Short Story, Year 10 </vt:lpstr>
      <vt:lpstr>Slide 5</vt:lpstr>
      <vt:lpstr>Student Feedback: assessing peer and self-assessment process:</vt:lpstr>
      <vt:lpstr>Success in The Book Project appears to be the result of:</vt:lpstr>
      <vt:lpstr>Side Effects: building community (and engagement) through empathy</vt:lpstr>
      <vt:lpstr>Building Community—and   engagement—through Empathy</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Project</dc:title>
  <dc:creator>Shell &amp; Paul</dc:creator>
  <cp:lastModifiedBy>Shell &amp; Paul</cp:lastModifiedBy>
  <cp:revision>14</cp:revision>
  <dcterms:created xsi:type="dcterms:W3CDTF">2015-05-15T23:53:54Z</dcterms:created>
  <dcterms:modified xsi:type="dcterms:W3CDTF">2015-05-16T04:16:10Z</dcterms:modified>
</cp:coreProperties>
</file>