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6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D6B280F2-E832-4668-976A-E775E0D3771D}">
  <a:tblStyle styleId="{D6B280F2-E832-4668-976A-E775E0D3771D}" styleName="Table_0">
    <a:wholeTbl>
      <a:tcStyle>
        <a:tcBdr>
          <a:left>
            <a:ln w="9525" cap="flat">
              <a:solidFill>
                <a:srgbClr val="9E9E9E"/>
              </a:solidFill>
              <a:prstDash val="solid"/>
              <a:round/>
              <a:headEnd type="none" w="med" len="med"/>
              <a:tailEnd type="none" w="med" len="med"/>
            </a:ln>
          </a:left>
          <a:right>
            <a:ln w="9525" cap="flat">
              <a:solidFill>
                <a:srgbClr val="9E9E9E"/>
              </a:solidFill>
              <a:prstDash val="solid"/>
              <a:round/>
              <a:headEnd type="none" w="med" len="med"/>
              <a:tailEnd type="none" w="med" len="med"/>
            </a:ln>
          </a:right>
          <a:top>
            <a:ln w="9525" cap="flat">
              <a:solidFill>
                <a:srgbClr val="9E9E9E"/>
              </a:solidFill>
              <a:prstDash val="solid"/>
              <a:round/>
              <a:headEnd type="none" w="med" len="med"/>
              <a:tailEnd type="none" w="med" len="med"/>
            </a:ln>
          </a:top>
          <a:bottom>
            <a:ln w="9525" cap="flat">
              <a:solidFill>
                <a:srgbClr val="9E9E9E"/>
              </a:solidFill>
              <a:prstDash val="solid"/>
              <a:round/>
              <a:headEnd type="none" w="med" len="med"/>
              <a:tailEnd type="none" w="med" len="med"/>
            </a:ln>
          </a:bottom>
          <a:insideH>
            <a:ln w="9525" cap="flat">
              <a:solidFill>
                <a:srgbClr val="9E9E9E"/>
              </a:solidFill>
              <a:prstDash val="solid"/>
              <a:round/>
              <a:headEnd type="none" w="med" len="med"/>
              <a:tailEnd type="none" w="med" len="med"/>
            </a:ln>
          </a:insideH>
          <a:insideV>
            <a:ln w="9525" cap="flat">
              <a:solidFill>
                <a:srgbClr val="9E9E9E"/>
              </a:solidFill>
              <a:prstDash val="solid"/>
              <a:round/>
              <a:headEnd type="none" w="med" len="med"/>
              <a:tailEnd type="none" w="med" len="med"/>
            </a:ln>
          </a:insideV>
        </a:tcBdr>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112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indent="0" algn="l"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 name="Shape 7"/>
          <p:cNvSpPr txBox="1">
            <a:spLocks noGrp="1"/>
          </p:cNvSpPr>
          <p:nvPr>
            <p:ph type="sldNum" idx="12"/>
          </p:nvPr>
        </p:nvSpPr>
        <p:spPr>
          <a:xfrm>
            <a:off x="3884612" y="8685211"/>
            <a:ext cx="2971799" cy="457200"/>
          </a:xfrm>
          <a:prstGeom prst="rect">
            <a:avLst/>
          </a:prstGeom>
          <a:noFill/>
          <a:ln>
            <a:noFill/>
          </a:ln>
        </p:spPr>
        <p:txBody>
          <a:bodyPr lIns="91425" tIns="91425" rIns="91425" bIns="91425" anchor="b" anchorCtr="0">
            <a:noAutofit/>
          </a:bodyPr>
          <a:lstStyle/>
          <a:p>
            <a:pPr marL="0" lvl="0" indent="-88900">
              <a:spcBef>
                <a:spcPts val="0"/>
              </a:spcBef>
              <a:buClr>
                <a:srgbClr val="000000"/>
              </a:buClr>
              <a:buFont typeface="Arial"/>
              <a:buChar char="●"/>
            </a:pPr>
            <a:endParaRPr/>
          </a:p>
          <a:p>
            <a:pPr lvl="1">
              <a:spcBef>
                <a:spcPts val="0"/>
              </a:spcBef>
              <a:buClr>
                <a:srgbClr val="000000"/>
              </a:buClr>
              <a:buFont typeface="Courier New"/>
              <a:buChar char="o"/>
            </a:pPr>
            <a:endParaRPr/>
          </a:p>
          <a:p>
            <a:pPr lvl="2">
              <a:spcBef>
                <a:spcPts val="0"/>
              </a:spcBef>
              <a:buClr>
                <a:srgbClr val="000000"/>
              </a:buClr>
              <a:buFont typeface="Wingdings"/>
              <a:buChar char="§"/>
            </a:pPr>
            <a:endParaRPr/>
          </a:p>
          <a:p>
            <a:pPr lvl="3">
              <a:spcBef>
                <a:spcPts val="0"/>
              </a:spcBef>
              <a:buClr>
                <a:srgbClr val="000000"/>
              </a:buClr>
              <a:buFont typeface="Arial"/>
              <a:buChar char="●"/>
            </a:pPr>
            <a:endParaRPr/>
          </a:p>
          <a:p>
            <a:pPr lvl="4">
              <a:spcBef>
                <a:spcPts val="0"/>
              </a:spcBef>
              <a:buClr>
                <a:srgbClr val="000000"/>
              </a:buClr>
              <a:buFont typeface="Courier New"/>
              <a:buChar char="o"/>
            </a:pPr>
            <a:endParaRPr/>
          </a:p>
          <a:p>
            <a:pPr lvl="5">
              <a:spcBef>
                <a:spcPts val="0"/>
              </a:spcBef>
              <a:buClr>
                <a:srgbClr val="000000"/>
              </a:buClr>
              <a:buFont typeface="Wingdings"/>
              <a:buChar char="§"/>
            </a:pPr>
            <a:endParaRPr/>
          </a:p>
          <a:p>
            <a:pPr lvl="6">
              <a:spcBef>
                <a:spcPts val="0"/>
              </a:spcBef>
              <a:buClr>
                <a:srgbClr val="000000"/>
              </a:buClr>
              <a:buFont typeface="Arial"/>
              <a:buChar char="●"/>
            </a:pPr>
            <a:endParaRPr/>
          </a:p>
          <a:p>
            <a:pPr lvl="7">
              <a:spcBef>
                <a:spcPts val="0"/>
              </a:spcBef>
              <a:buClr>
                <a:srgbClr val="000000"/>
              </a:buClr>
              <a:buFont typeface="Courier New"/>
              <a:buChar char="o"/>
            </a:pPr>
            <a:endParaRPr/>
          </a:p>
          <a:p>
            <a:pPr lvl="8">
              <a:spcBef>
                <a:spcPts val="0"/>
              </a:spcBef>
              <a:buClr>
                <a:srgbClr val="000000"/>
              </a:buClr>
              <a:buFont typeface="Wingdings"/>
              <a:buChar char="§"/>
            </a:pPr>
            <a:endParaRPr/>
          </a:p>
        </p:txBody>
      </p:sp>
    </p:spTree>
    <p:extLst>
      <p:ext uri="{BB962C8B-B14F-4D97-AF65-F5344CB8AC3E}">
        <p14:creationId xmlns:p14="http://schemas.microsoft.com/office/powerpoint/2010/main" val="383747214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r>
              <a:rPr lang="en-AU" dirty="0" smtClean="0">
                <a:solidFill>
                  <a:srgbClr val="0000FF"/>
                </a:solidFill>
              </a:rPr>
              <a:t>Shane</a:t>
            </a:r>
            <a:endParaRPr dirty="0">
              <a:solidFill>
                <a:srgbClr val="0000FF"/>
              </a:solidFill>
            </a:endParaRPr>
          </a:p>
        </p:txBody>
      </p:sp>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7" name="Shape 127"/>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a:spcBef>
                <a:spcPts val="0"/>
              </a:spcBef>
              <a:buClr>
                <a:srgbClr val="000000"/>
              </a:buClr>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AU" dirty="0" smtClean="0"/>
              <a:t>This quote comes from</a:t>
            </a:r>
            <a:r>
              <a:rPr lang="en-AU" baseline="0" dirty="0" smtClean="0"/>
              <a:t> the BOS support document. These critical components of reading are assessed for each student and the lessons designed for them focus on all areas across the week and dependant upon student need.</a:t>
            </a:r>
            <a:endParaRPr dirty="0"/>
          </a:p>
        </p:txBody>
      </p:sp>
      <p:sp>
        <p:nvSpPr>
          <p:cNvPr id="135" name="Shape 135"/>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a:spcBef>
                <a:spcPts val="0"/>
              </a:spcBef>
              <a:buClr>
                <a:srgbClr val="000000"/>
              </a:buClr>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r>
              <a:rPr lang="en-AU" dirty="0" smtClean="0"/>
              <a:t>Working with older students</a:t>
            </a:r>
            <a:r>
              <a:rPr lang="en-AU" baseline="0" dirty="0" smtClean="0"/>
              <a:t> this is critical and we incorporate texts appropriate for student interest and reading level. This can be complex with older students who are reading at very low levels of instructional text. Teachers are encouraged to provide independent, supported texts through the use of eBooks and assistive apps.</a:t>
            </a:r>
            <a:endParaRPr dirty="0"/>
          </a:p>
        </p:txBody>
      </p:sp>
      <p:sp>
        <p:nvSpPr>
          <p:cNvPr id="143" name="Shape 143"/>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rtl="0">
              <a:spcBef>
                <a:spcPts val="0"/>
              </a:spcBef>
              <a:buClr>
                <a:srgbClr val="000000"/>
              </a:buClr>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r>
              <a:rPr lang="en-AU" dirty="0" smtClean="0"/>
              <a:t>This</a:t>
            </a:r>
            <a:r>
              <a:rPr lang="en-AU" baseline="0" dirty="0" smtClean="0"/>
              <a:t> requires a detailed analysis of the curriculum and student need. Moment by moment feedback is critical in informing a systematic program.</a:t>
            </a:r>
            <a:endParaRPr dirty="0"/>
          </a:p>
        </p:txBody>
      </p:sp>
      <p:sp>
        <p:nvSpPr>
          <p:cNvPr id="151" name="Shape 151"/>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rtl="0">
              <a:spcBef>
                <a:spcPts val="0"/>
              </a:spcBef>
              <a:buClr>
                <a:srgbClr val="000000"/>
              </a:buClr>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AU" dirty="0" smtClean="0"/>
              <a:t>We reviewed the literature and found support</a:t>
            </a:r>
            <a:r>
              <a:rPr lang="en-AU" baseline="0" dirty="0" smtClean="0"/>
              <a:t> for the components of reading required In an intervention.</a:t>
            </a:r>
            <a:endParaRPr dirty="0"/>
          </a:p>
        </p:txBody>
      </p:sp>
      <p:sp>
        <p:nvSpPr>
          <p:cNvPr id="159" name="Shape 159"/>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rtl="0">
              <a:spcBef>
                <a:spcPts val="0"/>
              </a:spcBef>
              <a:buClr>
                <a:srgbClr val="000000"/>
              </a:buClr>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167" name="Shape 167"/>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rtl="0">
              <a:spcBef>
                <a:spcPts val="0"/>
              </a:spcBef>
              <a:buClr>
                <a:srgbClr val="000000"/>
              </a:buClr>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175" name="Shape 175"/>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rtl="0">
              <a:spcBef>
                <a:spcPts val="0"/>
              </a:spcBef>
              <a:buClr>
                <a:srgbClr val="000000"/>
              </a:buClr>
              <a:buFont typeface="Arial"/>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AU" dirty="0" smtClean="0"/>
              <a:t>Positive, generic feedback such as “Good job” “Wow that was</a:t>
            </a:r>
            <a:r>
              <a:rPr lang="en-AU" baseline="0" dirty="0" smtClean="0"/>
              <a:t> great” are not effective forms of feedback. Students need to know exactly what part of their performance was great. We use feedback such as “You stopped when it didn’t make sense – that’s what good readers do”. Feedback needs to be adapted during the phases of learning. Comparing their performance to their previous performance is more effective than comparing to peers. </a:t>
            </a:r>
            <a:endParaRPr dirty="0"/>
          </a:p>
        </p:txBody>
      </p:sp>
      <p:sp>
        <p:nvSpPr>
          <p:cNvPr id="183" name="Shape 183"/>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rtl="0">
              <a:spcBef>
                <a:spcPts val="0"/>
              </a:spcBef>
              <a:buClr>
                <a:srgbClr val="000000"/>
              </a:buClr>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AU" dirty="0" smtClean="0"/>
              <a:t>If you are going to</a:t>
            </a:r>
            <a:r>
              <a:rPr lang="en-AU" baseline="0" dirty="0" smtClean="0"/>
              <a:t> provide students with very specific feedback you need to know exactly where you want to take them next. Often for students who struggle there are many areas of need. Which is the most important, which can build on previous skills, which one do they need next? If you use a scatter gun approach that will contribute to a “broad but fragile repertoire”</a:t>
            </a:r>
            <a:endParaRPr dirty="0"/>
          </a:p>
        </p:txBody>
      </p:sp>
      <p:sp>
        <p:nvSpPr>
          <p:cNvPr id="191" name="Shape 191"/>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rtl="0">
              <a:spcBef>
                <a:spcPts val="0"/>
              </a:spcBef>
              <a:buClr>
                <a:srgbClr val="000000"/>
              </a:buClr>
              <a:buFont typeface="Aria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AU" dirty="0" smtClean="0"/>
              <a:t>Some</a:t>
            </a:r>
            <a:r>
              <a:rPr lang="en-AU" baseline="0" dirty="0" smtClean="0"/>
              <a:t> definitions of Mastery are based on scores – such as 90% accuracy. We prefer the definition of Wiggins. We want students to develop skills in an intervention that they can transfer to the classroom and beyond.</a:t>
            </a:r>
            <a:endParaRPr dirty="0"/>
          </a:p>
        </p:txBody>
      </p:sp>
      <p:sp>
        <p:nvSpPr>
          <p:cNvPr id="199" name="Shape 199"/>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a:spcBef>
                <a:spcPts val="0"/>
              </a:spcBef>
              <a:buClr>
                <a:srgbClr val="000000"/>
              </a:buClr>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lang="en-US" sz="1200" dirty="0">
              <a:solidFill>
                <a:srgbClr val="0000FF"/>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AU" dirty="0" smtClean="0"/>
              <a:t>Deliberate practice is seen</a:t>
            </a:r>
            <a:r>
              <a:rPr lang="en-AU" baseline="0" dirty="0" smtClean="0"/>
              <a:t> as rote learning…teachers will sometimes say “they’ve just memorised it”. In the sporting world we have no problem accepting deliberate practice. There is a difference between repeating a task over and over and having a coach who helps you improve each time you practice.</a:t>
            </a:r>
            <a:endParaRPr dirty="0"/>
          </a:p>
        </p:txBody>
      </p:sp>
      <p:sp>
        <p:nvSpPr>
          <p:cNvPr id="207" name="Shape 207"/>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rtl="0">
              <a:spcBef>
                <a:spcPts val="0"/>
              </a:spcBef>
              <a:buClr>
                <a:srgbClr val="000000"/>
              </a:buClr>
              <a:buFont typeface="Arial"/>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AU" dirty="0" smtClean="0"/>
              <a:t>Direct instruction is a form of</a:t>
            </a:r>
            <a:r>
              <a:rPr lang="en-AU" baseline="0" dirty="0" smtClean="0"/>
              <a:t> Explicit teaching</a:t>
            </a:r>
            <a:endParaRPr dirty="0"/>
          </a:p>
        </p:txBody>
      </p:sp>
      <p:sp>
        <p:nvSpPr>
          <p:cNvPr id="215" name="Shape 215"/>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a:spcBef>
                <a:spcPts val="0"/>
              </a:spcBef>
              <a:buClr>
                <a:srgbClr val="000000"/>
              </a:buClr>
              <a:buFont typeface="Arial"/>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2" name="Shape 22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AU" dirty="0" smtClean="0"/>
              <a:t>These critical elements are incorporated</a:t>
            </a:r>
            <a:r>
              <a:rPr lang="en-AU" baseline="0" dirty="0" smtClean="0"/>
              <a:t> in the reading intervention lessons.</a:t>
            </a:r>
            <a:endParaRPr dirty="0"/>
          </a:p>
        </p:txBody>
      </p:sp>
      <p:sp>
        <p:nvSpPr>
          <p:cNvPr id="223" name="Shape 223"/>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rtl="0">
              <a:spcBef>
                <a:spcPts val="0"/>
              </a:spcBef>
              <a:buClr>
                <a:srgbClr val="000000"/>
              </a:buClr>
              <a:buFont typeface="Arial"/>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0" name="Shape 23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AU" dirty="0" smtClean="0"/>
              <a:t>System</a:t>
            </a:r>
            <a:r>
              <a:rPr lang="en-AU" baseline="0" dirty="0" smtClean="0"/>
              <a:t> Intervention teachers and school intervention teacher work together.</a:t>
            </a:r>
            <a:endParaRPr dirty="0"/>
          </a:p>
        </p:txBody>
      </p:sp>
      <p:sp>
        <p:nvSpPr>
          <p:cNvPr id="231" name="Shape 231"/>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a:spcBef>
                <a:spcPts val="0"/>
              </a:spcBef>
              <a:buClr>
                <a:srgbClr val="000000"/>
              </a:buClr>
              <a:buFont typeface="Arial"/>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8" name="Shape 2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AU" dirty="0" smtClean="0"/>
              <a:t>Direct Instruction can be part of 21</a:t>
            </a:r>
            <a:r>
              <a:rPr lang="en-AU" baseline="30000" dirty="0" smtClean="0"/>
              <a:t>st</a:t>
            </a:r>
            <a:r>
              <a:rPr lang="en-AU" dirty="0" smtClean="0"/>
              <a:t> century</a:t>
            </a:r>
            <a:r>
              <a:rPr lang="en-AU" baseline="0" dirty="0" smtClean="0"/>
              <a:t> learning</a:t>
            </a:r>
            <a:endParaRPr dirty="0"/>
          </a:p>
        </p:txBody>
      </p:sp>
      <p:sp>
        <p:nvSpPr>
          <p:cNvPr id="239" name="Shape 239"/>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rtl="0">
              <a:spcBef>
                <a:spcPts val="0"/>
              </a:spcBef>
              <a:buClr>
                <a:srgbClr val="000000"/>
              </a:buClr>
              <a:buFont typeface="Arial"/>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48" name="Shape 248"/>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a:spcBef>
                <a:spcPts val="0"/>
              </a:spcBef>
              <a:buClr>
                <a:srgbClr val="000000"/>
              </a:buClr>
              <a:buFont typeface="Arial"/>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a:t>In analysing the curriculum we went to these sources and adapted from them. (with permission from the DEC)</a:t>
            </a:r>
          </a:p>
        </p:txBody>
      </p:sp>
      <p:sp>
        <p:nvSpPr>
          <p:cNvPr id="258" name="Shape 258"/>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a:spcBef>
                <a:spcPts val="0"/>
              </a:spcBef>
              <a:buClr>
                <a:srgbClr val="000000"/>
              </a:buClr>
              <a:buFont typeface="Arial"/>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6" name="Shape 26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dirty="0"/>
          </a:p>
        </p:txBody>
      </p:sp>
      <p:sp>
        <p:nvSpPr>
          <p:cNvPr id="267" name="Shape 267"/>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rtl="0">
              <a:spcBef>
                <a:spcPts val="0"/>
              </a:spcBef>
              <a:buClr>
                <a:srgbClr val="000000"/>
              </a:buClr>
              <a:buFont typeface="Arial"/>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5" name="Shape 2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276" name="Shape 276"/>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rtl="0">
              <a:spcBef>
                <a:spcPts val="0"/>
              </a:spcBef>
              <a:buClr>
                <a:srgbClr val="000000"/>
              </a:buClr>
              <a:buFont typeface="Arial"/>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5" name="Shape 2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86" name="Shape 286"/>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rtl="0">
              <a:spcBef>
                <a:spcPts val="0"/>
              </a:spcBef>
              <a:buClr>
                <a:srgbClr val="000000"/>
              </a:buClr>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r>
              <a:rPr lang="en-US" sz="1000" b="1"/>
              <a:t>Through system strategies we were able to identify a problem of practice that led to the formation of our hypothesis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3" name="Shape 29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294" name="Shape 294"/>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a:spcBef>
                <a:spcPts val="0"/>
              </a:spcBef>
              <a:buClr>
                <a:srgbClr val="000000"/>
              </a:buClr>
              <a:buFont typeface="Arial"/>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1" name="Shape 30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02" name="Shape 302"/>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a:spcBef>
                <a:spcPts val="0"/>
              </a:spcBef>
              <a:buClr>
                <a:srgbClr val="000000"/>
              </a:buClr>
              <a:buFont typeface="Arial"/>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9" name="Shape 30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10" name="Shape 310"/>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a:spcBef>
                <a:spcPts val="0"/>
              </a:spcBef>
              <a:buClr>
                <a:srgbClr val="000000"/>
              </a:buClr>
              <a:buFont typeface="Arial"/>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7" name="Shape 31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AU" dirty="0" smtClean="0"/>
              <a:t>Both students were involved</a:t>
            </a:r>
            <a:r>
              <a:rPr lang="en-AU" baseline="0" dirty="0" smtClean="0"/>
              <a:t> in Interventions. Student 01 the classroom teacher was the school intervention teacher. For student 02 the model was different due to circumstances and only the system intervention teacher worked with the student.</a:t>
            </a:r>
            <a:endParaRPr dirty="0"/>
          </a:p>
        </p:txBody>
      </p:sp>
      <p:sp>
        <p:nvSpPr>
          <p:cNvPr id="318" name="Shape 318"/>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a:spcBef>
                <a:spcPts val="0"/>
              </a:spcBef>
              <a:buClr>
                <a:srgbClr val="000000"/>
              </a:buClr>
              <a:buFont typeface="Arial"/>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8" name="Shape 3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AU" dirty="0" smtClean="0"/>
              <a:t>Note</a:t>
            </a:r>
            <a:r>
              <a:rPr lang="en-AU" baseline="0" dirty="0" smtClean="0"/>
              <a:t> the improvement in vocabulary. </a:t>
            </a:r>
            <a:endParaRPr dirty="0"/>
          </a:p>
        </p:txBody>
      </p:sp>
      <p:sp>
        <p:nvSpPr>
          <p:cNvPr id="339" name="Shape 339"/>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rtl="0">
              <a:spcBef>
                <a:spcPts val="0"/>
              </a:spcBef>
              <a:buClr>
                <a:srgbClr val="000000"/>
              </a:buClr>
              <a:buFont typeface="Arial"/>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7" name="Shape 3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AU" dirty="0" smtClean="0"/>
              <a:t>These assessments showed</a:t>
            </a:r>
            <a:r>
              <a:rPr lang="en-AU" baseline="0" dirty="0" smtClean="0"/>
              <a:t> us he had generalised skills. The assessments were not the same as the ones used in the Intervention except for writing vocab RR. He was able to take the knowledge from the lessons and use it in these assessments.</a:t>
            </a:r>
            <a:endParaRPr lang="en-AU" dirty="0" smtClean="0"/>
          </a:p>
          <a:p>
            <a:pPr>
              <a:spcBef>
                <a:spcPts val="0"/>
              </a:spcBef>
              <a:buNone/>
            </a:pPr>
            <a:r>
              <a:rPr lang="en-AU" dirty="0" smtClean="0"/>
              <a:t>Note- in letter ID he knew</a:t>
            </a:r>
            <a:r>
              <a:rPr lang="en-AU" baseline="0" dirty="0" smtClean="0"/>
              <a:t> letter names but no sounds. Growth in HRSIW which is a dictation test.</a:t>
            </a:r>
            <a:endParaRPr dirty="0"/>
          </a:p>
        </p:txBody>
      </p:sp>
      <p:sp>
        <p:nvSpPr>
          <p:cNvPr id="348" name="Shape 348"/>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a:spcBef>
                <a:spcPts val="0"/>
              </a:spcBef>
              <a:buClr>
                <a:srgbClr val="000000"/>
              </a:buClr>
              <a:buFont typeface="Arial"/>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6" name="Shape 35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57" name="Shape 357"/>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a:spcBef>
                <a:spcPts val="0"/>
              </a:spcBef>
              <a:buClr>
                <a:srgbClr val="000000"/>
              </a:buClr>
              <a:buFont typeface="Arial"/>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6" name="Shape 36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67" name="Shape 367"/>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a:spcBef>
                <a:spcPts val="0"/>
              </a:spcBef>
              <a:buClr>
                <a:srgbClr val="000000"/>
              </a:buClr>
              <a:buFont typeface="Arial"/>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76" name="Shape 3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AU" dirty="0" smtClean="0"/>
              <a:t>Note: even spread of development</a:t>
            </a:r>
            <a:endParaRPr dirty="0"/>
          </a:p>
        </p:txBody>
      </p:sp>
      <p:sp>
        <p:nvSpPr>
          <p:cNvPr id="377" name="Shape 377"/>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a:spcBef>
                <a:spcPts val="0"/>
              </a:spcBef>
              <a:buClr>
                <a:srgbClr val="000000"/>
              </a:buClr>
              <a:buFont typeface="Arial"/>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84" name="Shape 3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AU" dirty="0" smtClean="0"/>
              <a:t>His</a:t>
            </a:r>
            <a:r>
              <a:rPr lang="en-AU" baseline="0" dirty="0" smtClean="0"/>
              <a:t> text level reading was maintained through the holiday break. </a:t>
            </a:r>
            <a:endParaRPr dirty="0"/>
          </a:p>
        </p:txBody>
      </p:sp>
      <p:sp>
        <p:nvSpPr>
          <p:cNvPr id="385" name="Shape 385"/>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a:spcBef>
                <a:spcPts val="0"/>
              </a:spcBef>
              <a:buClr>
                <a:srgbClr val="000000"/>
              </a:buClr>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lang="en-US" sz="1200" dirty="0"/>
          </a:p>
        </p:txBody>
      </p:sp>
      <p:sp>
        <p:nvSpPr>
          <p:cNvPr id="74" name="Shape 74"/>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rtl="0">
              <a:spcBef>
                <a:spcPts val="0"/>
              </a:spcBef>
              <a:buClr>
                <a:srgbClr val="000000"/>
              </a:buClr>
              <a:buFont typeface="Arial"/>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94" name="Shape 39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AU" dirty="0" smtClean="0"/>
              <a:t>We used Hattie’s Rope Model of Self Concept</a:t>
            </a:r>
            <a:r>
              <a:rPr lang="en-AU" baseline="0" dirty="0" smtClean="0"/>
              <a:t> to explore the broader impacts the intervention was having.</a:t>
            </a:r>
            <a:endParaRPr dirty="0"/>
          </a:p>
        </p:txBody>
      </p:sp>
      <p:sp>
        <p:nvSpPr>
          <p:cNvPr id="395" name="Shape 395"/>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rtl="0">
              <a:spcBef>
                <a:spcPts val="0"/>
              </a:spcBef>
              <a:buClr>
                <a:srgbClr val="000000"/>
              </a:buClr>
              <a:buFont typeface="Arial"/>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6" name="Shape 40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r>
              <a:rPr lang="en-US"/>
              <a:t>This is the feedback from teachers. We interviewed principals and teachers.</a:t>
            </a:r>
          </a:p>
        </p:txBody>
      </p:sp>
      <p:sp>
        <p:nvSpPr>
          <p:cNvPr id="407" name="Shape 407"/>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rtl="0">
              <a:spcBef>
                <a:spcPts val="0"/>
              </a:spcBef>
              <a:buClr>
                <a:srgbClr val="000000"/>
              </a:buClr>
              <a:buFont typeface="Arial"/>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8" name="Shape 41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19" name="Shape 419"/>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rtl="0">
              <a:spcBef>
                <a:spcPts val="0"/>
              </a:spcBef>
              <a:buClr>
                <a:srgbClr val="000000"/>
              </a:buClr>
              <a:buFont typeface="Arial"/>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0" name="Shape 43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31" name="Shape 431"/>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rtl="0">
              <a:spcBef>
                <a:spcPts val="0"/>
              </a:spcBef>
              <a:buClr>
                <a:srgbClr val="000000"/>
              </a:buClr>
              <a:buFont typeface="Arial"/>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42" name="Shape 44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AU" dirty="0" smtClean="0"/>
              <a:t>His mum was “over the moon” with the changes she could see both at school and at home.</a:t>
            </a:r>
            <a:endParaRPr dirty="0"/>
          </a:p>
        </p:txBody>
      </p:sp>
      <p:sp>
        <p:nvSpPr>
          <p:cNvPr id="443" name="Shape 443"/>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rtl="0">
              <a:spcBef>
                <a:spcPts val="0"/>
              </a:spcBef>
              <a:buClr>
                <a:srgbClr val="000000"/>
              </a:buClr>
              <a:buFont typeface="Arial"/>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54" name="Shape 45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55" name="Shape 455"/>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rtl="0">
              <a:spcBef>
                <a:spcPts val="0"/>
              </a:spcBef>
              <a:buClr>
                <a:srgbClr val="000000"/>
              </a:buClr>
              <a:buFont typeface="Arial"/>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6" name="Shape 46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467" name="Shape 467"/>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rtl="0">
              <a:spcBef>
                <a:spcPts val="0"/>
              </a:spcBef>
              <a:buClr>
                <a:srgbClr val="000000"/>
              </a:buClr>
              <a:buFont typeface="Arial"/>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75" name="Shape 4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76" name="Shape 476"/>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a:spcBef>
                <a:spcPts val="0"/>
              </a:spcBef>
              <a:buClr>
                <a:srgbClr val="000000"/>
              </a:buClr>
              <a:buFont typeface="Arial"/>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87" name="Shape 48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a:t>This is the feedback from teachers. We interviewed principals and teachers.</a:t>
            </a:r>
          </a:p>
        </p:txBody>
      </p:sp>
      <p:sp>
        <p:nvSpPr>
          <p:cNvPr id="488" name="Shape 488"/>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a:spcBef>
                <a:spcPts val="0"/>
              </a:spcBef>
              <a:buClr>
                <a:srgbClr val="000000"/>
              </a:buClr>
              <a:buFont typeface="Arial"/>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99" name="Shape 49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00" name="Shape 500"/>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a:spcBef>
                <a:spcPts val="0"/>
              </a:spcBef>
              <a:buClr>
                <a:srgbClr val="000000"/>
              </a:buClr>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lang="en-US" sz="1200" dirty="0"/>
          </a:p>
        </p:txBody>
      </p:sp>
      <p:sp>
        <p:nvSpPr>
          <p:cNvPr id="83" name="Shape 83"/>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a:spcBef>
                <a:spcPts val="0"/>
              </a:spcBef>
              <a:buClr>
                <a:srgbClr val="000000"/>
              </a:buClr>
              <a:buFont typeface="Arial"/>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11" name="Shape 51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12" name="Shape 512"/>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a:spcBef>
                <a:spcPts val="0"/>
              </a:spcBef>
              <a:buClr>
                <a:srgbClr val="000000"/>
              </a:buClr>
              <a:buFont typeface="Arial"/>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3" name="Shape 5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24" name="Shape 524"/>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a:spcBef>
                <a:spcPts val="0"/>
              </a:spcBef>
              <a:buClr>
                <a:srgbClr val="000000"/>
              </a:buClr>
              <a:buFont typeface="Arial"/>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35" name="Shape 53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36" name="Shape 536"/>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a:spcBef>
                <a:spcPts val="0"/>
              </a:spcBef>
              <a:buClr>
                <a:srgbClr val="000000"/>
              </a:buClr>
              <a:buFont typeface="Arial"/>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47" name="Shape 5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48" name="Shape 548"/>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a:spcBef>
                <a:spcPts val="0"/>
              </a:spcBef>
              <a:buClr>
                <a:srgbClr val="000000"/>
              </a:buClr>
              <a:buFont typeface="Arial"/>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Shape 5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5" name="Shape 55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56" name="Shape 556"/>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a:spcBef>
                <a:spcPts val="0"/>
              </a:spcBef>
              <a:buClr>
                <a:srgbClr val="000000"/>
              </a:buClr>
              <a:buFont typeface="Arial"/>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63" name="Shape 56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64" name="Shape 564"/>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rtl="0">
              <a:spcBef>
                <a:spcPts val="0"/>
              </a:spcBef>
              <a:buClr>
                <a:srgbClr val="000000"/>
              </a:buClr>
              <a:buFont typeface="Arial"/>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71" name="Shape 57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72" name="Shape 572"/>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rtl="0">
              <a:spcBef>
                <a:spcPts val="0"/>
              </a:spcBef>
              <a:buClr>
                <a:srgbClr val="000000"/>
              </a:buClr>
              <a:buFont typeface="Arial"/>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Shape 5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79" name="Shape 57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80" name="Shape 580"/>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a:spcBef>
                <a:spcPts val="0"/>
              </a:spcBef>
              <a:buClr>
                <a:srgbClr val="000000"/>
              </a:buClr>
              <a:buFont typeface="Arial"/>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Shape 5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7" name="Shape 58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88" name="Shape 588"/>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rtl="0">
              <a:spcBef>
                <a:spcPts val="0"/>
              </a:spcBef>
              <a:buClr>
                <a:srgbClr val="000000"/>
              </a:buClr>
              <a:buFont typeface="Arial"/>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95" name="Shape 59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96" name="Shape 596"/>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rtl="0">
              <a:spcBef>
                <a:spcPts val="0"/>
              </a:spcBef>
              <a:buClr>
                <a:srgbClr val="000000"/>
              </a:buClr>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lang="en-US" sz="1200" dirty="0"/>
          </a:p>
        </p:txBody>
      </p:sp>
      <p:sp>
        <p:nvSpPr>
          <p:cNvPr id="91" name="Shape 91"/>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rtl="0">
              <a:spcBef>
                <a:spcPts val="0"/>
              </a:spcBef>
              <a:buClr>
                <a:srgbClr val="000000"/>
              </a:buClr>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102" name="Shape 102"/>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a:spcBef>
                <a:spcPts val="0"/>
              </a:spcBef>
              <a:buClr>
                <a:srgbClr val="000000"/>
              </a:buClr>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lang="en-US" sz="1200" dirty="0"/>
          </a:p>
        </p:txBody>
      </p:sp>
      <p:sp>
        <p:nvSpPr>
          <p:cNvPr id="111" name="Shape 111"/>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rtl="0">
              <a:spcBef>
                <a:spcPts val="0"/>
              </a:spcBef>
              <a:buClr>
                <a:srgbClr val="000000"/>
              </a:buClr>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9" name="Shape 119"/>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a:spcBef>
                <a:spcPts val="0"/>
              </a:spcBef>
              <a:buClr>
                <a:srgbClr val="000000"/>
              </a:buClr>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lt1"/>
        </a:solidFill>
        <a:effectLst/>
      </p:bgPr>
    </p:bg>
    <p:spTree>
      <p:nvGrpSpPr>
        <p:cNvPr id="1" name="Shape 22"/>
        <p:cNvGrpSpPr/>
        <p:nvPr/>
      </p:nvGrpSpPr>
      <p:grpSpPr>
        <a:xfrm>
          <a:off x="0" y="0"/>
          <a:ext cx="0" cy="0"/>
          <a:chOff x="0" y="0"/>
          <a:chExt cx="0" cy="0"/>
        </a:xfrm>
      </p:grpSpPr>
      <p:sp>
        <p:nvSpPr>
          <p:cNvPr id="23" name="Shape 23"/>
          <p:cNvSpPr/>
          <p:nvPr/>
        </p:nvSpPr>
        <p:spPr>
          <a:xfrm>
            <a:off x="0" y="2636836"/>
            <a:ext cx="9144000" cy="4221161"/>
          </a:xfrm>
          <a:prstGeom prst="rect">
            <a:avLst/>
          </a:prstGeom>
          <a:solidFill>
            <a:srgbClr val="00B6DE"/>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a:p>
        </p:txBody>
      </p:sp>
      <p:sp>
        <p:nvSpPr>
          <p:cNvPr id="24" name="Shape 24"/>
          <p:cNvSpPr txBox="1">
            <a:spLocks noGrp="1"/>
          </p:cNvSpPr>
          <p:nvPr>
            <p:ph type="subTitle" idx="1"/>
          </p:nvPr>
        </p:nvSpPr>
        <p:spPr>
          <a:xfrm>
            <a:off x="684212" y="1268412"/>
            <a:ext cx="7775575" cy="431799"/>
          </a:xfrm>
          <a:prstGeom prst="rect">
            <a:avLst/>
          </a:prstGeom>
          <a:noFill/>
          <a:ln>
            <a:noFill/>
          </a:ln>
        </p:spPr>
        <p:txBody>
          <a:bodyPr lIns="91425" tIns="91425" rIns="91425" bIns="91425" anchor="t" anchorCtr="0"/>
          <a:lstStyle>
            <a:lvl1pPr marL="342900" marR="0" indent="-190500" algn="l" rtl="0">
              <a:lnSpc>
                <a:spcPct val="100000"/>
              </a:lnSpc>
              <a:spcBef>
                <a:spcPts val="480"/>
              </a:spcBef>
              <a:spcAft>
                <a:spcPts val="0"/>
              </a:spcAft>
              <a:buClr>
                <a:srgbClr val="5F5F5F"/>
              </a:buClr>
              <a:buFont typeface="Arial"/>
              <a:buChar char="•"/>
              <a:defRPr/>
            </a:lvl1pPr>
            <a:lvl2pPr marL="742950" marR="0" indent="-146050" algn="l" rtl="0">
              <a:lnSpc>
                <a:spcPct val="100000"/>
              </a:lnSpc>
              <a:spcBef>
                <a:spcPts val="440"/>
              </a:spcBef>
              <a:spcAft>
                <a:spcPts val="0"/>
              </a:spcAft>
              <a:buClr>
                <a:srgbClr val="777777"/>
              </a:buClr>
              <a:buFont typeface="Arial"/>
              <a:buChar char="–"/>
              <a:defRPr/>
            </a:lvl2pPr>
            <a:lvl3pPr marL="1143000" marR="0" indent="-101600" algn="l" rtl="0">
              <a:lnSpc>
                <a:spcPct val="100000"/>
              </a:lnSpc>
              <a:spcBef>
                <a:spcPts val="400"/>
              </a:spcBef>
              <a:spcAft>
                <a:spcPts val="0"/>
              </a:spcAft>
              <a:buClr>
                <a:srgbClr val="808080"/>
              </a:buClr>
              <a:buFont typeface="Arial"/>
              <a:buChar char="•"/>
              <a:defRPr/>
            </a:lvl3pPr>
            <a:lvl4pPr marL="1600200" marR="0" indent="-114300" algn="l" rtl="0">
              <a:lnSpc>
                <a:spcPct val="100000"/>
              </a:lnSpc>
              <a:spcBef>
                <a:spcPts val="360"/>
              </a:spcBef>
              <a:spcAft>
                <a:spcPts val="0"/>
              </a:spcAft>
              <a:buClr>
                <a:srgbClr val="969696"/>
              </a:buClr>
              <a:buFont typeface="Arial"/>
              <a:buChar char="–"/>
              <a:defRPr/>
            </a:lvl4pPr>
            <a:lvl5pPr marL="2057400" marR="0" indent="-114300" algn="l" rtl="0">
              <a:lnSpc>
                <a:spcPct val="100000"/>
              </a:lnSpc>
              <a:spcBef>
                <a:spcPts val="360"/>
              </a:spcBef>
              <a:spcAft>
                <a:spcPts val="0"/>
              </a:spcAft>
              <a:buClr>
                <a:srgbClr val="969696"/>
              </a:buClr>
              <a:buFont typeface="Arial"/>
              <a:buChar char="»"/>
              <a:defRPr/>
            </a:lvl5pPr>
            <a:lvl6pPr marL="2514600" marR="0" indent="-114300" algn="l" rtl="0">
              <a:lnSpc>
                <a:spcPct val="100000"/>
              </a:lnSpc>
              <a:spcBef>
                <a:spcPts val="360"/>
              </a:spcBef>
              <a:spcAft>
                <a:spcPts val="0"/>
              </a:spcAft>
              <a:buClr>
                <a:srgbClr val="969696"/>
              </a:buClr>
              <a:buFont typeface="Arial"/>
              <a:buChar char="»"/>
              <a:defRPr/>
            </a:lvl6pPr>
            <a:lvl7pPr marL="3429000" marR="0" indent="-114300" algn="l" rtl="0">
              <a:lnSpc>
                <a:spcPct val="100000"/>
              </a:lnSpc>
              <a:spcBef>
                <a:spcPts val="360"/>
              </a:spcBef>
              <a:spcAft>
                <a:spcPts val="0"/>
              </a:spcAft>
              <a:buClr>
                <a:srgbClr val="969696"/>
              </a:buClr>
              <a:buFont typeface="Arial"/>
              <a:buChar char="»"/>
              <a:defRPr/>
            </a:lvl7pPr>
            <a:lvl8pPr marL="4800600" marR="0" indent="-114300" algn="l" rtl="0">
              <a:lnSpc>
                <a:spcPct val="100000"/>
              </a:lnSpc>
              <a:spcBef>
                <a:spcPts val="360"/>
              </a:spcBef>
              <a:spcAft>
                <a:spcPts val="0"/>
              </a:spcAft>
              <a:buClr>
                <a:srgbClr val="969696"/>
              </a:buClr>
              <a:buFont typeface="Arial"/>
              <a:buChar char="»"/>
              <a:defRPr/>
            </a:lvl8pPr>
            <a:lvl9pPr marL="6629400" marR="0" indent="-114300" algn="l" rtl="0">
              <a:lnSpc>
                <a:spcPct val="100000"/>
              </a:lnSpc>
              <a:spcBef>
                <a:spcPts val="360"/>
              </a:spcBef>
              <a:spcAft>
                <a:spcPts val="0"/>
              </a:spcAft>
              <a:buClr>
                <a:srgbClr val="969696"/>
              </a:buClr>
              <a:buFont typeface="Arial"/>
              <a:buChar char="»"/>
              <a:defRPr/>
            </a:lvl9pPr>
          </a:lstStyle>
          <a:p>
            <a:endParaRPr/>
          </a:p>
        </p:txBody>
      </p:sp>
      <p:sp>
        <p:nvSpPr>
          <p:cNvPr id="25" name="Shape 25"/>
          <p:cNvSpPr txBox="1">
            <a:spLocks noGrp="1"/>
          </p:cNvSpPr>
          <p:nvPr>
            <p:ph type="ctrTitle"/>
          </p:nvPr>
        </p:nvSpPr>
        <p:spPr>
          <a:xfrm>
            <a:off x="685800" y="333375"/>
            <a:ext cx="7772400" cy="935037"/>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666666"/>
              </a:buClr>
              <a:defRPr>
                <a:solidFill>
                  <a:srgbClr val="666666"/>
                </a:solidFill>
              </a:defRPr>
            </a:lvl1pPr>
            <a:lvl2pPr marL="0" marR="0" indent="0" algn="l" rtl="0">
              <a:lnSpc>
                <a:spcPct val="100000"/>
              </a:lnSpc>
              <a:spcBef>
                <a:spcPts val="0"/>
              </a:spcBef>
              <a:spcAft>
                <a:spcPts val="0"/>
              </a:spcAft>
              <a:defRPr/>
            </a:lvl2pPr>
            <a:lvl3pPr marL="0" marR="0" indent="0" algn="l" rtl="0">
              <a:lnSpc>
                <a:spcPct val="100000"/>
              </a:lnSpc>
              <a:spcBef>
                <a:spcPts val="0"/>
              </a:spcBef>
              <a:spcAft>
                <a:spcPts val="0"/>
              </a:spcAft>
              <a:defRPr/>
            </a:lvl3pPr>
            <a:lvl4pPr marL="0" marR="0" indent="0" algn="l" rtl="0">
              <a:lnSpc>
                <a:spcPct val="100000"/>
              </a:lnSpc>
              <a:spcBef>
                <a:spcPts val="0"/>
              </a:spcBef>
              <a:spcAft>
                <a:spcPts val="0"/>
              </a:spcAft>
              <a:defRPr/>
            </a:lvl4pPr>
            <a:lvl5pPr marL="0" marR="0" indent="0" algn="l" rtl="0">
              <a:lnSpc>
                <a:spcPct val="100000"/>
              </a:lnSpc>
              <a:spcBef>
                <a:spcPts val="0"/>
              </a:spcBef>
              <a:spcAft>
                <a:spcPts val="0"/>
              </a:spcAft>
              <a:defRPr/>
            </a:lvl5pPr>
            <a:lvl6pPr marL="0" marR="0" indent="0" algn="l" rtl="0">
              <a:lnSpc>
                <a:spcPct val="100000"/>
              </a:lnSpc>
              <a:spcBef>
                <a:spcPts val="0"/>
              </a:spcBef>
              <a:spcAft>
                <a:spcPts val="0"/>
              </a:spcAft>
              <a:defRPr/>
            </a:lvl6pPr>
            <a:lvl7pPr marL="0" marR="0" indent="0" algn="l" rtl="0">
              <a:lnSpc>
                <a:spcPct val="100000"/>
              </a:lnSpc>
              <a:spcBef>
                <a:spcPts val="0"/>
              </a:spcBef>
              <a:spcAft>
                <a:spcPts val="0"/>
              </a:spcAft>
              <a:defRPr/>
            </a:lvl7pPr>
            <a:lvl8pPr marL="0" marR="0" indent="0" algn="l" rtl="0">
              <a:lnSpc>
                <a:spcPct val="100000"/>
              </a:lnSpc>
              <a:spcBef>
                <a:spcPts val="0"/>
              </a:spcBef>
              <a:spcAft>
                <a:spcPts val="0"/>
              </a:spcAft>
              <a:defRPr/>
            </a:lvl8pPr>
            <a:lvl9pPr marL="0" marR="0" indent="0" algn="l" rtl="0">
              <a:lnSpc>
                <a:spcPct val="100000"/>
              </a:lnSpc>
              <a:spcBef>
                <a:spcPts val="0"/>
              </a:spcBef>
              <a:spcAft>
                <a:spcPts val="0"/>
              </a:spcAft>
              <a:defRPr/>
            </a:lvl9pPr>
          </a:lstStyle>
          <a:p>
            <a:endParaRPr/>
          </a:p>
        </p:txBody>
      </p:sp>
      <p:sp>
        <p:nvSpPr>
          <p:cNvPr id="26" name="Shape 26"/>
          <p:cNvSpPr/>
          <p:nvPr/>
        </p:nvSpPr>
        <p:spPr>
          <a:xfrm>
            <a:off x="792162" y="2133600"/>
            <a:ext cx="7524749" cy="1400174"/>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pic>
        <p:nvPicPr>
          <p:cNvPr id="27" name="Shape 27"/>
          <p:cNvPicPr preferRelativeResize="0"/>
          <p:nvPr/>
        </p:nvPicPr>
        <p:blipFill>
          <a:blip r:embed="rId2">
            <a:alphaModFix/>
          </a:blip>
          <a:stretch>
            <a:fillRect/>
          </a:stretch>
        </p:blipFill>
        <p:spPr>
          <a:xfrm>
            <a:off x="792162" y="2133600"/>
            <a:ext cx="7524750" cy="1400175"/>
          </a:xfrm>
          <a:prstGeom prst="rect">
            <a:avLst/>
          </a:prstGeom>
          <a:noFill/>
          <a:ln>
            <a:noFill/>
          </a:ln>
        </p:spPr>
      </p:pic>
      <p:pic>
        <p:nvPicPr>
          <p:cNvPr id="28" name="Shape 28"/>
          <p:cNvPicPr preferRelativeResize="0"/>
          <p:nvPr/>
        </p:nvPicPr>
        <p:blipFill>
          <a:blip r:embed="rId3">
            <a:alphaModFix/>
          </a:blip>
          <a:stretch>
            <a:fillRect/>
          </a:stretch>
        </p:blipFill>
        <p:spPr>
          <a:xfrm>
            <a:off x="7088175" y="5347850"/>
            <a:ext cx="1371600" cy="1047750"/>
          </a:xfrm>
          <a:prstGeom prst="rect">
            <a:avLst/>
          </a:prstGeom>
          <a:noFill/>
          <a:ln>
            <a:noFill/>
          </a:ln>
        </p:spPr>
      </p:pic>
      <p:sp>
        <p:nvSpPr>
          <p:cNvPr id="29" name="Shape 29"/>
          <p:cNvSpPr txBox="1">
            <a:spLocks noGrp="1"/>
          </p:cNvSpPr>
          <p:nvPr>
            <p:ph type="sldNum" idx="12"/>
          </p:nvPr>
        </p:nvSpPr>
        <p:spPr>
          <a:xfrm>
            <a:off x="8556783" y="6333134"/>
            <a:ext cx="548699" cy="524999"/>
          </a:xfrm>
          <a:prstGeom prst="rect">
            <a:avLst/>
          </a:prstGeom>
        </p:spPr>
        <p:txBody>
          <a:bodyPr lIns="91425" tIns="91425" rIns="91425" bIns="91425" anchor="t" anchorCtr="0">
            <a:noAutofit/>
          </a:bodyPr>
          <a:lstStyle>
            <a:lvl1pPr>
              <a:spcBef>
                <a:spcPts val="0"/>
              </a:spcBef>
              <a:buNone/>
              <a:defRPr>
                <a:solidFill>
                  <a:srgbClr val="666666"/>
                </a:solidFill>
              </a:defRPr>
            </a:lvl1pPr>
          </a:lstStyle>
          <a:p>
            <a:pPr>
              <a:spcBef>
                <a:spcPts val="0"/>
              </a:spcBef>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bg>
      <p:bgPr>
        <a:solidFill>
          <a:schemeClr val="lt1"/>
        </a:solidFill>
        <a:effectLst/>
      </p:bgPr>
    </p:bg>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66725" y="188911"/>
            <a:ext cx="8231187" cy="719136"/>
          </a:xfrm>
          <a:prstGeom prst="rect">
            <a:avLst/>
          </a:prstGeom>
          <a:noFill/>
          <a:ln>
            <a:noFill/>
          </a:ln>
        </p:spPr>
        <p:txBody>
          <a:bodyPr lIns="91425" tIns="91425" rIns="91425" bIns="91425" anchor="ctr" anchorCtr="0"/>
          <a:lstStyle>
            <a:lvl1pPr marL="0" indent="0" algn="l" rtl="0">
              <a:lnSpc>
                <a:spcPct val="100000"/>
              </a:lnSpc>
              <a:spcBef>
                <a:spcPts val="0"/>
              </a:spcBef>
              <a:spcAft>
                <a:spcPts val="0"/>
              </a:spcAft>
              <a:defRPr/>
            </a:lvl1pPr>
            <a:lvl2pPr marL="0" indent="0" algn="l" rtl="0">
              <a:lnSpc>
                <a:spcPct val="100000"/>
              </a:lnSpc>
              <a:spcBef>
                <a:spcPts val="0"/>
              </a:spcBef>
              <a:spcAft>
                <a:spcPts val="0"/>
              </a:spcAft>
              <a:defRPr/>
            </a:lvl2pPr>
            <a:lvl3pPr marL="0" indent="0" algn="l" rtl="0">
              <a:lnSpc>
                <a:spcPct val="100000"/>
              </a:lnSpc>
              <a:spcBef>
                <a:spcPts val="0"/>
              </a:spcBef>
              <a:spcAft>
                <a:spcPts val="0"/>
              </a:spcAft>
              <a:defRPr/>
            </a:lvl3pPr>
            <a:lvl4pPr marL="0" indent="0" algn="l" rtl="0">
              <a:lnSpc>
                <a:spcPct val="100000"/>
              </a:lnSpc>
              <a:spcBef>
                <a:spcPts val="0"/>
              </a:spcBef>
              <a:spcAft>
                <a:spcPts val="0"/>
              </a:spcAft>
              <a:defRPr/>
            </a:lvl4pPr>
            <a:lvl5pPr marL="0" indent="0" algn="l" rtl="0">
              <a:lnSpc>
                <a:spcPct val="100000"/>
              </a:lnSpc>
              <a:spcBef>
                <a:spcPts val="0"/>
              </a:spcBef>
              <a:spcAft>
                <a:spcPts val="0"/>
              </a:spcAft>
              <a:defRPr/>
            </a:lvl5pPr>
            <a:lvl6pPr marL="0" indent="0" algn="l" rtl="0">
              <a:lnSpc>
                <a:spcPct val="100000"/>
              </a:lnSpc>
              <a:spcBef>
                <a:spcPts val="0"/>
              </a:spcBef>
              <a:spcAft>
                <a:spcPts val="0"/>
              </a:spcAft>
              <a:defRPr/>
            </a:lvl6pPr>
            <a:lvl7pPr marL="0" indent="0" algn="l" rtl="0">
              <a:lnSpc>
                <a:spcPct val="100000"/>
              </a:lnSpc>
              <a:spcBef>
                <a:spcPts val="0"/>
              </a:spcBef>
              <a:spcAft>
                <a:spcPts val="0"/>
              </a:spcAft>
              <a:defRPr/>
            </a:lvl7pPr>
            <a:lvl8pPr marL="0" indent="0" algn="l" rtl="0">
              <a:lnSpc>
                <a:spcPct val="100000"/>
              </a:lnSpc>
              <a:spcBef>
                <a:spcPts val="0"/>
              </a:spcBef>
              <a:spcAft>
                <a:spcPts val="0"/>
              </a:spcAft>
              <a:defRPr/>
            </a:lvl8pPr>
            <a:lvl9pPr marL="0" indent="0" algn="l" rtl="0">
              <a:lnSpc>
                <a:spcPct val="100000"/>
              </a:lnSpc>
              <a:spcBef>
                <a:spcPts val="0"/>
              </a:spcBef>
              <a:spcAft>
                <a:spcPts val="0"/>
              </a:spcAft>
              <a:defRPr/>
            </a:lvl9pPr>
          </a:lstStyle>
          <a:p>
            <a:endParaRPr/>
          </a:p>
        </p:txBody>
      </p:sp>
      <p:sp>
        <p:nvSpPr>
          <p:cNvPr id="32" name="Shape 32"/>
          <p:cNvSpPr txBox="1">
            <a:spLocks noGrp="1"/>
          </p:cNvSpPr>
          <p:nvPr>
            <p:ph type="body" idx="1"/>
          </p:nvPr>
        </p:nvSpPr>
        <p:spPr>
          <a:xfrm>
            <a:off x="468312" y="1268412"/>
            <a:ext cx="8218500" cy="4857900"/>
          </a:xfrm>
          <a:prstGeom prst="rect">
            <a:avLst/>
          </a:prstGeom>
          <a:noFill/>
          <a:ln>
            <a:noFill/>
          </a:ln>
        </p:spPr>
        <p:txBody>
          <a:bodyPr lIns="91425" tIns="91425" rIns="91425" bIns="91425" anchor="t" anchorCtr="0"/>
          <a:lstStyle>
            <a:lvl1pPr marL="342900" indent="-190500" algn="l" rtl="0">
              <a:lnSpc>
                <a:spcPct val="100000"/>
              </a:lnSpc>
              <a:spcBef>
                <a:spcPts val="480"/>
              </a:spcBef>
              <a:spcAft>
                <a:spcPts val="0"/>
              </a:spcAft>
              <a:buClr>
                <a:srgbClr val="5F5F5F"/>
              </a:buClr>
              <a:buFont typeface="Arial"/>
              <a:buChar char="•"/>
              <a:defRPr>
                <a:solidFill>
                  <a:srgbClr val="000000"/>
                </a:solidFill>
              </a:defRPr>
            </a:lvl1pPr>
            <a:lvl2pPr marL="742950" indent="-146050" algn="l" rtl="0">
              <a:lnSpc>
                <a:spcPct val="100000"/>
              </a:lnSpc>
              <a:spcBef>
                <a:spcPts val="440"/>
              </a:spcBef>
              <a:spcAft>
                <a:spcPts val="0"/>
              </a:spcAft>
              <a:buClr>
                <a:srgbClr val="777777"/>
              </a:buClr>
              <a:buFont typeface="Arial"/>
              <a:buChar char="–"/>
              <a:defRPr/>
            </a:lvl2pPr>
            <a:lvl3pPr marL="1143000" indent="-101600" algn="l" rtl="0">
              <a:lnSpc>
                <a:spcPct val="100000"/>
              </a:lnSpc>
              <a:spcBef>
                <a:spcPts val="400"/>
              </a:spcBef>
              <a:spcAft>
                <a:spcPts val="0"/>
              </a:spcAft>
              <a:buClr>
                <a:srgbClr val="808080"/>
              </a:buClr>
              <a:buFont typeface="Arial"/>
              <a:buChar char="•"/>
              <a:defRPr/>
            </a:lvl3pPr>
            <a:lvl4pPr marL="1600200" indent="-114300" algn="l" rtl="0">
              <a:lnSpc>
                <a:spcPct val="100000"/>
              </a:lnSpc>
              <a:spcBef>
                <a:spcPts val="360"/>
              </a:spcBef>
              <a:spcAft>
                <a:spcPts val="0"/>
              </a:spcAft>
              <a:buClr>
                <a:srgbClr val="969696"/>
              </a:buClr>
              <a:buFont typeface="Arial"/>
              <a:buChar char="–"/>
              <a:defRPr/>
            </a:lvl4pPr>
            <a:lvl5pPr marL="2057400" indent="-114300" algn="l" rtl="0">
              <a:lnSpc>
                <a:spcPct val="100000"/>
              </a:lnSpc>
              <a:spcBef>
                <a:spcPts val="360"/>
              </a:spcBef>
              <a:spcAft>
                <a:spcPts val="0"/>
              </a:spcAft>
              <a:buClr>
                <a:srgbClr val="969696"/>
              </a:buClr>
              <a:buFont typeface="Arial"/>
              <a:buChar char="»"/>
              <a:defRPr/>
            </a:lvl5pPr>
            <a:lvl6pPr marL="2514600" indent="-114300" algn="l" rtl="0">
              <a:lnSpc>
                <a:spcPct val="100000"/>
              </a:lnSpc>
              <a:spcBef>
                <a:spcPts val="360"/>
              </a:spcBef>
              <a:spcAft>
                <a:spcPts val="0"/>
              </a:spcAft>
              <a:buClr>
                <a:srgbClr val="969696"/>
              </a:buClr>
              <a:buFont typeface="Arial"/>
              <a:buChar char="»"/>
              <a:defRPr/>
            </a:lvl6pPr>
            <a:lvl7pPr marL="3429000" indent="-114300" algn="l" rtl="0">
              <a:lnSpc>
                <a:spcPct val="100000"/>
              </a:lnSpc>
              <a:spcBef>
                <a:spcPts val="360"/>
              </a:spcBef>
              <a:spcAft>
                <a:spcPts val="0"/>
              </a:spcAft>
              <a:buClr>
                <a:srgbClr val="969696"/>
              </a:buClr>
              <a:buFont typeface="Arial"/>
              <a:buChar char="»"/>
              <a:defRPr/>
            </a:lvl7pPr>
            <a:lvl8pPr marL="4800600" indent="-114300" algn="l" rtl="0">
              <a:lnSpc>
                <a:spcPct val="100000"/>
              </a:lnSpc>
              <a:spcBef>
                <a:spcPts val="360"/>
              </a:spcBef>
              <a:spcAft>
                <a:spcPts val="0"/>
              </a:spcAft>
              <a:buClr>
                <a:srgbClr val="969696"/>
              </a:buClr>
              <a:buFont typeface="Arial"/>
              <a:buChar char="»"/>
              <a:defRPr/>
            </a:lvl8pPr>
            <a:lvl9pPr marL="6629400" indent="-114300" algn="l" rtl="0">
              <a:lnSpc>
                <a:spcPct val="100000"/>
              </a:lnSpc>
              <a:spcBef>
                <a:spcPts val="360"/>
              </a:spcBef>
              <a:spcAft>
                <a:spcPts val="0"/>
              </a:spcAft>
              <a:buClr>
                <a:srgbClr val="969696"/>
              </a:buClr>
              <a:buFont typeface="Arial"/>
              <a:buChar char="»"/>
              <a:defRPr/>
            </a:lvl9pPr>
          </a:lstStyle>
          <a:p>
            <a:endParaRPr/>
          </a:p>
        </p:txBody>
      </p:sp>
      <p:sp>
        <p:nvSpPr>
          <p:cNvPr id="33" name="Shape 33"/>
          <p:cNvSpPr txBox="1">
            <a:spLocks noGrp="1"/>
          </p:cNvSpPr>
          <p:nvPr>
            <p:ph type="dt" idx="10"/>
          </p:nvPr>
        </p:nvSpPr>
        <p:spPr>
          <a:xfrm>
            <a:off x="2124075" y="6473825"/>
            <a:ext cx="647700" cy="339724"/>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4" name="Shape 34"/>
          <p:cNvSpPr txBox="1">
            <a:spLocks noGrp="1"/>
          </p:cNvSpPr>
          <p:nvPr>
            <p:ph type="ftr" idx="11"/>
          </p:nvPr>
        </p:nvSpPr>
        <p:spPr>
          <a:xfrm>
            <a:off x="2843211" y="6473825"/>
            <a:ext cx="3097211" cy="339724"/>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5" name="Shape 35"/>
          <p:cNvSpPr txBox="1">
            <a:spLocks noGrp="1"/>
          </p:cNvSpPr>
          <p:nvPr>
            <p:ph type="sldNum" idx="12"/>
          </p:nvPr>
        </p:nvSpPr>
        <p:spPr>
          <a:xfrm>
            <a:off x="6011862" y="6473825"/>
            <a:ext cx="792162" cy="339724"/>
          </a:xfrm>
          <a:prstGeom prst="rect">
            <a:avLst/>
          </a:prstGeom>
          <a:noFill/>
          <a:ln>
            <a:noFill/>
          </a:ln>
        </p:spPr>
        <p:txBody>
          <a:bodyPr lIns="91425" tIns="91425" rIns="91425" bIns="91425" anchor="t" anchorCtr="0">
            <a:noAutofit/>
          </a:bodyPr>
          <a:lstStyle>
            <a:lvl1pPr marL="0" marR="0" indent="0" rtl="0">
              <a:lnSpc>
                <a:spcPct val="100000"/>
              </a:lnSpc>
              <a:spcBef>
                <a:spcPts val="0"/>
              </a:spcBef>
              <a:spcAft>
                <a:spcPts val="0"/>
              </a:spcAft>
              <a:defRPr/>
            </a:lvl1pPr>
          </a:lstStyle>
          <a:p>
            <a:pPr marL="0" lvl="0" indent="0">
              <a:spcBef>
                <a:spcPts val="0"/>
              </a:spcBef>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937625" y="274650"/>
            <a:ext cx="6749100" cy="1143299"/>
          </a:xfrm>
          <a:prstGeom prst="rect">
            <a:avLst/>
          </a:prstGeom>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38" name="Shape 38"/>
          <p:cNvCxnSpPr/>
          <p:nvPr/>
        </p:nvCxnSpPr>
        <p:spPr>
          <a:xfrm>
            <a:off x="457200" y="1524000"/>
            <a:ext cx="8229600" cy="0"/>
          </a:xfrm>
          <a:prstGeom prst="straightConnector1">
            <a:avLst/>
          </a:prstGeom>
          <a:noFill/>
          <a:ln w="50800" cap="flat">
            <a:solidFill>
              <a:srgbClr val="DB20C7"/>
            </a:solidFill>
            <a:prstDash val="solid"/>
            <a:round/>
            <a:headEnd type="none" w="med" len="med"/>
            <a:tailEnd type="none" w="med" len="med"/>
          </a:ln>
        </p:spPr>
      </p:cxnSp>
      <p:sp>
        <p:nvSpPr>
          <p:cNvPr id="39" name="Shape 39"/>
          <p:cNvSpPr/>
          <p:nvPr/>
        </p:nvSpPr>
        <p:spPr>
          <a:xfrm>
            <a:off x="111851" y="24875"/>
            <a:ext cx="1149936" cy="1067194"/>
          </a:xfrm>
          <a:prstGeom prst="rect">
            <a:avLst/>
          </a:prstGeom>
          <a:noFill/>
          <a:ln>
            <a:noFill/>
          </a:ln>
        </p:spPr>
      </p:sp>
      <p:sp>
        <p:nvSpPr>
          <p:cNvPr id="40" name="Shape 40"/>
          <p:cNvSpPr txBox="1">
            <a:spLocks noGrp="1"/>
          </p:cNvSpPr>
          <p:nvPr>
            <p:ph type="sldNum" idx="12"/>
          </p:nvPr>
        </p:nvSpPr>
        <p:spPr>
          <a:xfrm>
            <a:off x="8556783" y="6333134"/>
            <a:ext cx="548699" cy="524999"/>
          </a:xfrm>
          <a:prstGeom prst="rect">
            <a:avLst/>
          </a:prstGeom>
        </p:spPr>
        <p:txBody>
          <a:bodyPr lIns="91425" tIns="91425" rIns="91425" bIns="91425" anchor="t" anchorCtr="0">
            <a:noAutofit/>
          </a:bodyPr>
          <a:lstStyle>
            <a:lvl1pPr>
              <a:spcBef>
                <a:spcPts val="0"/>
              </a:spcBef>
              <a:buNone/>
              <a:defRPr>
                <a:solidFill>
                  <a:srgbClr val="666666"/>
                </a:solidFill>
              </a:defRPr>
            </a:lvl1pPr>
          </a:lstStyle>
          <a:p>
            <a:pPr>
              <a:spcBef>
                <a:spcPts val="0"/>
              </a:spcBef>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p:nvPr/>
        </p:nvSpPr>
        <p:spPr>
          <a:xfrm>
            <a:off x="0" y="6381750"/>
            <a:ext cx="9144000" cy="476249"/>
          </a:xfrm>
          <a:prstGeom prst="rect">
            <a:avLst/>
          </a:prstGeom>
          <a:solidFill>
            <a:srgbClr val="00B6DE"/>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a:p>
        </p:txBody>
      </p:sp>
      <p:sp>
        <p:nvSpPr>
          <p:cNvPr id="10" name="Shape 10"/>
          <p:cNvSpPr/>
          <p:nvPr/>
        </p:nvSpPr>
        <p:spPr>
          <a:xfrm>
            <a:off x="0" y="0"/>
            <a:ext cx="9144000" cy="981074"/>
          </a:xfrm>
          <a:prstGeom prst="rect">
            <a:avLst/>
          </a:prstGeom>
          <a:solidFill>
            <a:srgbClr val="00B6DE"/>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a:p>
        </p:txBody>
      </p:sp>
      <p:sp>
        <p:nvSpPr>
          <p:cNvPr id="11" name="Shape 11"/>
          <p:cNvSpPr/>
          <p:nvPr/>
        </p:nvSpPr>
        <p:spPr>
          <a:xfrm>
            <a:off x="2771775" y="0"/>
            <a:ext cx="6372224" cy="969961"/>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pic>
        <p:nvPicPr>
          <p:cNvPr id="12" name="Shape 12"/>
          <p:cNvPicPr preferRelativeResize="0"/>
          <p:nvPr/>
        </p:nvPicPr>
        <p:blipFill>
          <a:blip r:embed="rId5">
            <a:alphaModFix/>
          </a:blip>
          <a:stretch>
            <a:fillRect/>
          </a:stretch>
        </p:blipFill>
        <p:spPr>
          <a:xfrm>
            <a:off x="2771775" y="0"/>
            <a:ext cx="6372225" cy="969961"/>
          </a:xfrm>
          <a:prstGeom prst="rect">
            <a:avLst/>
          </a:prstGeom>
          <a:noFill/>
          <a:ln>
            <a:noFill/>
          </a:ln>
        </p:spPr>
      </p:pic>
      <p:sp>
        <p:nvSpPr>
          <p:cNvPr id="13" name="Shape 13"/>
          <p:cNvSpPr txBox="1">
            <a:spLocks noGrp="1"/>
          </p:cNvSpPr>
          <p:nvPr>
            <p:ph type="body" idx="1"/>
          </p:nvPr>
        </p:nvSpPr>
        <p:spPr>
          <a:xfrm>
            <a:off x="468312" y="1268412"/>
            <a:ext cx="8218487" cy="4857750"/>
          </a:xfrm>
          <a:prstGeom prst="rect">
            <a:avLst/>
          </a:prstGeom>
          <a:noFill/>
          <a:ln>
            <a:noFill/>
          </a:ln>
        </p:spPr>
        <p:txBody>
          <a:bodyPr lIns="91425" tIns="91425" rIns="91425" bIns="91425" anchor="t" anchorCtr="0"/>
          <a:lstStyle>
            <a:lvl1pPr marL="342900" marR="0" indent="-190500" algn="l" rtl="0">
              <a:lnSpc>
                <a:spcPct val="100000"/>
              </a:lnSpc>
              <a:spcBef>
                <a:spcPts val="480"/>
              </a:spcBef>
              <a:spcAft>
                <a:spcPts val="0"/>
              </a:spcAft>
              <a:buClr>
                <a:srgbClr val="666666"/>
              </a:buClr>
              <a:buSzPct val="100000"/>
              <a:buFont typeface="Arial"/>
              <a:buChar char="•"/>
              <a:defRPr sz="2400">
                <a:solidFill>
                  <a:srgbClr val="666666"/>
                </a:solidFill>
              </a:defRPr>
            </a:lvl1pPr>
            <a:lvl2pPr marL="742950" marR="0" indent="-146050" algn="l" rtl="0">
              <a:lnSpc>
                <a:spcPct val="100000"/>
              </a:lnSpc>
              <a:spcBef>
                <a:spcPts val="440"/>
              </a:spcBef>
              <a:spcAft>
                <a:spcPts val="0"/>
              </a:spcAft>
              <a:buClr>
                <a:srgbClr val="666666"/>
              </a:buClr>
              <a:buSzPct val="100000"/>
              <a:buFont typeface="Arial"/>
              <a:buChar char="–"/>
              <a:defRPr sz="1800">
                <a:solidFill>
                  <a:srgbClr val="666666"/>
                </a:solidFill>
              </a:defRPr>
            </a:lvl2pPr>
            <a:lvl3pPr marL="1143000" marR="0" indent="-101600" algn="l" rtl="0">
              <a:lnSpc>
                <a:spcPct val="100000"/>
              </a:lnSpc>
              <a:spcBef>
                <a:spcPts val="400"/>
              </a:spcBef>
              <a:spcAft>
                <a:spcPts val="0"/>
              </a:spcAft>
              <a:buClr>
                <a:srgbClr val="808080"/>
              </a:buClr>
              <a:buFont typeface="Arial"/>
              <a:buChar char="•"/>
              <a:defRPr/>
            </a:lvl3pPr>
            <a:lvl4pPr marL="1600200" marR="0" indent="-114300" algn="l" rtl="0">
              <a:lnSpc>
                <a:spcPct val="100000"/>
              </a:lnSpc>
              <a:spcBef>
                <a:spcPts val="360"/>
              </a:spcBef>
              <a:spcAft>
                <a:spcPts val="0"/>
              </a:spcAft>
              <a:buClr>
                <a:srgbClr val="969696"/>
              </a:buClr>
              <a:buFont typeface="Arial"/>
              <a:buChar char="–"/>
              <a:defRPr/>
            </a:lvl4pPr>
            <a:lvl5pPr marL="2057400" marR="0" indent="-114300" algn="l" rtl="0">
              <a:lnSpc>
                <a:spcPct val="100000"/>
              </a:lnSpc>
              <a:spcBef>
                <a:spcPts val="360"/>
              </a:spcBef>
              <a:spcAft>
                <a:spcPts val="0"/>
              </a:spcAft>
              <a:buClr>
                <a:srgbClr val="969696"/>
              </a:buClr>
              <a:buFont typeface="Arial"/>
              <a:buChar char="»"/>
              <a:defRPr/>
            </a:lvl5pPr>
            <a:lvl6pPr marL="2514600" marR="0" indent="-114300" algn="l" rtl="0">
              <a:lnSpc>
                <a:spcPct val="100000"/>
              </a:lnSpc>
              <a:spcBef>
                <a:spcPts val="360"/>
              </a:spcBef>
              <a:spcAft>
                <a:spcPts val="0"/>
              </a:spcAft>
              <a:buClr>
                <a:srgbClr val="969696"/>
              </a:buClr>
              <a:buFont typeface="Arial"/>
              <a:buChar char="»"/>
              <a:defRPr/>
            </a:lvl6pPr>
            <a:lvl7pPr marL="3429000" marR="0" indent="-114300" algn="l" rtl="0">
              <a:lnSpc>
                <a:spcPct val="100000"/>
              </a:lnSpc>
              <a:spcBef>
                <a:spcPts val="360"/>
              </a:spcBef>
              <a:spcAft>
                <a:spcPts val="0"/>
              </a:spcAft>
              <a:buClr>
                <a:srgbClr val="969696"/>
              </a:buClr>
              <a:buFont typeface="Arial"/>
              <a:buChar char="»"/>
              <a:defRPr/>
            </a:lvl7pPr>
            <a:lvl8pPr marL="4800600" marR="0" indent="-114300" algn="l" rtl="0">
              <a:lnSpc>
                <a:spcPct val="100000"/>
              </a:lnSpc>
              <a:spcBef>
                <a:spcPts val="360"/>
              </a:spcBef>
              <a:spcAft>
                <a:spcPts val="0"/>
              </a:spcAft>
              <a:buClr>
                <a:srgbClr val="969696"/>
              </a:buClr>
              <a:buFont typeface="Arial"/>
              <a:buChar char="»"/>
              <a:defRPr/>
            </a:lvl8pPr>
            <a:lvl9pPr marL="6629400" marR="0" indent="-114300" algn="l" rtl="0">
              <a:lnSpc>
                <a:spcPct val="100000"/>
              </a:lnSpc>
              <a:spcBef>
                <a:spcPts val="360"/>
              </a:spcBef>
              <a:spcAft>
                <a:spcPts val="0"/>
              </a:spcAft>
              <a:buClr>
                <a:srgbClr val="969696"/>
              </a:buClr>
              <a:buFont typeface="Arial"/>
              <a:buChar char="»"/>
              <a:defRPr/>
            </a:lvl9pPr>
          </a:lstStyle>
          <a:p>
            <a:endParaRPr/>
          </a:p>
        </p:txBody>
      </p:sp>
      <p:sp>
        <p:nvSpPr>
          <p:cNvPr id="14" name="Shape 14"/>
          <p:cNvSpPr txBox="1">
            <a:spLocks noGrp="1"/>
          </p:cNvSpPr>
          <p:nvPr>
            <p:ph type="dt" idx="10"/>
          </p:nvPr>
        </p:nvSpPr>
        <p:spPr>
          <a:xfrm>
            <a:off x="2124075" y="6473825"/>
            <a:ext cx="647700" cy="339724"/>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5" name="Shape 15"/>
          <p:cNvSpPr txBox="1">
            <a:spLocks noGrp="1"/>
          </p:cNvSpPr>
          <p:nvPr>
            <p:ph type="ftr" idx="11"/>
          </p:nvPr>
        </p:nvSpPr>
        <p:spPr>
          <a:xfrm>
            <a:off x="2843211" y="6473825"/>
            <a:ext cx="3097211" cy="339724"/>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ldNum" idx="12"/>
          </p:nvPr>
        </p:nvSpPr>
        <p:spPr>
          <a:xfrm>
            <a:off x="6011862" y="6473825"/>
            <a:ext cx="792162" cy="339724"/>
          </a:xfrm>
          <a:prstGeom prst="rect">
            <a:avLst/>
          </a:prstGeom>
          <a:noFill/>
          <a:ln>
            <a:noFill/>
          </a:ln>
        </p:spPr>
        <p:txBody>
          <a:bodyPr lIns="91425" tIns="91425" rIns="91425" bIns="91425" anchor="t" anchorCtr="0">
            <a:noAutofit/>
          </a:bodyPr>
          <a:lstStyle>
            <a:lvl1pPr marL="0" marR="0" indent="0" algn="r" rtl="0">
              <a:lnSpc>
                <a:spcPct val="100000"/>
              </a:lnSpc>
              <a:spcBef>
                <a:spcPts val="0"/>
              </a:spcBef>
              <a:spcAft>
                <a:spcPts val="0"/>
              </a:spcAft>
              <a:defRPr sz="1300"/>
            </a:lvl1pPr>
          </a:lstStyle>
          <a:p>
            <a:pPr marL="0" lvl="0" indent="0">
              <a:spcBef>
                <a:spcPts val="0"/>
              </a:spcBef>
              <a:buNone/>
            </a:pPr>
            <a:fld id="{00000000-1234-1234-1234-123412341234}" type="slidenum">
              <a:rPr lang="en-US"/>
              <a:t>‹#›</a:t>
            </a:fld>
            <a:endParaRPr lang="en-US"/>
          </a:p>
        </p:txBody>
      </p:sp>
      <p:sp>
        <p:nvSpPr>
          <p:cNvPr id="17" name="Shape 17"/>
          <p:cNvSpPr txBox="1">
            <a:spLocks noGrp="1"/>
          </p:cNvSpPr>
          <p:nvPr>
            <p:ph type="title"/>
          </p:nvPr>
        </p:nvSpPr>
        <p:spPr>
          <a:xfrm>
            <a:off x="466725" y="188911"/>
            <a:ext cx="8231187" cy="719136"/>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SzPct val="100000"/>
              <a:defRPr sz="3600">
                <a:solidFill>
                  <a:srgbClr val="FFFFFF"/>
                </a:solidFill>
              </a:defRPr>
            </a:lvl1pPr>
            <a:lvl2pPr marL="0" marR="0" indent="0" algn="l" rtl="0">
              <a:lnSpc>
                <a:spcPct val="100000"/>
              </a:lnSpc>
              <a:spcBef>
                <a:spcPts val="0"/>
              </a:spcBef>
              <a:spcAft>
                <a:spcPts val="0"/>
              </a:spcAft>
              <a:defRPr/>
            </a:lvl2pPr>
            <a:lvl3pPr marL="0" marR="0" indent="0" algn="l" rtl="0">
              <a:lnSpc>
                <a:spcPct val="100000"/>
              </a:lnSpc>
              <a:spcBef>
                <a:spcPts val="0"/>
              </a:spcBef>
              <a:spcAft>
                <a:spcPts val="0"/>
              </a:spcAft>
              <a:defRPr/>
            </a:lvl3pPr>
            <a:lvl4pPr marL="0" marR="0" indent="0" algn="l" rtl="0">
              <a:lnSpc>
                <a:spcPct val="100000"/>
              </a:lnSpc>
              <a:spcBef>
                <a:spcPts val="0"/>
              </a:spcBef>
              <a:spcAft>
                <a:spcPts val="0"/>
              </a:spcAft>
              <a:defRPr/>
            </a:lvl4pPr>
            <a:lvl5pPr marL="0" marR="0" indent="0" algn="l" rtl="0">
              <a:lnSpc>
                <a:spcPct val="100000"/>
              </a:lnSpc>
              <a:spcBef>
                <a:spcPts val="0"/>
              </a:spcBef>
              <a:spcAft>
                <a:spcPts val="0"/>
              </a:spcAft>
              <a:defRPr/>
            </a:lvl5pPr>
            <a:lvl6pPr marL="0" marR="0" indent="0" algn="l" rtl="0">
              <a:lnSpc>
                <a:spcPct val="100000"/>
              </a:lnSpc>
              <a:spcBef>
                <a:spcPts val="0"/>
              </a:spcBef>
              <a:spcAft>
                <a:spcPts val="0"/>
              </a:spcAft>
              <a:defRPr/>
            </a:lvl6pPr>
            <a:lvl7pPr marL="0" marR="0" indent="0" algn="l" rtl="0">
              <a:lnSpc>
                <a:spcPct val="100000"/>
              </a:lnSpc>
              <a:spcBef>
                <a:spcPts val="0"/>
              </a:spcBef>
              <a:spcAft>
                <a:spcPts val="0"/>
              </a:spcAft>
              <a:defRPr/>
            </a:lvl7pPr>
            <a:lvl8pPr marL="0" marR="0" indent="0" algn="l" rtl="0">
              <a:lnSpc>
                <a:spcPct val="100000"/>
              </a:lnSpc>
              <a:spcBef>
                <a:spcPts val="0"/>
              </a:spcBef>
              <a:spcAft>
                <a:spcPts val="0"/>
              </a:spcAft>
              <a:defRPr/>
            </a:lvl8pPr>
            <a:lvl9pPr marL="0" marR="0" indent="0" algn="l" rtl="0">
              <a:lnSpc>
                <a:spcPct val="100000"/>
              </a:lnSpc>
              <a:spcBef>
                <a:spcPts val="0"/>
              </a:spcBef>
              <a:spcAft>
                <a:spcPts val="0"/>
              </a:spcAft>
              <a:defRPr/>
            </a:lvl9pPr>
          </a:lstStyle>
          <a:p>
            <a:endParaRPr/>
          </a:p>
        </p:txBody>
      </p:sp>
      <p:sp>
        <p:nvSpPr>
          <p:cNvPr id="18" name="Shape 18"/>
          <p:cNvSpPr/>
          <p:nvPr/>
        </p:nvSpPr>
        <p:spPr>
          <a:xfrm>
            <a:off x="6877050" y="6229350"/>
            <a:ext cx="1855786" cy="584200"/>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pic>
        <p:nvPicPr>
          <p:cNvPr id="19" name="Shape 19"/>
          <p:cNvPicPr preferRelativeResize="0"/>
          <p:nvPr/>
        </p:nvPicPr>
        <p:blipFill>
          <a:blip r:embed="rId6">
            <a:alphaModFix/>
          </a:blip>
          <a:stretch>
            <a:fillRect/>
          </a:stretch>
        </p:blipFill>
        <p:spPr>
          <a:xfrm>
            <a:off x="6877050" y="6229350"/>
            <a:ext cx="1855786" cy="584200"/>
          </a:xfrm>
          <a:prstGeom prst="rect">
            <a:avLst/>
          </a:prstGeom>
          <a:noFill/>
          <a:ln>
            <a:noFill/>
          </a:ln>
        </p:spPr>
      </p:pic>
      <p:sp>
        <p:nvSpPr>
          <p:cNvPr id="20" name="Shape 20"/>
          <p:cNvSpPr/>
          <p:nvPr/>
        </p:nvSpPr>
        <p:spPr>
          <a:xfrm>
            <a:off x="323850" y="6381750"/>
            <a:ext cx="1400174" cy="439736"/>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pic>
        <p:nvPicPr>
          <p:cNvPr id="21" name="Shape 21"/>
          <p:cNvPicPr preferRelativeResize="0"/>
          <p:nvPr/>
        </p:nvPicPr>
        <p:blipFill>
          <a:blip r:embed="rId7">
            <a:alphaModFix/>
          </a:blip>
          <a:stretch>
            <a:fillRect/>
          </a:stretch>
        </p:blipFill>
        <p:spPr>
          <a:xfrm>
            <a:off x="323850" y="6381750"/>
            <a:ext cx="1400175" cy="4397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3.jp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4.jp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hyperlink" Target="https://oscarwiki.parra.catholic.edu.au/confluence/display/pss/Ann+D+Clark+Lecture" TargetMode="External"/><Relationship Id="rId4" Type="http://schemas.openxmlformats.org/officeDocument/2006/relationships/hyperlink" Target="http://www.curriculumsupport.education.nsw.gov.au/literacy/assets/pdf/continuum/k6_contin_2012.pdf" TargetMode="External"/><Relationship Id="rId5" Type="http://schemas.openxmlformats.org/officeDocument/2006/relationships/hyperlink" Target="http://www.decd.sa.gov.au/literacy/files/links/Comprehension_continuum_DD.pdf" TargetMode="External"/><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sp>
        <p:nvSpPr>
          <p:cNvPr id="42" name="Shape 42"/>
          <p:cNvSpPr txBox="1">
            <a:spLocks noGrp="1"/>
          </p:cNvSpPr>
          <p:nvPr>
            <p:ph type="ctrTitle"/>
          </p:nvPr>
        </p:nvSpPr>
        <p:spPr>
          <a:xfrm>
            <a:off x="136325" y="795574"/>
            <a:ext cx="8733899" cy="1349400"/>
          </a:xfrm>
          <a:prstGeom prst="rect">
            <a:avLst/>
          </a:prstGeom>
          <a:noFill/>
          <a:ln>
            <a:noFill/>
          </a:ln>
        </p:spPr>
        <p:txBody>
          <a:bodyPr lIns="91425" tIns="45700" rIns="91425" bIns="45700" anchor="ctr" anchorCtr="0">
            <a:noAutofit/>
          </a:bodyPr>
          <a:lstStyle/>
          <a:p>
            <a:pPr lvl="0" rtl="0">
              <a:spcBef>
                <a:spcPts val="0"/>
              </a:spcBef>
              <a:buNone/>
            </a:pPr>
            <a:endParaRPr dirty="0">
              <a:solidFill>
                <a:srgbClr val="000000"/>
              </a:solidFill>
            </a:endParaRPr>
          </a:p>
          <a:p>
            <a:pPr lvl="0" algn="ctr" rtl="0">
              <a:lnSpc>
                <a:spcPct val="115000"/>
              </a:lnSpc>
              <a:spcBef>
                <a:spcPts val="2400"/>
              </a:spcBef>
              <a:spcAft>
                <a:spcPts val="600"/>
              </a:spcAft>
              <a:buSzPct val="36666"/>
              <a:buNone/>
            </a:pPr>
            <a:r>
              <a:rPr lang="en-US" sz="3000" dirty="0">
                <a:solidFill>
                  <a:srgbClr val="000000"/>
                </a:solidFill>
              </a:rPr>
              <a:t>From acquisition to mastery: How reading profiles impact on outcomes for struggling students</a:t>
            </a:r>
          </a:p>
          <a:p>
            <a:pPr marL="0" marR="0" lvl="0" indent="0" algn="l" rtl="0">
              <a:lnSpc>
                <a:spcPct val="100000"/>
              </a:lnSpc>
              <a:spcBef>
                <a:spcPts val="0"/>
              </a:spcBef>
              <a:spcAft>
                <a:spcPts val="0"/>
              </a:spcAft>
              <a:buNone/>
            </a:pPr>
            <a:endParaRPr dirty="0">
              <a:solidFill>
                <a:srgbClr val="000000"/>
              </a:solidFill>
            </a:endParaRPr>
          </a:p>
        </p:txBody>
      </p:sp>
      <p:sp>
        <p:nvSpPr>
          <p:cNvPr id="43" name="Shape 43"/>
          <p:cNvSpPr txBox="1">
            <a:spLocks noGrp="1"/>
          </p:cNvSpPr>
          <p:nvPr>
            <p:ph type="sldNum" idx="12"/>
          </p:nvPr>
        </p:nvSpPr>
        <p:spPr>
          <a:xfrm>
            <a:off x="8556783" y="6333134"/>
            <a:ext cx="548699" cy="524999"/>
          </a:xfrm>
          <a:prstGeom prst="rect">
            <a:avLst/>
          </a:prstGeom>
        </p:spPr>
        <p:txBody>
          <a:bodyPr lIns="91425" tIns="91425" rIns="91425" bIns="91425" anchor="t" anchorCtr="0">
            <a:noAutofit/>
          </a:bodyPr>
          <a:lstStyle/>
          <a:p>
            <a:pPr lvl="0" rtl="0">
              <a:spcBef>
                <a:spcPts val="0"/>
              </a:spcBef>
              <a:buNone/>
            </a:pPr>
            <a:fld id="{00000000-1234-1234-1234-123412341234}" type="slidenum">
              <a:rPr lang="en-US"/>
              <a:t>1</a:t>
            </a:fld>
            <a:endParaRPr lang="en-US"/>
          </a:p>
        </p:txBody>
      </p:sp>
      <p:sp>
        <p:nvSpPr>
          <p:cNvPr id="44" name="Shape 44"/>
          <p:cNvSpPr txBox="1"/>
          <p:nvPr/>
        </p:nvSpPr>
        <p:spPr>
          <a:xfrm>
            <a:off x="297350" y="3758200"/>
            <a:ext cx="8178600" cy="2440800"/>
          </a:xfrm>
          <a:prstGeom prst="rect">
            <a:avLst/>
          </a:prstGeom>
          <a:noFill/>
          <a:ln>
            <a:noFill/>
          </a:ln>
        </p:spPr>
        <p:txBody>
          <a:bodyPr lIns="91425" tIns="91425" rIns="91425" bIns="91425" anchor="t" anchorCtr="0">
            <a:noAutofit/>
          </a:bodyPr>
          <a:lstStyle/>
          <a:p>
            <a:pPr algn="ctr" rtl="0">
              <a:lnSpc>
                <a:spcPct val="115000"/>
              </a:lnSpc>
              <a:spcBef>
                <a:spcPts val="2400"/>
              </a:spcBef>
              <a:spcAft>
                <a:spcPts val="600"/>
              </a:spcAft>
              <a:buNone/>
            </a:pPr>
            <a:r>
              <a:rPr lang="en-US" sz="2400" dirty="0"/>
              <a:t>EPPC Conference </a:t>
            </a:r>
          </a:p>
          <a:p>
            <a:pPr algn="ctr" rtl="0">
              <a:lnSpc>
                <a:spcPct val="115000"/>
              </a:lnSpc>
              <a:spcBef>
                <a:spcPts val="2400"/>
              </a:spcBef>
              <a:spcAft>
                <a:spcPts val="600"/>
              </a:spcAft>
              <a:buNone/>
            </a:pPr>
            <a:r>
              <a:rPr lang="en-US" sz="2400" dirty="0"/>
              <a:t>May 2015</a:t>
            </a:r>
          </a:p>
          <a:p>
            <a:pPr lvl="0" algn="ctr" rtl="0">
              <a:lnSpc>
                <a:spcPct val="115000"/>
              </a:lnSpc>
              <a:spcBef>
                <a:spcPts val="2400"/>
              </a:spcBef>
              <a:spcAft>
                <a:spcPts val="600"/>
              </a:spcAft>
              <a:buNone/>
            </a:pPr>
            <a:r>
              <a:rPr lang="en-US" dirty="0"/>
              <a:t>Susan Woolfenden, Shane Morris &amp; Gail Story</a:t>
            </a:r>
          </a:p>
          <a:p>
            <a:pPr lvl="0" rtl="0">
              <a:spcBef>
                <a:spcPts val="0"/>
              </a:spcBef>
              <a:buNone/>
            </a:pPr>
            <a:endParaRPr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a:spcBef>
                <a:spcPts val="0"/>
              </a:spcBef>
              <a:buNone/>
            </a:pPr>
            <a:r>
              <a:rPr lang="en-US"/>
              <a:t>Investigating the Problem</a:t>
            </a:r>
          </a:p>
        </p:txBody>
      </p:sp>
      <p:sp>
        <p:nvSpPr>
          <p:cNvPr id="122" name="Shape 122"/>
          <p:cNvSpPr txBox="1">
            <a:spLocks noGrp="1"/>
          </p:cNvSpPr>
          <p:nvPr>
            <p:ph type="body" idx="1"/>
          </p:nvPr>
        </p:nvSpPr>
        <p:spPr>
          <a:xfrm>
            <a:off x="468312" y="1268412"/>
            <a:ext cx="8218500" cy="4857900"/>
          </a:xfrm>
          <a:prstGeom prst="rect">
            <a:avLst/>
          </a:prstGeom>
        </p:spPr>
        <p:txBody>
          <a:bodyPr lIns="91425" tIns="91425" rIns="91425" bIns="91425" anchor="t" anchorCtr="0">
            <a:noAutofit/>
          </a:bodyPr>
          <a:lstStyle/>
          <a:p>
            <a:pPr rtl="0">
              <a:spcBef>
                <a:spcPts val="0"/>
              </a:spcBef>
              <a:buNone/>
            </a:pPr>
            <a:r>
              <a:rPr lang="en-US"/>
              <a:t>Our approach </a:t>
            </a:r>
            <a:r>
              <a:rPr lang="en-US" b="1" i="1"/>
              <a:t>Acquisition to mastery</a:t>
            </a:r>
            <a:r>
              <a:rPr lang="en-US" i="1"/>
              <a:t> </a:t>
            </a:r>
            <a:r>
              <a:rPr lang="en-US"/>
              <a:t>was informed by themes in educational literature.</a:t>
            </a:r>
          </a:p>
          <a:p>
            <a:pPr rtl="0">
              <a:spcBef>
                <a:spcPts val="0"/>
              </a:spcBef>
              <a:buNone/>
            </a:pPr>
            <a:endParaRPr/>
          </a:p>
          <a:p>
            <a:pPr marL="457200" lvl="0" indent="-381000" rtl="0">
              <a:spcBef>
                <a:spcPts val="0"/>
              </a:spcBef>
              <a:buClr>
                <a:srgbClr val="5F5F5F"/>
              </a:buClr>
              <a:buSzPct val="100000"/>
              <a:buFont typeface="Arial"/>
              <a:buChar char="•"/>
            </a:pPr>
            <a:r>
              <a:rPr lang="en-US"/>
              <a:t>Evidence based reading instruction</a:t>
            </a:r>
          </a:p>
          <a:p>
            <a:pPr marL="457200" lvl="0" indent="-381000" rtl="0">
              <a:spcBef>
                <a:spcPts val="0"/>
              </a:spcBef>
              <a:buClr>
                <a:srgbClr val="5F5F5F"/>
              </a:buClr>
              <a:buSzPct val="100000"/>
              <a:buFont typeface="Arial"/>
              <a:buChar char="•"/>
            </a:pPr>
            <a:r>
              <a:rPr lang="en-US"/>
              <a:t>Feedback </a:t>
            </a:r>
          </a:p>
          <a:p>
            <a:pPr marL="457200" lvl="0" indent="-381000" rtl="0">
              <a:spcBef>
                <a:spcPts val="0"/>
              </a:spcBef>
              <a:buClr>
                <a:srgbClr val="5F5F5F"/>
              </a:buClr>
              <a:buSzPct val="100000"/>
              <a:buFont typeface="Arial"/>
              <a:buChar char="•"/>
            </a:pPr>
            <a:r>
              <a:rPr lang="en-US"/>
              <a:t>Mastery learning</a:t>
            </a:r>
          </a:p>
          <a:p>
            <a:pPr marL="457200" lvl="0" indent="-381000" rtl="0">
              <a:spcBef>
                <a:spcPts val="0"/>
              </a:spcBef>
              <a:buClr>
                <a:srgbClr val="5F5F5F"/>
              </a:buClr>
              <a:buSzPct val="100000"/>
              <a:buFont typeface="Arial"/>
              <a:buChar char="•"/>
            </a:pPr>
            <a:r>
              <a:rPr lang="en-US"/>
              <a:t>Direct Instruction</a:t>
            </a:r>
          </a:p>
          <a:p>
            <a:pPr>
              <a:spcBef>
                <a:spcPts val="0"/>
              </a:spcBef>
              <a:buNone/>
            </a:pPr>
            <a:endParaRPr/>
          </a:p>
        </p:txBody>
      </p:sp>
      <p:sp>
        <p:nvSpPr>
          <p:cNvPr id="123" name="Shape 123"/>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a:spcBef>
                <a:spcPts val="0"/>
              </a:spcBef>
              <a:buNone/>
            </a:pPr>
            <a:fld id="{00000000-1234-1234-1234-123412341234}" type="slidenum">
              <a:rPr lang="en-US"/>
              <a:t>10</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a:spcBef>
                <a:spcPts val="0"/>
              </a:spcBef>
              <a:buNone/>
            </a:pPr>
            <a:r>
              <a:rPr lang="en-US"/>
              <a:t>Evidence based reading instruction</a:t>
            </a:r>
          </a:p>
        </p:txBody>
      </p:sp>
      <p:sp>
        <p:nvSpPr>
          <p:cNvPr id="130" name="Shape 130"/>
          <p:cNvSpPr txBox="1">
            <a:spLocks noGrp="1"/>
          </p:cNvSpPr>
          <p:nvPr>
            <p:ph type="body" idx="1"/>
          </p:nvPr>
        </p:nvSpPr>
        <p:spPr>
          <a:xfrm>
            <a:off x="462762" y="2318887"/>
            <a:ext cx="8218500" cy="4857900"/>
          </a:xfrm>
          <a:prstGeom prst="rect">
            <a:avLst/>
          </a:prstGeom>
        </p:spPr>
        <p:txBody>
          <a:bodyPr lIns="91425" tIns="91425" rIns="91425" bIns="91425" anchor="t" anchorCtr="0">
            <a:noAutofit/>
          </a:bodyPr>
          <a:lstStyle/>
          <a:p>
            <a:pPr marL="0" indent="0" rtl="0">
              <a:lnSpc>
                <a:spcPct val="150000"/>
              </a:lnSpc>
              <a:spcBef>
                <a:spcPts val="0"/>
              </a:spcBef>
              <a:buNone/>
            </a:pPr>
            <a:r>
              <a:rPr lang="en-US"/>
              <a:t>“</a:t>
            </a:r>
            <a:r>
              <a:rPr lang="en-US" i="1"/>
              <a:t>All students learn best when teachers adopt an integrated approach to reading that explicitly teaches phonemic awareness, phonics, fluency, vocabulary knowledge and comprehension” </a:t>
            </a:r>
            <a:r>
              <a:rPr lang="en-US" sz="1400"/>
              <a:t>(Board of Studies, 2011)</a:t>
            </a:r>
          </a:p>
        </p:txBody>
      </p:sp>
      <p:sp>
        <p:nvSpPr>
          <p:cNvPr id="131" name="Shape 131"/>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a:spcBef>
                <a:spcPts val="0"/>
              </a:spcBef>
              <a:buNone/>
            </a:pPr>
            <a:fld id="{00000000-1234-1234-1234-123412341234}" type="slidenum">
              <a:rPr lang="en-US"/>
              <a:t>11</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lvl="0" rtl="0">
              <a:spcBef>
                <a:spcPts val="0"/>
              </a:spcBef>
              <a:buNone/>
            </a:pPr>
            <a:r>
              <a:rPr lang="en-US"/>
              <a:t>Evidence based reading instruction</a:t>
            </a:r>
          </a:p>
        </p:txBody>
      </p:sp>
      <p:sp>
        <p:nvSpPr>
          <p:cNvPr id="138" name="Shape 138"/>
          <p:cNvSpPr txBox="1">
            <a:spLocks noGrp="1"/>
          </p:cNvSpPr>
          <p:nvPr>
            <p:ph type="body" idx="1"/>
          </p:nvPr>
        </p:nvSpPr>
        <p:spPr>
          <a:xfrm>
            <a:off x="462762" y="2126162"/>
            <a:ext cx="8218500" cy="4857900"/>
          </a:xfrm>
          <a:prstGeom prst="rect">
            <a:avLst/>
          </a:prstGeom>
        </p:spPr>
        <p:txBody>
          <a:bodyPr lIns="91425" tIns="91425" rIns="91425" bIns="91425" anchor="t" anchorCtr="0">
            <a:noAutofit/>
          </a:bodyPr>
          <a:lstStyle/>
          <a:p>
            <a:pPr marL="0" indent="0" rtl="0">
              <a:lnSpc>
                <a:spcPct val="150000"/>
              </a:lnSpc>
              <a:spcBef>
                <a:spcPts val="0"/>
              </a:spcBef>
              <a:buNone/>
            </a:pPr>
            <a:endParaRPr dirty="0"/>
          </a:p>
          <a:p>
            <a:pPr marL="0" lvl="0" indent="0">
              <a:lnSpc>
                <a:spcPct val="150000"/>
              </a:lnSpc>
              <a:spcBef>
                <a:spcPts val="0"/>
              </a:spcBef>
              <a:buNone/>
            </a:pPr>
            <a:r>
              <a:rPr lang="en-US" dirty="0"/>
              <a:t>“</a:t>
            </a:r>
            <a:r>
              <a:rPr lang="en-US" i="1" dirty="0"/>
              <a:t>Teachers should also provide students with opportunities to read for authentic purposes, interest and pleasure </a:t>
            </a:r>
            <a:r>
              <a:rPr lang="en-US" sz="1400" dirty="0" smtClean="0"/>
              <a:t>(English </a:t>
            </a:r>
            <a:r>
              <a:rPr lang="en-US" sz="1400" dirty="0"/>
              <a:t>K–6 Syllabus; National </a:t>
            </a:r>
            <a:r>
              <a:rPr lang="en-US" sz="1400" dirty="0" smtClean="0"/>
              <a:t>Inquiry, 2005; </a:t>
            </a:r>
            <a:r>
              <a:rPr lang="en-US" sz="1400" dirty="0"/>
              <a:t>Westwood </a:t>
            </a:r>
            <a:r>
              <a:rPr lang="en-US" sz="1400" dirty="0" smtClean="0"/>
              <a:t>2006 </a:t>
            </a:r>
            <a:r>
              <a:rPr lang="en-US" sz="1400" dirty="0"/>
              <a:t>all cited in Board of Studies, 2011).</a:t>
            </a:r>
          </a:p>
        </p:txBody>
      </p:sp>
      <p:sp>
        <p:nvSpPr>
          <p:cNvPr id="139" name="Shape 139"/>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lvl="0" rtl="0">
              <a:spcBef>
                <a:spcPts val="0"/>
              </a:spcBef>
              <a:buNone/>
            </a:pPr>
            <a:fld id="{00000000-1234-1234-1234-123412341234}" type="slidenum">
              <a:rPr lang="en-US"/>
              <a:t>12</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lvl="0" rtl="0">
              <a:spcBef>
                <a:spcPts val="0"/>
              </a:spcBef>
              <a:buNone/>
            </a:pPr>
            <a:r>
              <a:rPr lang="en-US"/>
              <a:t>Evidence based reading instruction</a:t>
            </a:r>
          </a:p>
        </p:txBody>
      </p:sp>
      <p:sp>
        <p:nvSpPr>
          <p:cNvPr id="146" name="Shape 146"/>
          <p:cNvSpPr txBox="1">
            <a:spLocks noGrp="1"/>
          </p:cNvSpPr>
          <p:nvPr>
            <p:ph type="body" idx="1"/>
          </p:nvPr>
        </p:nvSpPr>
        <p:spPr>
          <a:xfrm>
            <a:off x="462762" y="1103337"/>
            <a:ext cx="8218500" cy="4857900"/>
          </a:xfrm>
          <a:prstGeom prst="rect">
            <a:avLst/>
          </a:prstGeom>
        </p:spPr>
        <p:txBody>
          <a:bodyPr lIns="91425" tIns="91425" rIns="91425" bIns="91425" anchor="t" anchorCtr="0">
            <a:noAutofit/>
          </a:bodyPr>
          <a:lstStyle/>
          <a:p>
            <a:pPr marL="0" indent="0" rtl="0">
              <a:lnSpc>
                <a:spcPct val="150000"/>
              </a:lnSpc>
              <a:spcBef>
                <a:spcPts val="0"/>
              </a:spcBef>
              <a:buNone/>
            </a:pPr>
            <a:r>
              <a:rPr lang="en-US" i="1"/>
              <a:t> </a:t>
            </a:r>
          </a:p>
          <a:p>
            <a:pPr marL="0" indent="0" rtl="0">
              <a:lnSpc>
                <a:spcPct val="150000"/>
              </a:lnSpc>
              <a:spcBef>
                <a:spcPts val="0"/>
              </a:spcBef>
              <a:buNone/>
            </a:pPr>
            <a:endParaRPr i="1"/>
          </a:p>
          <a:p>
            <a:pPr marL="0" lvl="0" indent="0" rtl="0">
              <a:lnSpc>
                <a:spcPct val="150000"/>
              </a:lnSpc>
              <a:spcBef>
                <a:spcPts val="0"/>
              </a:spcBef>
              <a:buNone/>
            </a:pPr>
            <a:r>
              <a:rPr lang="en-US" i="1"/>
              <a:t>Students experiencing difficulty with reading require a carefully planned and systematic program addressing their particular areas of difficulty.” </a:t>
            </a:r>
            <a:r>
              <a:rPr lang="en-US" sz="1400"/>
              <a:t>(Board of Studies, 2011)</a:t>
            </a:r>
          </a:p>
          <a:p>
            <a:pPr marL="152400" lvl="0" indent="0" rtl="0">
              <a:spcBef>
                <a:spcPts val="0"/>
              </a:spcBef>
              <a:buNone/>
            </a:pPr>
            <a:r>
              <a:rPr lang="en-US"/>
              <a:t> </a:t>
            </a:r>
          </a:p>
        </p:txBody>
      </p:sp>
      <p:sp>
        <p:nvSpPr>
          <p:cNvPr id="147" name="Shape 147"/>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lvl="0" rtl="0">
              <a:spcBef>
                <a:spcPts val="0"/>
              </a:spcBef>
              <a:buNone/>
            </a:pPr>
            <a:fld id="{00000000-1234-1234-1234-123412341234}" type="slidenum">
              <a:rPr lang="en-US"/>
              <a:t>13</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lvl="0" rtl="0">
              <a:spcBef>
                <a:spcPts val="0"/>
              </a:spcBef>
              <a:buNone/>
            </a:pPr>
            <a:r>
              <a:rPr lang="en-US"/>
              <a:t>Evidence based reading instruction</a:t>
            </a:r>
          </a:p>
        </p:txBody>
      </p:sp>
      <p:sp>
        <p:nvSpPr>
          <p:cNvPr id="154" name="Shape 154"/>
          <p:cNvSpPr txBox="1">
            <a:spLocks noGrp="1"/>
          </p:cNvSpPr>
          <p:nvPr>
            <p:ph type="body" idx="1"/>
          </p:nvPr>
        </p:nvSpPr>
        <p:spPr>
          <a:xfrm>
            <a:off x="473037" y="1838662"/>
            <a:ext cx="8218500" cy="4857900"/>
          </a:xfrm>
          <a:prstGeom prst="rect">
            <a:avLst/>
          </a:prstGeom>
        </p:spPr>
        <p:txBody>
          <a:bodyPr lIns="91425" tIns="91425" rIns="91425" bIns="91425" anchor="t" anchorCtr="0">
            <a:noAutofit/>
          </a:bodyPr>
          <a:lstStyle/>
          <a:p>
            <a:pPr marL="0" indent="0">
              <a:lnSpc>
                <a:spcPct val="150000"/>
              </a:lnSpc>
              <a:spcBef>
                <a:spcPts val="0"/>
              </a:spcBef>
              <a:buNone/>
            </a:pPr>
            <a:r>
              <a:rPr lang="en-US" sz="2800" i="1" dirty="0"/>
              <a:t>Struggling readers need </a:t>
            </a:r>
            <a:r>
              <a:rPr lang="en-US" sz="2800" b="1" i="1" dirty="0">
                <a:solidFill>
                  <a:srgbClr val="434343"/>
                </a:solidFill>
              </a:rPr>
              <a:t>systematic, explicit </a:t>
            </a:r>
            <a:r>
              <a:rPr lang="en-US" sz="2800" i="1" dirty="0">
                <a:solidFill>
                  <a:srgbClr val="434343"/>
                </a:solidFill>
              </a:rPr>
              <a:t>and </a:t>
            </a:r>
            <a:r>
              <a:rPr lang="en-US" sz="2800" b="1" i="1" dirty="0">
                <a:solidFill>
                  <a:srgbClr val="434343"/>
                </a:solidFill>
              </a:rPr>
              <a:t>intense</a:t>
            </a:r>
            <a:r>
              <a:rPr lang="en-US" sz="2800" b="1" i="1" dirty="0"/>
              <a:t> </a:t>
            </a:r>
            <a:r>
              <a:rPr lang="en-US" sz="2800" i="1" dirty="0"/>
              <a:t>instruction in </a:t>
            </a:r>
            <a:r>
              <a:rPr lang="en-US" sz="2800" b="1" i="1" dirty="0">
                <a:solidFill>
                  <a:srgbClr val="434343"/>
                </a:solidFill>
              </a:rPr>
              <a:t>decoding</a:t>
            </a:r>
            <a:r>
              <a:rPr lang="en-US" sz="2800" i="1" dirty="0"/>
              <a:t> combined with </a:t>
            </a:r>
            <a:r>
              <a:rPr lang="en-US" sz="2800" b="1" i="1" dirty="0">
                <a:solidFill>
                  <a:srgbClr val="434343"/>
                </a:solidFill>
              </a:rPr>
              <a:t>vocabulary</a:t>
            </a:r>
            <a:r>
              <a:rPr lang="en-US" sz="2800" i="1" dirty="0"/>
              <a:t> instruction and </a:t>
            </a:r>
            <a:r>
              <a:rPr lang="en-US" sz="2800" b="1" i="1" dirty="0">
                <a:solidFill>
                  <a:srgbClr val="434343"/>
                </a:solidFill>
              </a:rPr>
              <a:t>comprehension</a:t>
            </a:r>
            <a:r>
              <a:rPr lang="en-US" sz="2800" i="1" dirty="0"/>
              <a:t> strategies </a:t>
            </a:r>
            <a:r>
              <a:rPr lang="en-US" sz="1400" dirty="0" smtClean="0"/>
              <a:t>(Hatcher</a:t>
            </a:r>
            <a:r>
              <a:rPr lang="en-US" sz="1400" dirty="0"/>
              <a:t>, </a:t>
            </a:r>
            <a:r>
              <a:rPr lang="en-US" sz="1400" dirty="0" err="1"/>
              <a:t>Hulme</a:t>
            </a:r>
            <a:r>
              <a:rPr lang="en-US" sz="1400" dirty="0"/>
              <a:t> &amp; Ellis, 1994; Hattie, 2009; </a:t>
            </a:r>
            <a:r>
              <a:rPr lang="en-US" sz="1400" dirty="0" smtClean="0"/>
              <a:t>Vaughn</a:t>
            </a:r>
            <a:r>
              <a:rPr lang="en-US" sz="1400" dirty="0"/>
              <a:t>, </a:t>
            </a:r>
            <a:r>
              <a:rPr lang="en-US" sz="1400" dirty="0" err="1"/>
              <a:t>Mathes</a:t>
            </a:r>
            <a:r>
              <a:rPr lang="en-US" sz="1400" dirty="0"/>
              <a:t>, </a:t>
            </a:r>
            <a:r>
              <a:rPr lang="en-US" sz="1400" dirty="0" err="1"/>
              <a:t>Linan</a:t>
            </a:r>
            <a:r>
              <a:rPr lang="en-US" sz="1400" dirty="0"/>
              <a:t>-Thompson &amp; Francis, 2005).  </a:t>
            </a:r>
          </a:p>
          <a:p>
            <a:pPr marL="0" lvl="0" indent="0" rtl="0">
              <a:lnSpc>
                <a:spcPct val="150000"/>
              </a:lnSpc>
              <a:spcBef>
                <a:spcPts val="0"/>
              </a:spcBef>
              <a:buNone/>
            </a:pPr>
            <a:endParaRPr sz="1800" i="1" dirty="0"/>
          </a:p>
        </p:txBody>
      </p:sp>
      <p:sp>
        <p:nvSpPr>
          <p:cNvPr id="155" name="Shape 155"/>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lvl="0" rtl="0">
              <a:spcBef>
                <a:spcPts val="0"/>
              </a:spcBef>
              <a:buNone/>
            </a:pPr>
            <a:fld id="{00000000-1234-1234-1234-123412341234}" type="slidenum">
              <a:rPr lang="en-US"/>
              <a:t>14</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lvl="0" rtl="0">
              <a:spcBef>
                <a:spcPts val="0"/>
              </a:spcBef>
              <a:buNone/>
            </a:pPr>
            <a:r>
              <a:rPr lang="en-US"/>
              <a:t>Evidence based reading instruction</a:t>
            </a:r>
          </a:p>
        </p:txBody>
      </p:sp>
      <p:sp>
        <p:nvSpPr>
          <p:cNvPr id="162" name="Shape 162"/>
          <p:cNvSpPr txBox="1">
            <a:spLocks noGrp="1"/>
          </p:cNvSpPr>
          <p:nvPr>
            <p:ph type="body" idx="1"/>
          </p:nvPr>
        </p:nvSpPr>
        <p:spPr>
          <a:xfrm>
            <a:off x="573337" y="2423912"/>
            <a:ext cx="8218500" cy="4857900"/>
          </a:xfrm>
          <a:prstGeom prst="rect">
            <a:avLst/>
          </a:prstGeom>
        </p:spPr>
        <p:txBody>
          <a:bodyPr lIns="91425" tIns="91425" rIns="91425" bIns="91425" anchor="t" anchorCtr="0">
            <a:noAutofit/>
          </a:bodyPr>
          <a:lstStyle/>
          <a:p>
            <a:pPr marL="0" lvl="0" indent="0" rtl="0">
              <a:lnSpc>
                <a:spcPct val="150000"/>
              </a:lnSpc>
              <a:spcBef>
                <a:spcPts val="0"/>
              </a:spcBef>
              <a:buNone/>
            </a:pPr>
            <a:r>
              <a:rPr lang="en-US" sz="2800" b="1" i="1">
                <a:solidFill>
                  <a:srgbClr val="434343"/>
                </a:solidFill>
              </a:rPr>
              <a:t>Fluency</a:t>
            </a:r>
            <a:r>
              <a:rPr lang="en-US" sz="2800" i="1">
                <a:solidFill>
                  <a:srgbClr val="434343"/>
                </a:solidFill>
              </a:rPr>
              <a:t> </a:t>
            </a:r>
            <a:r>
              <a:rPr lang="en-US" sz="2800" i="1"/>
              <a:t>in word recognition</a:t>
            </a:r>
            <a:r>
              <a:rPr lang="en-US" i="1"/>
              <a:t> </a:t>
            </a:r>
            <a:r>
              <a:rPr lang="en-US" sz="1400"/>
              <a:t>(Fisher &amp; Frey, 2010; Hawkins, Hale, Sheeley &amp; Ling, 2011) </a:t>
            </a:r>
            <a:r>
              <a:rPr lang="en-US" sz="2800" i="1"/>
              <a:t>and </a:t>
            </a:r>
            <a:r>
              <a:rPr lang="en-US" sz="2800" b="1" i="1">
                <a:solidFill>
                  <a:srgbClr val="434343"/>
                </a:solidFill>
              </a:rPr>
              <a:t>prosody</a:t>
            </a:r>
            <a:r>
              <a:rPr lang="en-US" sz="2800" i="1"/>
              <a:t>  impact on comprehension</a:t>
            </a:r>
            <a:r>
              <a:rPr lang="en-US" sz="2800"/>
              <a:t> </a:t>
            </a:r>
            <a:r>
              <a:rPr lang="en-US" sz="1400"/>
              <a:t>(Paige, Rasinski &amp; Magpuri-Lavell, 2012).</a:t>
            </a:r>
            <a:r>
              <a:rPr lang="en-US" sz="1400" i="1"/>
              <a:t> </a:t>
            </a:r>
          </a:p>
        </p:txBody>
      </p:sp>
      <p:sp>
        <p:nvSpPr>
          <p:cNvPr id="163" name="Shape 163"/>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lvl="0" rtl="0">
              <a:spcBef>
                <a:spcPts val="0"/>
              </a:spcBef>
              <a:buNone/>
            </a:pPr>
            <a:fld id="{00000000-1234-1234-1234-123412341234}" type="slidenum">
              <a:rPr lang="en-US"/>
              <a:t>15</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lvl="0" rtl="0">
              <a:spcBef>
                <a:spcPts val="0"/>
              </a:spcBef>
              <a:buNone/>
            </a:pPr>
            <a:r>
              <a:rPr lang="en-US"/>
              <a:t>Feedback</a:t>
            </a:r>
          </a:p>
        </p:txBody>
      </p:sp>
      <p:sp>
        <p:nvSpPr>
          <p:cNvPr id="170" name="Shape 170"/>
          <p:cNvSpPr txBox="1">
            <a:spLocks noGrp="1"/>
          </p:cNvSpPr>
          <p:nvPr>
            <p:ph type="body" idx="1"/>
          </p:nvPr>
        </p:nvSpPr>
        <p:spPr>
          <a:xfrm>
            <a:off x="473037" y="1868687"/>
            <a:ext cx="8218500" cy="4857900"/>
          </a:xfrm>
          <a:prstGeom prst="rect">
            <a:avLst/>
          </a:prstGeom>
        </p:spPr>
        <p:txBody>
          <a:bodyPr lIns="91425" tIns="91425" rIns="91425" bIns="91425" anchor="t" anchorCtr="0">
            <a:noAutofit/>
          </a:bodyPr>
          <a:lstStyle/>
          <a:p>
            <a:pPr marL="0" marR="0" lvl="0" indent="0" algn="l" rtl="0">
              <a:lnSpc>
                <a:spcPct val="150000"/>
              </a:lnSpc>
              <a:spcBef>
                <a:spcPts val="0"/>
              </a:spcBef>
              <a:spcAft>
                <a:spcPts val="0"/>
              </a:spcAft>
              <a:buNone/>
            </a:pPr>
            <a:r>
              <a:rPr lang="en-US" sz="2800" i="1"/>
              <a:t>The importance of </a:t>
            </a:r>
            <a:r>
              <a:rPr lang="en-US" sz="2800" b="1" i="1">
                <a:solidFill>
                  <a:srgbClr val="434343"/>
                </a:solidFill>
              </a:rPr>
              <a:t>feedback</a:t>
            </a:r>
            <a:r>
              <a:rPr lang="en-US" sz="2800" i="1">
                <a:solidFill>
                  <a:srgbClr val="434343"/>
                </a:solidFill>
              </a:rPr>
              <a:t> </a:t>
            </a:r>
            <a:r>
              <a:rPr lang="en-US" sz="2800" i="1"/>
              <a:t>is well documented </a:t>
            </a:r>
            <a:r>
              <a:rPr lang="en-US" sz="1800"/>
              <a:t>(Bain 2005; Hattie, 2012 )</a:t>
            </a:r>
            <a:r>
              <a:rPr lang="en-US" sz="2800" i="1"/>
              <a:t>. In an </a:t>
            </a:r>
            <a:r>
              <a:rPr lang="en-US" sz="2800" i="1">
                <a:solidFill>
                  <a:srgbClr val="434343"/>
                </a:solidFill>
              </a:rPr>
              <a:t>i</a:t>
            </a:r>
            <a:r>
              <a:rPr lang="en-US" sz="2800" b="1" i="1">
                <a:solidFill>
                  <a:srgbClr val="434343"/>
                </a:solidFill>
              </a:rPr>
              <a:t>ntensive, personalised intervention</a:t>
            </a:r>
            <a:r>
              <a:rPr lang="en-US" sz="2800" i="1"/>
              <a:t> teachers need to give and get </a:t>
            </a:r>
            <a:r>
              <a:rPr lang="en-US" sz="2800" b="1" i="1">
                <a:solidFill>
                  <a:srgbClr val="434343"/>
                </a:solidFill>
              </a:rPr>
              <a:t>immediate</a:t>
            </a:r>
            <a:r>
              <a:rPr lang="en-US" sz="2800" i="1"/>
              <a:t> and </a:t>
            </a:r>
            <a:r>
              <a:rPr lang="en-US" sz="2800" b="1" i="1">
                <a:solidFill>
                  <a:srgbClr val="434343"/>
                </a:solidFill>
              </a:rPr>
              <a:t>specific</a:t>
            </a:r>
            <a:r>
              <a:rPr lang="en-US" sz="2800" i="1"/>
              <a:t> feedback. </a:t>
            </a:r>
          </a:p>
        </p:txBody>
      </p:sp>
      <p:sp>
        <p:nvSpPr>
          <p:cNvPr id="171" name="Shape 171"/>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lvl="0" rtl="0">
              <a:spcBef>
                <a:spcPts val="0"/>
              </a:spcBef>
              <a:buNone/>
            </a:pPr>
            <a:fld id="{00000000-1234-1234-1234-123412341234}" type="slidenum">
              <a:rPr lang="en-US"/>
              <a:t>16</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lvl="0" rtl="0">
              <a:spcBef>
                <a:spcPts val="0"/>
              </a:spcBef>
              <a:buNone/>
            </a:pPr>
            <a:r>
              <a:rPr lang="en-US"/>
              <a:t>Feedback</a:t>
            </a:r>
          </a:p>
        </p:txBody>
      </p:sp>
      <p:sp>
        <p:nvSpPr>
          <p:cNvPr id="178" name="Shape 178"/>
          <p:cNvSpPr txBox="1">
            <a:spLocks noGrp="1"/>
          </p:cNvSpPr>
          <p:nvPr>
            <p:ph type="body" idx="1"/>
          </p:nvPr>
        </p:nvSpPr>
        <p:spPr>
          <a:xfrm>
            <a:off x="473037" y="2063762"/>
            <a:ext cx="8218500" cy="4857900"/>
          </a:xfrm>
          <a:prstGeom prst="rect">
            <a:avLst/>
          </a:prstGeom>
        </p:spPr>
        <p:txBody>
          <a:bodyPr lIns="91425" tIns="91425" rIns="91425" bIns="91425" anchor="t" anchorCtr="0">
            <a:noAutofit/>
          </a:bodyPr>
          <a:lstStyle/>
          <a:p>
            <a:pPr marL="0" marR="0" lvl="0" indent="0" algn="l" rtl="0">
              <a:lnSpc>
                <a:spcPct val="150000"/>
              </a:lnSpc>
              <a:spcBef>
                <a:spcPts val="0"/>
              </a:spcBef>
              <a:spcAft>
                <a:spcPts val="0"/>
              </a:spcAft>
              <a:buNone/>
            </a:pPr>
            <a:r>
              <a:rPr lang="en-US" sz="2800" i="1"/>
              <a:t>The feedback must be </a:t>
            </a:r>
            <a:r>
              <a:rPr lang="en-US" sz="2800" b="1" i="1">
                <a:solidFill>
                  <a:srgbClr val="434343"/>
                </a:solidFill>
              </a:rPr>
              <a:t>linked</a:t>
            </a:r>
            <a:r>
              <a:rPr lang="en-US" sz="2800" i="1">
                <a:solidFill>
                  <a:srgbClr val="434343"/>
                </a:solidFill>
              </a:rPr>
              <a:t> </a:t>
            </a:r>
            <a:r>
              <a:rPr lang="en-US" sz="2800" i="1"/>
              <a:t>to learning and the </a:t>
            </a:r>
            <a:r>
              <a:rPr lang="en-US" sz="2800" b="1" i="1">
                <a:solidFill>
                  <a:srgbClr val="434343"/>
                </a:solidFill>
              </a:rPr>
              <a:t>student’s performance</a:t>
            </a:r>
            <a:r>
              <a:rPr lang="en-US" sz="2800" i="1"/>
              <a:t>; feedback must be </a:t>
            </a:r>
            <a:r>
              <a:rPr lang="en-US" sz="2800" b="1" i="1">
                <a:solidFill>
                  <a:srgbClr val="434343"/>
                </a:solidFill>
              </a:rPr>
              <a:t>corrective</a:t>
            </a:r>
            <a:r>
              <a:rPr lang="en-US" sz="2800" i="1"/>
              <a:t> and </a:t>
            </a:r>
            <a:r>
              <a:rPr lang="en-US" sz="2800" b="1" i="1">
                <a:solidFill>
                  <a:srgbClr val="434343"/>
                </a:solidFill>
              </a:rPr>
              <a:t>reinforcing</a:t>
            </a:r>
            <a:r>
              <a:rPr lang="en-US" sz="2800" i="1"/>
              <a:t>; formative and self referenced feedback has more impact on self efficacy </a:t>
            </a:r>
            <a:r>
              <a:rPr lang="en-US" sz="1400"/>
              <a:t>(Hattie, 2012). </a:t>
            </a:r>
          </a:p>
        </p:txBody>
      </p:sp>
      <p:sp>
        <p:nvSpPr>
          <p:cNvPr id="179" name="Shape 179"/>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lvl="0" rtl="0">
              <a:spcBef>
                <a:spcPts val="0"/>
              </a:spcBef>
              <a:buNone/>
            </a:pPr>
            <a:fld id="{00000000-1234-1234-1234-123412341234}" type="slidenum">
              <a:rPr lang="en-US"/>
              <a:t>17</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lvl="0" rtl="0">
              <a:spcBef>
                <a:spcPts val="0"/>
              </a:spcBef>
              <a:buNone/>
            </a:pPr>
            <a:r>
              <a:rPr lang="en-US"/>
              <a:t>Feedback</a:t>
            </a:r>
          </a:p>
        </p:txBody>
      </p:sp>
      <p:sp>
        <p:nvSpPr>
          <p:cNvPr id="186" name="Shape 186"/>
          <p:cNvSpPr txBox="1">
            <a:spLocks noGrp="1"/>
          </p:cNvSpPr>
          <p:nvPr>
            <p:ph type="body" idx="1"/>
          </p:nvPr>
        </p:nvSpPr>
        <p:spPr>
          <a:xfrm>
            <a:off x="468312" y="1268412"/>
            <a:ext cx="8218500" cy="4857900"/>
          </a:xfrm>
          <a:prstGeom prst="rect">
            <a:avLst/>
          </a:prstGeom>
        </p:spPr>
        <p:txBody>
          <a:bodyPr lIns="91425" tIns="91425" rIns="91425" bIns="91425" anchor="t" anchorCtr="0">
            <a:noAutofit/>
          </a:bodyPr>
          <a:lstStyle/>
          <a:p>
            <a:pPr marL="0" indent="0" rtl="0">
              <a:lnSpc>
                <a:spcPct val="150000"/>
              </a:lnSpc>
              <a:spcBef>
                <a:spcPts val="0"/>
              </a:spcBef>
              <a:buNone/>
            </a:pPr>
            <a:r>
              <a:rPr lang="en-US" sz="2800" i="1"/>
              <a:t>The sophisticated </a:t>
            </a:r>
            <a:r>
              <a:rPr lang="en-US" sz="2800" b="1" i="1">
                <a:solidFill>
                  <a:srgbClr val="434343"/>
                </a:solidFill>
              </a:rPr>
              <a:t>analysis of curriculum</a:t>
            </a:r>
            <a:r>
              <a:rPr lang="en-US" sz="2800" i="1"/>
              <a:t> required for direct instruction enables teachers to know </a:t>
            </a:r>
            <a:r>
              <a:rPr lang="en-US" sz="2800" b="1" i="1">
                <a:solidFill>
                  <a:srgbClr val="434343"/>
                </a:solidFill>
              </a:rPr>
              <a:t>exactly</a:t>
            </a:r>
            <a:r>
              <a:rPr lang="en-US" sz="2800" i="1">
                <a:solidFill>
                  <a:srgbClr val="434343"/>
                </a:solidFill>
              </a:rPr>
              <a:t> </a:t>
            </a:r>
            <a:r>
              <a:rPr lang="en-US" sz="2800" i="1"/>
              <a:t>what they are looking for in </a:t>
            </a:r>
            <a:r>
              <a:rPr lang="en-US" sz="2800" b="1" i="1">
                <a:solidFill>
                  <a:srgbClr val="434343"/>
                </a:solidFill>
              </a:rPr>
              <a:t>students’ performances</a:t>
            </a:r>
            <a:r>
              <a:rPr lang="en-US" sz="2800" i="1">
                <a:solidFill>
                  <a:srgbClr val="434343"/>
                </a:solidFill>
              </a:rPr>
              <a:t>. </a:t>
            </a:r>
            <a:r>
              <a:rPr lang="en-US" sz="2800" i="1"/>
              <a:t>This can then be articulated to the students through the </a:t>
            </a:r>
            <a:r>
              <a:rPr lang="en-US" sz="2800" i="1">
                <a:solidFill>
                  <a:srgbClr val="434343"/>
                </a:solidFill>
              </a:rPr>
              <a:t>l</a:t>
            </a:r>
            <a:r>
              <a:rPr lang="en-US" sz="2800" b="1" i="1">
                <a:solidFill>
                  <a:srgbClr val="434343"/>
                </a:solidFill>
              </a:rPr>
              <a:t>earning intention and success criteria</a:t>
            </a:r>
            <a:r>
              <a:rPr lang="en-US" sz="2800" b="1" i="1"/>
              <a:t> </a:t>
            </a:r>
            <a:r>
              <a:rPr lang="en-US" sz="2800" i="1"/>
              <a:t>and referred to throughout the lesson </a:t>
            </a:r>
            <a:r>
              <a:rPr lang="en-US" sz="1200" i="1"/>
              <a:t>(Hattie, 2012).</a:t>
            </a:r>
          </a:p>
          <a:p>
            <a:pPr rtl="0">
              <a:lnSpc>
                <a:spcPct val="115000"/>
              </a:lnSpc>
              <a:spcBef>
                <a:spcPts val="0"/>
              </a:spcBef>
              <a:buNone/>
            </a:pPr>
            <a:endParaRPr>
              <a:latin typeface="Calibri"/>
              <a:ea typeface="Calibri"/>
              <a:cs typeface="Calibri"/>
              <a:sym typeface="Calibri"/>
            </a:endParaRPr>
          </a:p>
          <a:p>
            <a:pPr marL="0" marR="0" lvl="0" indent="0" algn="l" rtl="0">
              <a:lnSpc>
                <a:spcPct val="115000"/>
              </a:lnSpc>
              <a:spcBef>
                <a:spcPts val="0"/>
              </a:spcBef>
              <a:spcAft>
                <a:spcPts val="0"/>
              </a:spcAft>
              <a:buNone/>
            </a:pPr>
            <a:endParaRPr i="1">
              <a:latin typeface="Calibri"/>
              <a:ea typeface="Calibri"/>
              <a:cs typeface="Calibri"/>
              <a:sym typeface="Calibri"/>
            </a:endParaRPr>
          </a:p>
        </p:txBody>
      </p:sp>
      <p:sp>
        <p:nvSpPr>
          <p:cNvPr id="187" name="Shape 187"/>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lvl="0" rtl="0">
              <a:spcBef>
                <a:spcPts val="0"/>
              </a:spcBef>
              <a:buNone/>
            </a:pPr>
            <a:fld id="{00000000-1234-1234-1234-123412341234}" type="slidenum">
              <a:rPr lang="en-US"/>
              <a:t>18</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a:spcBef>
                <a:spcPts val="0"/>
              </a:spcBef>
              <a:buNone/>
            </a:pPr>
            <a:r>
              <a:rPr lang="en-US"/>
              <a:t>Mastery</a:t>
            </a:r>
          </a:p>
        </p:txBody>
      </p:sp>
      <p:sp>
        <p:nvSpPr>
          <p:cNvPr id="194" name="Shape 194"/>
          <p:cNvSpPr txBox="1">
            <a:spLocks noGrp="1"/>
          </p:cNvSpPr>
          <p:nvPr>
            <p:ph type="body" idx="1"/>
          </p:nvPr>
        </p:nvSpPr>
        <p:spPr>
          <a:xfrm>
            <a:off x="466725" y="1100117"/>
            <a:ext cx="8218500" cy="4857900"/>
          </a:xfrm>
          <a:prstGeom prst="rect">
            <a:avLst/>
          </a:prstGeom>
        </p:spPr>
        <p:txBody>
          <a:bodyPr lIns="91425" tIns="91425" rIns="91425" bIns="91425" anchor="t" anchorCtr="0">
            <a:noAutofit/>
          </a:bodyPr>
          <a:lstStyle/>
          <a:p>
            <a:pPr marL="0" indent="0">
              <a:lnSpc>
                <a:spcPct val="150000"/>
              </a:lnSpc>
              <a:spcBef>
                <a:spcPts val="0"/>
              </a:spcBef>
              <a:buNone/>
            </a:pPr>
            <a:r>
              <a:rPr lang="en-US" sz="2800" i="1" dirty="0"/>
              <a:t>There are differing </a:t>
            </a:r>
            <a:r>
              <a:rPr lang="en-US" sz="2800" b="1" i="1" dirty="0">
                <a:solidFill>
                  <a:srgbClr val="434343"/>
                </a:solidFill>
              </a:rPr>
              <a:t>definitions</a:t>
            </a:r>
            <a:r>
              <a:rPr lang="en-US" sz="2800" i="1" dirty="0"/>
              <a:t> of mastery </a:t>
            </a:r>
            <a:r>
              <a:rPr lang="en-US" sz="1400" dirty="0"/>
              <a:t>(Goodwin &amp; Miller, 2013; </a:t>
            </a:r>
            <a:r>
              <a:rPr lang="en-US" sz="1400" dirty="0" err="1"/>
              <a:t>Guskey</a:t>
            </a:r>
            <a:r>
              <a:rPr lang="en-US" sz="1400" dirty="0"/>
              <a:t> &amp; </a:t>
            </a:r>
            <a:r>
              <a:rPr lang="en-US" sz="1400" dirty="0" err="1"/>
              <a:t>Anderman</a:t>
            </a:r>
            <a:r>
              <a:rPr lang="en-US" sz="1400" dirty="0"/>
              <a:t>, 2013; Tucker, 2013)</a:t>
            </a:r>
            <a:r>
              <a:rPr lang="en-US" sz="2800" i="1" dirty="0"/>
              <a:t> with some defining mastery as simply </a:t>
            </a:r>
            <a:r>
              <a:rPr lang="en-US" sz="2800" b="1" i="1" dirty="0">
                <a:solidFill>
                  <a:srgbClr val="434343"/>
                </a:solidFill>
              </a:rPr>
              <a:t>reaching a cutoff score</a:t>
            </a:r>
            <a:r>
              <a:rPr lang="en-US" sz="2800" i="1" dirty="0">
                <a:solidFill>
                  <a:srgbClr val="434343"/>
                </a:solidFill>
              </a:rPr>
              <a:t>. A </a:t>
            </a:r>
            <a:r>
              <a:rPr lang="en-US" sz="2800" b="1" i="1" dirty="0">
                <a:solidFill>
                  <a:srgbClr val="434343"/>
                </a:solidFill>
              </a:rPr>
              <a:t>richer definition</a:t>
            </a:r>
            <a:r>
              <a:rPr lang="en-US" sz="2800" i="1" dirty="0">
                <a:solidFill>
                  <a:srgbClr val="434343"/>
                </a:solidFill>
              </a:rPr>
              <a:t> </a:t>
            </a:r>
            <a:r>
              <a:rPr lang="en-US" sz="2800" i="1" dirty="0"/>
              <a:t>of mastery is “the </a:t>
            </a:r>
            <a:r>
              <a:rPr lang="en-US" sz="2800" b="1" i="1" dirty="0">
                <a:solidFill>
                  <a:srgbClr val="434343"/>
                </a:solidFill>
              </a:rPr>
              <a:t>effective transfer of learning</a:t>
            </a:r>
            <a:r>
              <a:rPr lang="en-US" sz="2800" i="1" dirty="0"/>
              <a:t> in </a:t>
            </a:r>
            <a:r>
              <a:rPr lang="en-US" sz="2800" b="1" i="1" dirty="0">
                <a:solidFill>
                  <a:srgbClr val="434343"/>
                </a:solidFill>
              </a:rPr>
              <a:t>authentic</a:t>
            </a:r>
            <a:r>
              <a:rPr lang="en-US" sz="2800" i="1" dirty="0"/>
              <a:t> and </a:t>
            </a:r>
            <a:r>
              <a:rPr lang="en-US" sz="2800" b="1" i="1" dirty="0">
                <a:solidFill>
                  <a:srgbClr val="434343"/>
                </a:solidFill>
              </a:rPr>
              <a:t>worthy </a:t>
            </a:r>
            <a:r>
              <a:rPr lang="en-US" sz="2800" i="1" dirty="0"/>
              <a:t>performance” </a:t>
            </a:r>
            <a:r>
              <a:rPr lang="en-US" sz="1400" dirty="0"/>
              <a:t>(Wiggins, 2013).</a:t>
            </a:r>
            <a:r>
              <a:rPr lang="en-US" sz="2800" dirty="0"/>
              <a:t> </a:t>
            </a:r>
            <a:r>
              <a:rPr lang="en-US" sz="2800" i="1" dirty="0"/>
              <a:t>The phases of learning to reach mastery are </a:t>
            </a:r>
            <a:r>
              <a:rPr lang="en-US" sz="2800" b="1" i="1" dirty="0">
                <a:solidFill>
                  <a:srgbClr val="434343"/>
                </a:solidFill>
              </a:rPr>
              <a:t>acquisition, fluency or automaticity, maintenance </a:t>
            </a:r>
            <a:r>
              <a:rPr lang="en-US" sz="2800" i="1" dirty="0">
                <a:solidFill>
                  <a:srgbClr val="434343"/>
                </a:solidFill>
              </a:rPr>
              <a:t>and </a:t>
            </a:r>
            <a:r>
              <a:rPr lang="en-US" sz="2800" b="1" i="1" dirty="0" err="1">
                <a:solidFill>
                  <a:srgbClr val="434343"/>
                </a:solidFill>
              </a:rPr>
              <a:t>generalisation</a:t>
            </a:r>
            <a:r>
              <a:rPr lang="en-US" sz="2800" i="1" dirty="0"/>
              <a:t> </a:t>
            </a:r>
            <a:r>
              <a:rPr lang="en-US" sz="1400" dirty="0"/>
              <a:t>(; Board of Studies, </a:t>
            </a:r>
            <a:r>
              <a:rPr lang="en-US" sz="1400" dirty="0" smtClean="0"/>
              <a:t>2011; Intervention Central, </a:t>
            </a:r>
            <a:r>
              <a:rPr lang="en-US" sz="1400" dirty="0" err="1" smtClean="0"/>
              <a:t>n.d.</a:t>
            </a:r>
            <a:r>
              <a:rPr lang="en-US" sz="1400" dirty="0" smtClean="0"/>
              <a:t>)</a:t>
            </a:r>
            <a:r>
              <a:rPr lang="en-US" sz="1400" dirty="0"/>
              <a:t>. </a:t>
            </a:r>
          </a:p>
        </p:txBody>
      </p:sp>
      <p:sp>
        <p:nvSpPr>
          <p:cNvPr id="195" name="Shape 195"/>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a:spcBef>
                <a:spcPts val="0"/>
              </a:spcBef>
              <a:buNone/>
            </a:pPr>
            <a:fld id="{00000000-1234-1234-1234-123412341234}" type="slidenum">
              <a:rPr lang="en-US"/>
              <a:t>19</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62000" y="201786"/>
            <a:ext cx="8231100" cy="719100"/>
          </a:xfrm>
          <a:prstGeom prst="rect">
            <a:avLst/>
          </a:prstGeom>
        </p:spPr>
        <p:txBody>
          <a:bodyPr lIns="91425" tIns="91425" rIns="91425" bIns="91425" anchor="ctr" anchorCtr="0">
            <a:noAutofit/>
          </a:bodyPr>
          <a:lstStyle/>
          <a:p>
            <a:pPr lvl="0" rtl="0">
              <a:spcBef>
                <a:spcPts val="0"/>
              </a:spcBef>
              <a:buNone/>
            </a:pPr>
            <a:r>
              <a:rPr lang="en-US"/>
              <a:t>Purpose</a:t>
            </a:r>
          </a:p>
        </p:txBody>
      </p:sp>
      <p:sp>
        <p:nvSpPr>
          <p:cNvPr id="50" name="Shape 50"/>
          <p:cNvSpPr txBox="1">
            <a:spLocks noGrp="1"/>
          </p:cNvSpPr>
          <p:nvPr>
            <p:ph type="body" idx="1"/>
          </p:nvPr>
        </p:nvSpPr>
        <p:spPr>
          <a:xfrm>
            <a:off x="468312" y="1268412"/>
            <a:ext cx="8218500" cy="4857900"/>
          </a:xfrm>
          <a:prstGeom prst="rect">
            <a:avLst/>
          </a:prstGeom>
        </p:spPr>
        <p:txBody>
          <a:bodyPr lIns="91425" tIns="91425" rIns="91425" bIns="91425" anchor="t" anchorCtr="0">
            <a:noAutofit/>
          </a:bodyPr>
          <a:lstStyle/>
          <a:p>
            <a:pPr lvl="0" rtl="0">
              <a:spcBef>
                <a:spcPts val="0"/>
              </a:spcBef>
              <a:buNone/>
            </a:pPr>
            <a:r>
              <a:rPr lang="en-US"/>
              <a:t>To share the design principles and instructional practices</a:t>
            </a:r>
          </a:p>
          <a:p>
            <a:pPr lvl="0" rtl="0">
              <a:spcBef>
                <a:spcPts val="0"/>
              </a:spcBef>
              <a:buNone/>
            </a:pPr>
            <a:r>
              <a:rPr lang="en-US"/>
              <a:t>of our system in responding to struggling readers in the</a:t>
            </a:r>
          </a:p>
          <a:p>
            <a:pPr lvl="0" rtl="0">
              <a:spcBef>
                <a:spcPts val="0"/>
              </a:spcBef>
              <a:buNone/>
            </a:pPr>
            <a:r>
              <a:rPr lang="en-US"/>
              <a:t>Third Wave.</a:t>
            </a:r>
          </a:p>
          <a:p>
            <a:pPr marL="0" lvl="0" indent="0" rtl="0">
              <a:spcBef>
                <a:spcPts val="0"/>
              </a:spcBef>
              <a:buNone/>
            </a:pPr>
            <a:endParaRPr/>
          </a:p>
          <a:p>
            <a:pPr lvl="0" rtl="0">
              <a:spcBef>
                <a:spcPts val="0"/>
              </a:spcBef>
              <a:buNone/>
            </a:pPr>
            <a:r>
              <a:rPr lang="en-US"/>
              <a:t>To demonstrate through case studies the impact on</a:t>
            </a:r>
          </a:p>
          <a:p>
            <a:pPr lvl="0" rtl="0">
              <a:spcBef>
                <a:spcPts val="0"/>
              </a:spcBef>
              <a:buNone/>
            </a:pPr>
            <a:r>
              <a:rPr lang="en-US"/>
              <a:t>learning and student self concept.</a:t>
            </a:r>
          </a:p>
          <a:p>
            <a:pPr lvl="0" rtl="0">
              <a:spcBef>
                <a:spcPts val="0"/>
              </a:spcBef>
              <a:buNone/>
            </a:pPr>
            <a:endParaRPr/>
          </a:p>
          <a:p>
            <a:pPr lvl="0" rtl="0">
              <a:spcBef>
                <a:spcPts val="0"/>
              </a:spcBef>
              <a:buNone/>
            </a:pPr>
            <a:r>
              <a:rPr lang="en-US"/>
              <a:t>To propose implications of this approach for contemporary</a:t>
            </a:r>
          </a:p>
          <a:p>
            <a:pPr lvl="0" rtl="0">
              <a:spcBef>
                <a:spcPts val="0"/>
              </a:spcBef>
              <a:buNone/>
            </a:pPr>
            <a:r>
              <a:rPr lang="en-US"/>
              <a:t>schooling/systems. </a:t>
            </a:r>
          </a:p>
        </p:txBody>
      </p:sp>
      <p:sp>
        <p:nvSpPr>
          <p:cNvPr id="51" name="Shape 51"/>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a:spcBef>
                <a:spcPts val="0"/>
              </a:spcBef>
              <a:buNone/>
            </a:pPr>
            <a:fld id="{00000000-1234-1234-1234-123412341234}" type="slidenum">
              <a:rPr lang="en-US"/>
              <a:t>2</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lvl="0" rtl="0">
              <a:spcBef>
                <a:spcPts val="0"/>
              </a:spcBef>
              <a:buNone/>
            </a:pPr>
            <a:r>
              <a:rPr lang="en-US"/>
              <a:t>Mastery</a:t>
            </a:r>
          </a:p>
        </p:txBody>
      </p:sp>
      <p:sp>
        <p:nvSpPr>
          <p:cNvPr id="202" name="Shape 202"/>
          <p:cNvSpPr txBox="1">
            <a:spLocks noGrp="1"/>
          </p:cNvSpPr>
          <p:nvPr>
            <p:ph type="body" idx="1"/>
          </p:nvPr>
        </p:nvSpPr>
        <p:spPr>
          <a:xfrm>
            <a:off x="466725" y="1115404"/>
            <a:ext cx="8218500" cy="5081699"/>
          </a:xfrm>
          <a:prstGeom prst="rect">
            <a:avLst/>
          </a:prstGeom>
        </p:spPr>
        <p:txBody>
          <a:bodyPr lIns="91425" tIns="91425" rIns="91425" bIns="91425" anchor="t" anchorCtr="0">
            <a:noAutofit/>
          </a:bodyPr>
          <a:lstStyle/>
          <a:p>
            <a:pPr marL="0" lvl="0" indent="0" algn="just">
              <a:lnSpc>
                <a:spcPct val="150000"/>
              </a:lnSpc>
              <a:spcBef>
                <a:spcPts val="0"/>
              </a:spcBef>
              <a:buNone/>
            </a:pPr>
            <a:r>
              <a:rPr lang="en-US" sz="2800" i="1" dirty="0"/>
              <a:t>To get to mastery students need </a:t>
            </a:r>
            <a:r>
              <a:rPr lang="en-US" sz="2800" b="1" i="1" dirty="0">
                <a:solidFill>
                  <a:srgbClr val="434343"/>
                </a:solidFill>
              </a:rPr>
              <a:t>deliberate practice over time</a:t>
            </a:r>
            <a:r>
              <a:rPr lang="en-US" sz="2800" i="1" dirty="0">
                <a:solidFill>
                  <a:srgbClr val="434343"/>
                </a:solidFill>
              </a:rPr>
              <a:t> </a:t>
            </a:r>
            <a:r>
              <a:rPr lang="en-US" sz="1400" dirty="0"/>
              <a:t>(Bloom,1971 as cited in </a:t>
            </a:r>
            <a:r>
              <a:rPr lang="en-US" sz="1400" dirty="0" err="1"/>
              <a:t>Guskey</a:t>
            </a:r>
            <a:r>
              <a:rPr lang="en-US" sz="1400" dirty="0"/>
              <a:t>, 2007; Ericsson, </a:t>
            </a:r>
            <a:r>
              <a:rPr lang="en-US" sz="1400" dirty="0" err="1"/>
              <a:t>Krampe</a:t>
            </a:r>
            <a:r>
              <a:rPr lang="en-US" sz="1400" dirty="0"/>
              <a:t> &amp; </a:t>
            </a:r>
            <a:r>
              <a:rPr lang="en-US" sz="1400" dirty="0" err="1"/>
              <a:t>Tesch-Romer</a:t>
            </a:r>
            <a:r>
              <a:rPr lang="en-US" sz="1400" dirty="0"/>
              <a:t>, </a:t>
            </a:r>
            <a:r>
              <a:rPr lang="en-US" sz="1400" dirty="0" smtClean="0"/>
              <a:t>1993;</a:t>
            </a:r>
            <a:r>
              <a:rPr lang="en-US" sz="1400" dirty="0"/>
              <a:t> </a:t>
            </a:r>
            <a:r>
              <a:rPr lang="en-US" sz="1400" dirty="0" err="1"/>
              <a:t>Guskey</a:t>
            </a:r>
            <a:r>
              <a:rPr lang="en-US" sz="1400" dirty="0"/>
              <a:t>, </a:t>
            </a:r>
            <a:r>
              <a:rPr lang="en-US" sz="1400" dirty="0" smtClean="0"/>
              <a:t>2007; Hattie</a:t>
            </a:r>
            <a:r>
              <a:rPr lang="en-US" sz="1400" dirty="0"/>
              <a:t>, 2012</a:t>
            </a:r>
            <a:r>
              <a:rPr lang="en-US" sz="1400" dirty="0" smtClean="0"/>
              <a:t>; Miller</a:t>
            </a:r>
            <a:r>
              <a:rPr lang="en-US" sz="1400" dirty="0"/>
              <a:t>, Hubble &amp; Duncan, 2008; Yun, 2007)</a:t>
            </a:r>
            <a:r>
              <a:rPr lang="en-US" sz="2800" i="1" dirty="0" smtClean="0"/>
              <a:t> </a:t>
            </a:r>
            <a:r>
              <a:rPr lang="en-US" sz="2800" i="1" dirty="0"/>
              <a:t>“It is not repetitive skill and drill, but practice that leads to mastery. A major role of schools is to teach students the </a:t>
            </a:r>
            <a:r>
              <a:rPr lang="en-US" sz="2800" b="1" i="1" dirty="0">
                <a:solidFill>
                  <a:srgbClr val="434343"/>
                </a:solidFill>
              </a:rPr>
              <a:t>value </a:t>
            </a:r>
            <a:r>
              <a:rPr lang="en-US" sz="2800" i="1" dirty="0"/>
              <a:t>of deliberate practice , such that students can see how practice </a:t>
            </a:r>
            <a:r>
              <a:rPr lang="en-US" sz="2800" b="1" i="1" dirty="0">
                <a:solidFill>
                  <a:srgbClr val="434343"/>
                </a:solidFill>
              </a:rPr>
              <a:t>leads to competence</a:t>
            </a:r>
            <a:r>
              <a:rPr lang="en-US" sz="2800" i="1" dirty="0"/>
              <a:t>” </a:t>
            </a:r>
            <a:r>
              <a:rPr lang="en-US" sz="1400" dirty="0"/>
              <a:t>(Hattie, 2012., p 121).</a:t>
            </a:r>
            <a:r>
              <a:rPr lang="en-US" sz="2800" dirty="0"/>
              <a:t> </a:t>
            </a:r>
          </a:p>
          <a:p>
            <a:pPr lvl="0" algn="just" rtl="0">
              <a:spcBef>
                <a:spcPts val="0"/>
              </a:spcBef>
              <a:buNone/>
            </a:pPr>
            <a:endParaRPr sz="2800" i="1" dirty="0"/>
          </a:p>
        </p:txBody>
      </p:sp>
      <p:sp>
        <p:nvSpPr>
          <p:cNvPr id="203" name="Shape 203"/>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lvl="0" rtl="0">
              <a:spcBef>
                <a:spcPts val="0"/>
              </a:spcBef>
              <a:buNone/>
            </a:pPr>
            <a:fld id="{00000000-1234-1234-1234-123412341234}" type="slidenum">
              <a:rPr lang="en-US"/>
              <a:t>20</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a:spcBef>
                <a:spcPts val="0"/>
              </a:spcBef>
              <a:buNone/>
            </a:pPr>
            <a:r>
              <a:rPr lang="en-US"/>
              <a:t>Direct Instruction</a:t>
            </a:r>
          </a:p>
        </p:txBody>
      </p:sp>
      <p:sp>
        <p:nvSpPr>
          <p:cNvPr id="210" name="Shape 210"/>
          <p:cNvSpPr txBox="1">
            <a:spLocks noGrp="1"/>
          </p:cNvSpPr>
          <p:nvPr>
            <p:ph type="body" idx="1"/>
          </p:nvPr>
        </p:nvSpPr>
        <p:spPr>
          <a:xfrm>
            <a:off x="466724" y="2393900"/>
            <a:ext cx="8491800" cy="4857900"/>
          </a:xfrm>
          <a:prstGeom prst="rect">
            <a:avLst/>
          </a:prstGeom>
        </p:spPr>
        <p:txBody>
          <a:bodyPr lIns="91425" tIns="91425" rIns="91425" bIns="91425" anchor="t" anchorCtr="0">
            <a:noAutofit/>
          </a:bodyPr>
          <a:lstStyle/>
          <a:p>
            <a:pPr marL="0" indent="0" algn="just" rtl="0">
              <a:lnSpc>
                <a:spcPct val="150000"/>
              </a:lnSpc>
              <a:spcBef>
                <a:spcPts val="0"/>
              </a:spcBef>
              <a:buNone/>
            </a:pPr>
            <a:r>
              <a:rPr lang="en-US" i="1"/>
              <a:t>Direct instruction is an </a:t>
            </a:r>
            <a:r>
              <a:rPr lang="en-US" b="1" i="1">
                <a:solidFill>
                  <a:srgbClr val="434343"/>
                </a:solidFill>
              </a:rPr>
              <a:t>effective</a:t>
            </a:r>
            <a:r>
              <a:rPr lang="en-US" i="1"/>
              <a:t>  method of teaching to enable  students to reach mastery </a:t>
            </a:r>
            <a:r>
              <a:rPr lang="en-US" sz="1400"/>
              <a:t>(Hattie, 2012)</a:t>
            </a:r>
            <a:r>
              <a:rPr lang="en-US" i="1"/>
              <a:t>. The key features of direct instruction are structured tasks that are developed after a highly sophisticated analysis of curriculum. </a:t>
            </a:r>
          </a:p>
        </p:txBody>
      </p:sp>
      <p:sp>
        <p:nvSpPr>
          <p:cNvPr id="211" name="Shape 211"/>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a:spcBef>
                <a:spcPts val="0"/>
              </a:spcBef>
              <a:buNone/>
            </a:pPr>
            <a:fld id="{00000000-1234-1234-1234-123412341234}" type="slidenum">
              <a:rPr lang="en-US"/>
              <a:t>21</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lvl="0" rtl="0">
              <a:spcBef>
                <a:spcPts val="0"/>
              </a:spcBef>
              <a:buNone/>
            </a:pPr>
            <a:r>
              <a:rPr lang="en-US"/>
              <a:t>Direct Instruction</a:t>
            </a:r>
          </a:p>
        </p:txBody>
      </p:sp>
      <p:sp>
        <p:nvSpPr>
          <p:cNvPr id="218" name="Shape 218"/>
          <p:cNvSpPr txBox="1">
            <a:spLocks noGrp="1"/>
          </p:cNvSpPr>
          <p:nvPr>
            <p:ph type="body" idx="1"/>
          </p:nvPr>
        </p:nvSpPr>
        <p:spPr>
          <a:xfrm>
            <a:off x="466724" y="1955525"/>
            <a:ext cx="8491800" cy="4857900"/>
          </a:xfrm>
          <a:prstGeom prst="rect">
            <a:avLst/>
          </a:prstGeom>
        </p:spPr>
        <p:txBody>
          <a:bodyPr lIns="91425" tIns="91425" rIns="91425" bIns="91425" anchor="t" anchorCtr="0">
            <a:noAutofit/>
          </a:bodyPr>
          <a:lstStyle/>
          <a:p>
            <a:pPr marL="0" lvl="0" indent="0" algn="just">
              <a:lnSpc>
                <a:spcPct val="150000"/>
              </a:lnSpc>
              <a:spcBef>
                <a:spcPts val="0"/>
              </a:spcBef>
              <a:buNone/>
            </a:pPr>
            <a:r>
              <a:rPr lang="en-US" i="1" dirty="0"/>
              <a:t>Teacher </a:t>
            </a:r>
            <a:r>
              <a:rPr lang="en-US" b="1" i="1" dirty="0">
                <a:solidFill>
                  <a:srgbClr val="434343"/>
                </a:solidFill>
              </a:rPr>
              <a:t>demonstration</a:t>
            </a:r>
            <a:r>
              <a:rPr lang="en-US" i="1" dirty="0">
                <a:solidFill>
                  <a:srgbClr val="434343"/>
                </a:solidFill>
              </a:rPr>
              <a:t>, </a:t>
            </a:r>
            <a:r>
              <a:rPr lang="en-US" b="1" i="1" dirty="0">
                <a:solidFill>
                  <a:srgbClr val="434343"/>
                </a:solidFill>
              </a:rPr>
              <a:t>guided practice</a:t>
            </a:r>
            <a:r>
              <a:rPr lang="en-US" i="1" dirty="0">
                <a:solidFill>
                  <a:srgbClr val="434343"/>
                </a:solidFill>
              </a:rPr>
              <a:t>, </a:t>
            </a:r>
            <a:r>
              <a:rPr lang="en-US" b="1" i="1" dirty="0">
                <a:solidFill>
                  <a:srgbClr val="434343"/>
                </a:solidFill>
              </a:rPr>
              <a:t>academic</a:t>
            </a:r>
            <a:r>
              <a:rPr lang="en-US" i="1" dirty="0">
                <a:solidFill>
                  <a:srgbClr val="434343"/>
                </a:solidFill>
              </a:rPr>
              <a:t> </a:t>
            </a:r>
            <a:r>
              <a:rPr lang="en-US" i="1" dirty="0"/>
              <a:t>focus, student </a:t>
            </a:r>
            <a:r>
              <a:rPr lang="en-US" b="1" i="1" dirty="0">
                <a:solidFill>
                  <a:srgbClr val="434343"/>
                </a:solidFill>
              </a:rPr>
              <a:t>engagement</a:t>
            </a:r>
            <a:r>
              <a:rPr lang="en-US" i="1" dirty="0"/>
              <a:t>, teacher </a:t>
            </a:r>
            <a:r>
              <a:rPr lang="en-US" b="1" i="1" dirty="0">
                <a:solidFill>
                  <a:srgbClr val="434343"/>
                </a:solidFill>
              </a:rPr>
              <a:t>feedback</a:t>
            </a:r>
            <a:r>
              <a:rPr lang="en-US" i="1" dirty="0">
                <a:solidFill>
                  <a:srgbClr val="434343"/>
                </a:solidFill>
              </a:rPr>
              <a:t>, </a:t>
            </a:r>
            <a:r>
              <a:rPr lang="en-US" b="1" i="1" dirty="0">
                <a:solidFill>
                  <a:srgbClr val="434343"/>
                </a:solidFill>
              </a:rPr>
              <a:t>scaffolding</a:t>
            </a:r>
            <a:r>
              <a:rPr lang="en-US" b="1" i="1" dirty="0"/>
              <a:t> </a:t>
            </a:r>
            <a:r>
              <a:rPr lang="en-US" i="1" dirty="0"/>
              <a:t>and reinforcement of tasks, verbal and cognitive </a:t>
            </a:r>
            <a:r>
              <a:rPr lang="en-US" b="1" i="1" dirty="0">
                <a:solidFill>
                  <a:srgbClr val="434343"/>
                </a:solidFill>
              </a:rPr>
              <a:t>clarity</a:t>
            </a:r>
            <a:r>
              <a:rPr lang="en-US" i="1" dirty="0"/>
              <a:t> and</a:t>
            </a:r>
            <a:r>
              <a:rPr lang="en-US" b="1" i="1" dirty="0"/>
              <a:t> </a:t>
            </a:r>
            <a:r>
              <a:rPr lang="en-US" b="1" i="1" dirty="0">
                <a:solidFill>
                  <a:srgbClr val="434343"/>
                </a:solidFill>
              </a:rPr>
              <a:t>independent practice</a:t>
            </a:r>
            <a:r>
              <a:rPr lang="en-US" i="1" dirty="0"/>
              <a:t> are important elements of direct instruction </a:t>
            </a:r>
            <a:r>
              <a:rPr lang="en-US" sz="1400" dirty="0"/>
              <a:t>(Arthur-Kelly in Foreman, 2005</a:t>
            </a:r>
            <a:r>
              <a:rPr lang="en-US" sz="1400" dirty="0" smtClean="0"/>
              <a:t>; </a:t>
            </a:r>
            <a:r>
              <a:rPr lang="en-US" sz="1400" dirty="0"/>
              <a:t>Killen, </a:t>
            </a:r>
            <a:r>
              <a:rPr lang="en-US" sz="1400" dirty="0" smtClean="0"/>
              <a:t>2003; </a:t>
            </a:r>
            <a:r>
              <a:rPr lang="en-US" sz="1400" dirty="0" err="1" smtClean="0"/>
              <a:t>Rosenshine</a:t>
            </a:r>
            <a:r>
              <a:rPr lang="en-US" sz="1400" dirty="0" smtClean="0"/>
              <a:t> </a:t>
            </a:r>
            <a:r>
              <a:rPr lang="en-US" sz="1400" dirty="0"/>
              <a:t>1978 as cited in </a:t>
            </a:r>
            <a:r>
              <a:rPr lang="en-US" sz="1400" dirty="0" err="1"/>
              <a:t>Carnine</a:t>
            </a:r>
            <a:r>
              <a:rPr lang="en-US" sz="1400" dirty="0"/>
              <a:t>, </a:t>
            </a:r>
            <a:r>
              <a:rPr lang="en-US" sz="1400" dirty="0" err="1"/>
              <a:t>Silbert</a:t>
            </a:r>
            <a:r>
              <a:rPr lang="en-US" sz="1400" dirty="0"/>
              <a:t> &amp; </a:t>
            </a:r>
            <a:r>
              <a:rPr lang="en-US" sz="1400" dirty="0" err="1"/>
              <a:t>Kameenui</a:t>
            </a:r>
            <a:r>
              <a:rPr lang="en-US" sz="1400" dirty="0"/>
              <a:t>, </a:t>
            </a:r>
            <a:r>
              <a:rPr lang="en-US" sz="1400" dirty="0" smtClean="0"/>
              <a:t>1990)</a:t>
            </a:r>
            <a:r>
              <a:rPr lang="en-US" sz="1400" dirty="0"/>
              <a:t>. </a:t>
            </a:r>
          </a:p>
        </p:txBody>
      </p:sp>
      <p:sp>
        <p:nvSpPr>
          <p:cNvPr id="219" name="Shape 219"/>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lvl="0" rtl="0">
              <a:spcBef>
                <a:spcPts val="0"/>
              </a:spcBef>
              <a:buNone/>
            </a:pPr>
            <a:fld id="{00000000-1234-1234-1234-123412341234}" type="slidenum">
              <a:rPr lang="en-US"/>
              <a:t>22</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a:spcBef>
                <a:spcPts val="0"/>
              </a:spcBef>
              <a:buNone/>
            </a:pPr>
            <a:r>
              <a:rPr lang="en-US"/>
              <a:t>Direct Instruction</a:t>
            </a:r>
          </a:p>
        </p:txBody>
      </p:sp>
      <p:sp>
        <p:nvSpPr>
          <p:cNvPr id="226" name="Shape 226"/>
          <p:cNvSpPr txBox="1">
            <a:spLocks noGrp="1"/>
          </p:cNvSpPr>
          <p:nvPr>
            <p:ph type="body" idx="1"/>
          </p:nvPr>
        </p:nvSpPr>
        <p:spPr>
          <a:xfrm>
            <a:off x="328874" y="2078750"/>
            <a:ext cx="8506799" cy="4857900"/>
          </a:xfrm>
          <a:prstGeom prst="rect">
            <a:avLst/>
          </a:prstGeom>
        </p:spPr>
        <p:txBody>
          <a:bodyPr lIns="91425" tIns="91425" rIns="91425" bIns="91425" anchor="t" anchorCtr="0">
            <a:noAutofit/>
          </a:bodyPr>
          <a:lstStyle/>
          <a:p>
            <a:pPr marL="0" indent="0" algn="just" rtl="0">
              <a:lnSpc>
                <a:spcPct val="150000"/>
              </a:lnSpc>
              <a:spcBef>
                <a:spcPts val="0"/>
              </a:spcBef>
              <a:buNone/>
            </a:pPr>
            <a:r>
              <a:rPr lang="en-US" i="1"/>
              <a:t>Hattie’s </a:t>
            </a:r>
            <a:r>
              <a:rPr lang="en-US" sz="1400" i="1"/>
              <a:t>(2012)</a:t>
            </a:r>
            <a:r>
              <a:rPr lang="en-US" i="1"/>
              <a:t> description of direct instruction also emphasises the importance of teachers</a:t>
            </a:r>
            <a:r>
              <a:rPr lang="en-US" b="1" i="1"/>
              <a:t> </a:t>
            </a:r>
            <a:r>
              <a:rPr lang="en-US" b="1" i="1">
                <a:solidFill>
                  <a:srgbClr val="434343"/>
                </a:solidFill>
              </a:rPr>
              <a:t>working together</a:t>
            </a:r>
            <a:r>
              <a:rPr lang="en-US" i="1"/>
              <a:t> to plan lessons and articulating the learning intention and success criteria. </a:t>
            </a:r>
          </a:p>
          <a:p>
            <a:pPr>
              <a:spcBef>
                <a:spcPts val="0"/>
              </a:spcBef>
              <a:buNone/>
            </a:pPr>
            <a:endParaRPr/>
          </a:p>
        </p:txBody>
      </p:sp>
      <p:sp>
        <p:nvSpPr>
          <p:cNvPr id="227" name="Shape 227"/>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a:spcBef>
                <a:spcPts val="0"/>
              </a:spcBef>
              <a:buNone/>
            </a:pPr>
            <a:fld id="{00000000-1234-1234-1234-123412341234}" type="slidenum">
              <a:rPr lang="en-US"/>
              <a:t>23</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lvl="0" rtl="0">
              <a:spcBef>
                <a:spcPts val="0"/>
              </a:spcBef>
              <a:buNone/>
            </a:pPr>
            <a:r>
              <a:rPr lang="en-US"/>
              <a:t>Direct Instruction</a:t>
            </a:r>
          </a:p>
        </p:txBody>
      </p:sp>
      <p:sp>
        <p:nvSpPr>
          <p:cNvPr id="234" name="Shape 234"/>
          <p:cNvSpPr txBox="1">
            <a:spLocks noGrp="1"/>
          </p:cNvSpPr>
          <p:nvPr>
            <p:ph type="body" idx="1"/>
          </p:nvPr>
        </p:nvSpPr>
        <p:spPr>
          <a:xfrm>
            <a:off x="318599" y="1763625"/>
            <a:ext cx="8506799" cy="4857900"/>
          </a:xfrm>
          <a:prstGeom prst="rect">
            <a:avLst/>
          </a:prstGeom>
        </p:spPr>
        <p:txBody>
          <a:bodyPr lIns="91425" tIns="91425" rIns="91425" bIns="91425" anchor="t" anchorCtr="0">
            <a:noAutofit/>
          </a:bodyPr>
          <a:lstStyle/>
          <a:p>
            <a:pPr marL="0" lvl="0" indent="0" algn="just" rtl="0">
              <a:lnSpc>
                <a:spcPct val="150000"/>
              </a:lnSpc>
              <a:spcBef>
                <a:spcPts val="0"/>
              </a:spcBef>
              <a:buNone/>
            </a:pPr>
            <a:r>
              <a:rPr lang="en-US" i="1"/>
              <a:t>Direct instruction is still misunderstood as outdated </a:t>
            </a:r>
            <a:r>
              <a:rPr lang="en-US" sz="1400"/>
              <a:t>(Hattie, 2012)</a:t>
            </a:r>
            <a:r>
              <a:rPr lang="en-US" i="1"/>
              <a:t>, however,  “it only takes a moment of reflection to realise that a richer form of direct instruction can be part of most of the leading edges of innovation..</a:t>
            </a:r>
            <a:r>
              <a:rPr lang="en-US" sz="1400"/>
              <a:t>(Caldwell, 2013)</a:t>
            </a:r>
            <a:r>
              <a:rPr lang="en-US"/>
              <a:t>”</a:t>
            </a:r>
            <a:r>
              <a:rPr lang="en-US" i="1"/>
              <a:t>. Slavich and Zimbardo </a:t>
            </a:r>
            <a:r>
              <a:rPr lang="en-US" sz="1400" i="1"/>
              <a:t>(2012)</a:t>
            </a:r>
            <a:r>
              <a:rPr lang="en-US" i="1"/>
              <a:t> include mastery experiences in their discussion of transformational teaching. </a:t>
            </a:r>
          </a:p>
          <a:p>
            <a:pPr lvl="0" rtl="0">
              <a:spcBef>
                <a:spcPts val="0"/>
              </a:spcBef>
              <a:buNone/>
            </a:pPr>
            <a:endParaRPr/>
          </a:p>
        </p:txBody>
      </p:sp>
      <p:sp>
        <p:nvSpPr>
          <p:cNvPr id="235" name="Shape 235"/>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lvl="0" rtl="0">
              <a:spcBef>
                <a:spcPts val="0"/>
              </a:spcBef>
              <a:buNone/>
            </a:pPr>
            <a:fld id="{00000000-1234-1234-1234-123412341234}" type="slidenum">
              <a:rPr lang="en-US"/>
              <a:t>24</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a:spcBef>
                <a:spcPts val="0"/>
              </a:spcBef>
              <a:buNone/>
            </a:pPr>
            <a:r>
              <a:rPr lang="en-US"/>
              <a:t>Reading profile</a:t>
            </a:r>
          </a:p>
        </p:txBody>
      </p:sp>
      <p:sp>
        <p:nvSpPr>
          <p:cNvPr id="242" name="Shape 242"/>
          <p:cNvSpPr txBox="1">
            <a:spLocks noGrp="1"/>
          </p:cNvSpPr>
          <p:nvPr>
            <p:ph type="body" idx="1"/>
          </p:nvPr>
        </p:nvSpPr>
        <p:spPr>
          <a:xfrm>
            <a:off x="468312" y="1268412"/>
            <a:ext cx="8218500" cy="4857900"/>
          </a:xfrm>
          <a:prstGeom prst="rect">
            <a:avLst/>
          </a:prstGeom>
        </p:spPr>
        <p:txBody>
          <a:bodyPr lIns="91425" tIns="91425" rIns="91425" bIns="91425" anchor="t" anchorCtr="0">
            <a:noAutofit/>
          </a:bodyPr>
          <a:lstStyle/>
          <a:p>
            <a:pPr rtl="0">
              <a:spcBef>
                <a:spcPts val="0"/>
              </a:spcBef>
              <a:buNone/>
            </a:pPr>
            <a:r>
              <a:rPr lang="en-US"/>
              <a:t>In drawing together the themes in the literature we</a:t>
            </a:r>
          </a:p>
          <a:p>
            <a:pPr rtl="0">
              <a:spcBef>
                <a:spcPts val="0"/>
              </a:spcBef>
              <a:buNone/>
            </a:pPr>
            <a:r>
              <a:rPr lang="en-US"/>
              <a:t>designed a profile that:</a:t>
            </a:r>
          </a:p>
          <a:p>
            <a:pPr rtl="0">
              <a:spcBef>
                <a:spcPts val="0"/>
              </a:spcBef>
              <a:buNone/>
            </a:pPr>
            <a:endParaRPr/>
          </a:p>
          <a:p>
            <a:pPr marL="457200" lvl="0" indent="-381000" rtl="0">
              <a:spcBef>
                <a:spcPts val="0"/>
              </a:spcBef>
              <a:buClr>
                <a:srgbClr val="5F5F5F"/>
              </a:buClr>
              <a:buSzPct val="100000"/>
              <a:buFont typeface="Arial"/>
              <a:buChar char="•"/>
            </a:pPr>
            <a:r>
              <a:rPr lang="en-US"/>
              <a:t>is a tool to analyse assessment data</a:t>
            </a:r>
          </a:p>
          <a:p>
            <a:pPr marL="457200" lvl="0" indent="-381000" rtl="0">
              <a:spcBef>
                <a:spcPts val="0"/>
              </a:spcBef>
              <a:buClr>
                <a:srgbClr val="5F5F5F"/>
              </a:buClr>
              <a:buSzPct val="100000"/>
              <a:buFont typeface="Arial"/>
              <a:buChar char="•"/>
            </a:pPr>
            <a:r>
              <a:rPr lang="en-US"/>
              <a:t>is a tool to capture ongoing feedback</a:t>
            </a:r>
          </a:p>
          <a:p>
            <a:pPr marL="457200" lvl="0" indent="-381000" rtl="0">
              <a:spcBef>
                <a:spcPts val="0"/>
              </a:spcBef>
              <a:buClr>
                <a:srgbClr val="5F5F5F"/>
              </a:buClr>
              <a:buSzPct val="100000"/>
              <a:buFont typeface="Arial"/>
              <a:buChar char="•"/>
            </a:pPr>
            <a:r>
              <a:rPr lang="en-US"/>
              <a:t>allows for precision</a:t>
            </a:r>
          </a:p>
          <a:p>
            <a:pPr marL="457200" lvl="0" indent="-381000" rtl="0">
              <a:spcBef>
                <a:spcPts val="0"/>
              </a:spcBef>
              <a:buClr>
                <a:srgbClr val="5F5F5F"/>
              </a:buClr>
              <a:buSzPct val="100000"/>
              <a:buFont typeface="Arial"/>
              <a:buChar char="•"/>
            </a:pPr>
            <a:r>
              <a:rPr lang="en-US"/>
              <a:t>assists teachers to plan for systematic instruction</a:t>
            </a:r>
          </a:p>
          <a:p>
            <a:pPr marL="457200" lvl="0" indent="-381000" rtl="0">
              <a:spcBef>
                <a:spcPts val="0"/>
              </a:spcBef>
              <a:buClr>
                <a:srgbClr val="5F5F5F"/>
              </a:buClr>
              <a:buSzPct val="100000"/>
              <a:buFont typeface="Arial"/>
              <a:buChar char="•"/>
            </a:pPr>
            <a:r>
              <a:rPr lang="en-US"/>
              <a:t>is a detailed analysis of curriculum</a:t>
            </a:r>
          </a:p>
          <a:p>
            <a:pPr marL="457200" lvl="0" indent="-381000" rtl="0">
              <a:spcBef>
                <a:spcPts val="0"/>
              </a:spcBef>
              <a:buClr>
                <a:srgbClr val="5F5F5F"/>
              </a:buClr>
              <a:buSzPct val="100000"/>
              <a:buFont typeface="Arial"/>
              <a:buChar char="•"/>
            </a:pPr>
            <a:r>
              <a:rPr lang="en-US"/>
              <a:t>supports mastery learning </a:t>
            </a:r>
          </a:p>
          <a:p>
            <a:pPr marL="0" indent="0" rtl="0">
              <a:spcBef>
                <a:spcPts val="0"/>
              </a:spcBef>
              <a:buNone/>
            </a:pPr>
            <a:endParaRPr/>
          </a:p>
          <a:p>
            <a:pPr marL="0" lvl="0" indent="0" rtl="0">
              <a:spcBef>
                <a:spcPts val="0"/>
              </a:spcBef>
              <a:buNone/>
            </a:pPr>
            <a:endParaRPr/>
          </a:p>
        </p:txBody>
      </p:sp>
      <p:sp>
        <p:nvSpPr>
          <p:cNvPr id="243" name="Shape 243"/>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a:spcBef>
                <a:spcPts val="0"/>
              </a:spcBef>
              <a:buNone/>
            </a:pPr>
            <a:fld id="{00000000-1234-1234-1234-123412341234}" type="slidenum">
              <a:rPr lang="en-US"/>
              <a:t>25</a:t>
            </a:fld>
            <a:endParaRPr lang="en-US"/>
          </a:p>
        </p:txBody>
      </p:sp>
      <p:pic>
        <p:nvPicPr>
          <p:cNvPr id="244" name="Shape 244"/>
          <p:cNvPicPr preferRelativeResize="0"/>
          <p:nvPr/>
        </p:nvPicPr>
        <p:blipFill>
          <a:blip r:embed="rId3">
            <a:alphaModFix/>
          </a:blip>
          <a:stretch>
            <a:fillRect/>
          </a:stretch>
        </p:blipFill>
        <p:spPr>
          <a:xfrm>
            <a:off x="3599750" y="5044700"/>
            <a:ext cx="1622249" cy="1216675"/>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a:spcBef>
                <a:spcPts val="0"/>
              </a:spcBef>
              <a:buNone/>
            </a:pPr>
            <a:r>
              <a:rPr lang="en-US"/>
              <a:t>Reading profiles </a:t>
            </a:r>
          </a:p>
        </p:txBody>
      </p:sp>
      <p:sp>
        <p:nvSpPr>
          <p:cNvPr id="251" name="Shape 251"/>
          <p:cNvSpPr txBox="1">
            <a:spLocks noGrp="1"/>
          </p:cNvSpPr>
          <p:nvPr>
            <p:ph type="body" idx="1"/>
          </p:nvPr>
        </p:nvSpPr>
        <p:spPr>
          <a:xfrm>
            <a:off x="468312" y="1268412"/>
            <a:ext cx="8218500" cy="4857900"/>
          </a:xfrm>
          <a:prstGeom prst="rect">
            <a:avLst/>
          </a:prstGeom>
        </p:spPr>
        <p:txBody>
          <a:bodyPr lIns="91425" tIns="91425" rIns="91425" bIns="91425" anchor="t" anchorCtr="0">
            <a:noAutofit/>
          </a:bodyPr>
          <a:lstStyle/>
          <a:p>
            <a:pPr>
              <a:spcBef>
                <a:spcPts val="0"/>
              </a:spcBef>
              <a:buNone/>
            </a:pPr>
            <a:endParaRPr/>
          </a:p>
        </p:txBody>
      </p:sp>
      <p:sp>
        <p:nvSpPr>
          <p:cNvPr id="252" name="Shape 252"/>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a:spcBef>
                <a:spcPts val="0"/>
              </a:spcBef>
              <a:buNone/>
            </a:pPr>
            <a:fld id="{00000000-1234-1234-1234-123412341234}" type="slidenum">
              <a:rPr lang="en-US"/>
              <a:t>26</a:t>
            </a:fld>
            <a:endParaRPr lang="en-US"/>
          </a:p>
        </p:txBody>
      </p:sp>
      <p:pic>
        <p:nvPicPr>
          <p:cNvPr id="253" name="Shape 253"/>
          <p:cNvPicPr preferRelativeResize="0"/>
          <p:nvPr/>
        </p:nvPicPr>
        <p:blipFill>
          <a:blip r:embed="rId3">
            <a:alphaModFix/>
          </a:blip>
          <a:stretch>
            <a:fillRect/>
          </a:stretch>
        </p:blipFill>
        <p:spPr>
          <a:xfrm>
            <a:off x="604837" y="2180700"/>
            <a:ext cx="7867650" cy="3714750"/>
          </a:xfrm>
          <a:prstGeom prst="rect">
            <a:avLst/>
          </a:prstGeom>
          <a:noFill/>
          <a:ln>
            <a:noFill/>
          </a:ln>
        </p:spPr>
      </p:pic>
      <p:pic>
        <p:nvPicPr>
          <p:cNvPr id="254" name="Shape 254"/>
          <p:cNvPicPr preferRelativeResize="0"/>
          <p:nvPr/>
        </p:nvPicPr>
        <p:blipFill>
          <a:blip r:embed="rId4">
            <a:alphaModFix/>
          </a:blip>
          <a:stretch>
            <a:fillRect/>
          </a:stretch>
        </p:blipFill>
        <p:spPr>
          <a:xfrm>
            <a:off x="466725" y="1342500"/>
            <a:ext cx="8143875" cy="83820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456450" y="188911"/>
            <a:ext cx="8231100" cy="719100"/>
          </a:xfrm>
          <a:prstGeom prst="rect">
            <a:avLst/>
          </a:prstGeom>
        </p:spPr>
        <p:txBody>
          <a:bodyPr lIns="91425" tIns="91425" rIns="91425" bIns="91425" anchor="ctr" anchorCtr="0">
            <a:noAutofit/>
          </a:bodyPr>
          <a:lstStyle/>
          <a:p>
            <a:pPr lvl="0" rtl="0">
              <a:spcBef>
                <a:spcPts val="0"/>
              </a:spcBef>
              <a:buNone/>
            </a:pPr>
            <a:r>
              <a:rPr lang="en-US"/>
              <a:t>Reading profiles </a:t>
            </a:r>
          </a:p>
        </p:txBody>
      </p:sp>
      <p:sp>
        <p:nvSpPr>
          <p:cNvPr id="261" name="Shape 261"/>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lvl="0" rtl="0">
              <a:spcBef>
                <a:spcPts val="0"/>
              </a:spcBef>
              <a:buNone/>
            </a:pPr>
            <a:fld id="{00000000-1234-1234-1234-123412341234}" type="slidenum">
              <a:rPr lang="en-US"/>
              <a:t>27</a:t>
            </a:fld>
            <a:endParaRPr lang="en-US"/>
          </a:p>
        </p:txBody>
      </p:sp>
      <p:sp>
        <p:nvSpPr>
          <p:cNvPr id="262" name="Shape 262"/>
          <p:cNvSpPr/>
          <p:nvPr/>
        </p:nvSpPr>
        <p:spPr>
          <a:xfrm rot="5399579">
            <a:off x="-1296100" y="3221650"/>
            <a:ext cx="4910400" cy="981300"/>
          </a:xfrm>
          <a:prstGeom prst="rightArrow">
            <a:avLst>
              <a:gd name="adj1" fmla="val 50000"/>
              <a:gd name="adj2" fmla="val 60475"/>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400"/>
              <a:t>Sequence of skills</a:t>
            </a:r>
          </a:p>
        </p:txBody>
      </p:sp>
      <p:pic>
        <p:nvPicPr>
          <p:cNvPr id="263" name="Shape 263"/>
          <p:cNvPicPr preferRelativeResize="0"/>
          <p:nvPr/>
        </p:nvPicPr>
        <p:blipFill>
          <a:blip r:embed="rId3">
            <a:alphaModFix/>
          </a:blip>
          <a:stretch>
            <a:fillRect/>
          </a:stretch>
        </p:blipFill>
        <p:spPr>
          <a:xfrm>
            <a:off x="2043125" y="1443125"/>
            <a:ext cx="5264599" cy="4629024"/>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456450" y="188911"/>
            <a:ext cx="8231100" cy="719100"/>
          </a:xfrm>
          <a:prstGeom prst="rect">
            <a:avLst/>
          </a:prstGeom>
        </p:spPr>
        <p:txBody>
          <a:bodyPr lIns="91425" tIns="91425" rIns="91425" bIns="91425" anchor="ctr" anchorCtr="0">
            <a:noAutofit/>
          </a:bodyPr>
          <a:lstStyle/>
          <a:p>
            <a:pPr lvl="0" rtl="0">
              <a:spcBef>
                <a:spcPts val="0"/>
              </a:spcBef>
              <a:buNone/>
            </a:pPr>
            <a:r>
              <a:rPr lang="en-US"/>
              <a:t>Reading profiles </a:t>
            </a:r>
          </a:p>
        </p:txBody>
      </p:sp>
      <p:sp>
        <p:nvSpPr>
          <p:cNvPr id="270" name="Shape 270"/>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lvl="0" rtl="0">
              <a:spcBef>
                <a:spcPts val="0"/>
              </a:spcBef>
              <a:buNone/>
            </a:pPr>
            <a:fld id="{00000000-1234-1234-1234-123412341234}" type="slidenum">
              <a:rPr lang="en-US"/>
              <a:t>28</a:t>
            </a:fld>
            <a:endParaRPr lang="en-US"/>
          </a:p>
        </p:txBody>
      </p:sp>
      <p:sp>
        <p:nvSpPr>
          <p:cNvPr id="271" name="Shape 271"/>
          <p:cNvSpPr/>
          <p:nvPr/>
        </p:nvSpPr>
        <p:spPr>
          <a:xfrm>
            <a:off x="605475" y="908000"/>
            <a:ext cx="8294699" cy="970199"/>
          </a:xfrm>
          <a:prstGeom prst="rightArrow">
            <a:avLst>
              <a:gd name="adj1" fmla="val 50000"/>
              <a:gd name="adj2" fmla="val 42759"/>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400"/>
              <a:t>Growth across phases of learning</a:t>
            </a:r>
          </a:p>
        </p:txBody>
      </p:sp>
      <p:graphicFrame>
        <p:nvGraphicFramePr>
          <p:cNvPr id="4" name="Table 3"/>
          <p:cNvGraphicFramePr>
            <a:graphicFrameLocks noGrp="1"/>
          </p:cNvGraphicFramePr>
          <p:nvPr>
            <p:extLst>
              <p:ext uri="{D42A27DB-BD31-4B8C-83A1-F6EECF244321}">
                <p14:modId xmlns:p14="http://schemas.microsoft.com/office/powerpoint/2010/main" val="436790503"/>
              </p:ext>
            </p:extLst>
          </p:nvPr>
        </p:nvGraphicFramePr>
        <p:xfrm>
          <a:off x="456450" y="2230375"/>
          <a:ext cx="8443723" cy="2538886"/>
        </p:xfrm>
        <a:graphic>
          <a:graphicData uri="http://schemas.openxmlformats.org/drawingml/2006/table">
            <a:tbl>
              <a:tblPr firstRow="1" bandRow="1">
                <a:tableStyleId>{D6B280F2-E832-4668-976A-E775E0D3771D}</a:tableStyleId>
              </a:tblPr>
              <a:tblGrid>
                <a:gridCol w="2110932"/>
                <a:gridCol w="2130763"/>
                <a:gridCol w="2121142"/>
                <a:gridCol w="2080886"/>
              </a:tblGrid>
              <a:tr h="618646">
                <a:tc>
                  <a:txBody>
                    <a:bodyPr/>
                    <a:lstStyle/>
                    <a:p>
                      <a:r>
                        <a:rPr lang="en-US" sz="2000" b="1" i="0" dirty="0" smtClean="0"/>
                        <a:t>Acquisition:</a:t>
                      </a:r>
                      <a:endParaRPr lang="en-US" sz="2000" b="1" i="0" dirty="0"/>
                    </a:p>
                  </a:txBody>
                  <a:tcPr/>
                </a:tc>
                <a:tc>
                  <a:txBody>
                    <a:bodyPr/>
                    <a:lstStyle/>
                    <a:p>
                      <a:r>
                        <a:rPr lang="en-US" sz="2000" b="1" i="0" dirty="0" smtClean="0"/>
                        <a:t>Fluency:</a:t>
                      </a:r>
                      <a:endParaRPr lang="en-US" sz="2000" b="1" i="0" dirty="0"/>
                    </a:p>
                  </a:txBody>
                  <a:tcPr/>
                </a:tc>
                <a:tc>
                  <a:txBody>
                    <a:bodyPr/>
                    <a:lstStyle/>
                    <a:p>
                      <a:r>
                        <a:rPr lang="en-US" sz="2000" b="1" i="0" dirty="0" smtClean="0"/>
                        <a:t>Maintenance</a:t>
                      </a:r>
                      <a:endParaRPr lang="en-US" sz="2000" b="1" i="0" dirty="0"/>
                    </a:p>
                  </a:txBody>
                  <a:tcPr/>
                </a:tc>
                <a:tc>
                  <a:txBody>
                    <a:bodyPr/>
                    <a:lstStyle/>
                    <a:p>
                      <a:r>
                        <a:rPr lang="en-US" sz="2000" b="1" i="0" dirty="0" err="1" smtClean="0"/>
                        <a:t>Generalisation</a:t>
                      </a:r>
                      <a:endParaRPr lang="en-US" sz="2000" b="1" i="0" dirty="0"/>
                    </a:p>
                  </a:txBody>
                  <a:tcPr/>
                </a:tc>
              </a:tr>
              <a:tr h="1066348">
                <a:tc>
                  <a:txBody>
                    <a:bodyPr/>
                    <a:lstStyle/>
                    <a:p>
                      <a:r>
                        <a:rPr lang="en-US" sz="2400" dirty="0" smtClean="0"/>
                        <a:t>the ability to learn and perform a</a:t>
                      </a:r>
                      <a:r>
                        <a:rPr lang="en-US" sz="2400" baseline="0" dirty="0" smtClean="0"/>
                        <a:t> skill</a:t>
                      </a:r>
                      <a:endParaRPr lang="en-US" sz="2400" dirty="0"/>
                    </a:p>
                  </a:txBody>
                  <a:tcPr/>
                </a:tc>
                <a:tc>
                  <a:txBody>
                    <a:bodyPr/>
                    <a:lstStyle/>
                    <a:p>
                      <a:r>
                        <a:rPr lang="en-US" sz="2400" dirty="0" smtClean="0"/>
                        <a:t>the ability to accurately perform a skill without hesitation</a:t>
                      </a:r>
                      <a:endParaRPr lang="en-US" sz="2400" dirty="0"/>
                    </a:p>
                  </a:txBody>
                  <a:tcPr/>
                </a:tc>
                <a:tc>
                  <a:txBody>
                    <a:bodyPr/>
                    <a:lstStyle/>
                    <a:p>
                      <a:r>
                        <a:rPr lang="en-US" sz="2400" dirty="0" smtClean="0"/>
                        <a:t>the</a:t>
                      </a:r>
                      <a:r>
                        <a:rPr lang="en-US" sz="2400" baseline="0" dirty="0" smtClean="0"/>
                        <a:t> ability to use a skill consistently and independently</a:t>
                      </a:r>
                      <a:endParaRPr lang="en-US" sz="2400" dirty="0"/>
                    </a:p>
                  </a:txBody>
                  <a:tcPr/>
                </a:tc>
                <a:tc>
                  <a:txBody>
                    <a:bodyPr/>
                    <a:lstStyle/>
                    <a:p>
                      <a:r>
                        <a:rPr lang="en-US" sz="2400" dirty="0" smtClean="0"/>
                        <a:t>the ability to apply a new skill to new contexts when needed</a:t>
                      </a:r>
                      <a:endParaRPr lang="en-US" sz="2400" dirty="0"/>
                    </a:p>
                  </a:txBody>
                  <a:tcPr/>
                </a:tc>
              </a:tr>
            </a:tbl>
          </a:graphicData>
        </a:graphic>
      </p:graphicFrame>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lvl="0" rtl="0">
              <a:spcBef>
                <a:spcPts val="0"/>
              </a:spcBef>
              <a:buNone/>
            </a:pPr>
            <a:r>
              <a:rPr lang="en-US"/>
              <a:t>Reading profiles </a:t>
            </a:r>
          </a:p>
        </p:txBody>
      </p:sp>
      <p:sp>
        <p:nvSpPr>
          <p:cNvPr id="279" name="Shape 279"/>
          <p:cNvSpPr txBox="1">
            <a:spLocks noGrp="1"/>
          </p:cNvSpPr>
          <p:nvPr>
            <p:ph type="body" idx="1"/>
          </p:nvPr>
        </p:nvSpPr>
        <p:spPr>
          <a:xfrm>
            <a:off x="468312" y="1268412"/>
            <a:ext cx="8218500" cy="4857900"/>
          </a:xfrm>
          <a:prstGeom prst="rect">
            <a:avLst/>
          </a:prstGeom>
        </p:spPr>
        <p:txBody>
          <a:bodyPr lIns="91425" tIns="91425" rIns="91425" bIns="91425" anchor="t" anchorCtr="0">
            <a:noAutofit/>
          </a:bodyPr>
          <a:lstStyle/>
          <a:p>
            <a:pPr lvl="0" rtl="0">
              <a:spcBef>
                <a:spcPts val="0"/>
              </a:spcBef>
              <a:buNone/>
            </a:pPr>
            <a:endParaRPr/>
          </a:p>
        </p:txBody>
      </p:sp>
      <p:sp>
        <p:nvSpPr>
          <p:cNvPr id="280" name="Shape 280"/>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lvl="0" rtl="0">
              <a:spcBef>
                <a:spcPts val="0"/>
              </a:spcBef>
              <a:buNone/>
            </a:pPr>
            <a:fld id="{00000000-1234-1234-1234-123412341234}" type="slidenum">
              <a:rPr lang="en-US"/>
              <a:t>29</a:t>
            </a:fld>
            <a:endParaRPr lang="en-US"/>
          </a:p>
        </p:txBody>
      </p:sp>
      <p:pic>
        <p:nvPicPr>
          <p:cNvPr id="281" name="Shape 281"/>
          <p:cNvPicPr preferRelativeResize="0"/>
          <p:nvPr/>
        </p:nvPicPr>
        <p:blipFill>
          <a:blip r:embed="rId3">
            <a:alphaModFix/>
          </a:blip>
          <a:stretch>
            <a:fillRect/>
          </a:stretch>
        </p:blipFill>
        <p:spPr>
          <a:xfrm>
            <a:off x="77537" y="830925"/>
            <a:ext cx="8988925" cy="5392912"/>
          </a:xfrm>
          <a:prstGeom prst="rect">
            <a:avLst/>
          </a:prstGeom>
          <a:noFill/>
          <a:ln>
            <a:noFill/>
          </a:ln>
        </p:spPr>
      </p:pic>
      <p:sp>
        <p:nvSpPr>
          <p:cNvPr id="282" name="Shape 282"/>
          <p:cNvSpPr txBox="1"/>
          <p:nvPr/>
        </p:nvSpPr>
        <p:spPr>
          <a:xfrm>
            <a:off x="742475" y="6058675"/>
            <a:ext cx="3670500" cy="339600"/>
          </a:xfrm>
          <a:prstGeom prst="rect">
            <a:avLst/>
          </a:prstGeom>
          <a:noFill/>
          <a:ln>
            <a:noFill/>
          </a:ln>
        </p:spPr>
        <p:txBody>
          <a:bodyPr lIns="91425" tIns="91425" rIns="91425" bIns="91425" anchor="ctr" anchorCtr="0">
            <a:noAutofit/>
          </a:bodyPr>
          <a:lstStyle/>
          <a:p>
            <a:pPr lvl="0" rtl="0">
              <a:spcBef>
                <a:spcPts val="0"/>
              </a:spcBef>
              <a:buNone/>
            </a:pPr>
            <a:r>
              <a:rPr lang="en-US" sz="900"/>
              <a:t>* Descriptors are part of the Literacy Continuum©NSW Department of Education and Communities and are used here with permission.</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21300" y="188900"/>
            <a:ext cx="8576399" cy="719100"/>
          </a:xfrm>
          <a:prstGeom prst="rect">
            <a:avLst/>
          </a:prstGeom>
        </p:spPr>
        <p:txBody>
          <a:bodyPr lIns="91425" tIns="91425" rIns="91425" bIns="91425" anchor="ctr" anchorCtr="0">
            <a:noAutofit/>
          </a:bodyPr>
          <a:lstStyle/>
          <a:p>
            <a:pPr lvl="0" rtl="0">
              <a:spcBef>
                <a:spcPts val="0"/>
              </a:spcBef>
              <a:buNone/>
            </a:pPr>
            <a:r>
              <a:rPr lang="en-US"/>
              <a:t>Identifying the problem of practice</a:t>
            </a:r>
            <a:r>
              <a:rPr lang="en-US">
                <a:solidFill>
                  <a:srgbClr val="000000"/>
                </a:solidFill>
              </a:rPr>
              <a:t> </a:t>
            </a:r>
          </a:p>
        </p:txBody>
      </p:sp>
      <p:sp>
        <p:nvSpPr>
          <p:cNvPr id="57" name="Shape 57"/>
          <p:cNvSpPr txBox="1">
            <a:spLocks noGrp="1"/>
          </p:cNvSpPr>
          <p:nvPr>
            <p:ph type="body" idx="1"/>
          </p:nvPr>
        </p:nvSpPr>
        <p:spPr>
          <a:xfrm>
            <a:off x="0" y="1347400"/>
            <a:ext cx="9144000" cy="6477599"/>
          </a:xfrm>
          <a:prstGeom prst="rect">
            <a:avLst/>
          </a:prstGeom>
        </p:spPr>
        <p:txBody>
          <a:bodyPr lIns="91425" tIns="91425" rIns="91425" bIns="91425" anchor="t" anchorCtr="0">
            <a:noAutofit/>
          </a:bodyPr>
          <a:lstStyle/>
          <a:p>
            <a:pPr marL="0" lvl="0" indent="0" rtl="0">
              <a:spcBef>
                <a:spcPts val="0"/>
              </a:spcBef>
              <a:buNone/>
            </a:pPr>
            <a:endParaRPr b="1"/>
          </a:p>
          <a:p>
            <a:pPr marL="5181600" lvl="0" indent="304800" rtl="0">
              <a:spcBef>
                <a:spcPts val="0"/>
              </a:spcBef>
              <a:buNone/>
            </a:pPr>
            <a:endParaRPr b="1"/>
          </a:p>
        </p:txBody>
      </p:sp>
      <p:sp>
        <p:nvSpPr>
          <p:cNvPr id="58" name="Shape 58"/>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lvl="0" rtl="0">
              <a:spcBef>
                <a:spcPts val="0"/>
              </a:spcBef>
              <a:buNone/>
            </a:pPr>
            <a:fld id="{00000000-1234-1234-1234-123412341234}" type="slidenum">
              <a:rPr lang="en-US"/>
              <a:t>3</a:t>
            </a:fld>
            <a:endParaRPr lang="en-US"/>
          </a:p>
        </p:txBody>
      </p:sp>
      <p:sp>
        <p:nvSpPr>
          <p:cNvPr id="59" name="Shape 59"/>
          <p:cNvSpPr/>
          <p:nvPr/>
        </p:nvSpPr>
        <p:spPr>
          <a:xfrm>
            <a:off x="549275" y="1347400"/>
            <a:ext cx="2259900" cy="2466900"/>
          </a:xfrm>
          <a:prstGeom prst="downArrowCallout">
            <a:avLst>
              <a:gd name="adj1" fmla="val 25000"/>
              <a:gd name="adj2" fmla="val 25000"/>
              <a:gd name="adj3" fmla="val 25000"/>
              <a:gd name="adj4" fmla="val 64977"/>
            </a:avLst>
          </a:prstGeom>
          <a:solidFill>
            <a:schemeClr val="accent4"/>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US" sz="2400" b="1" i="1"/>
              <a:t>Case Management</a:t>
            </a:r>
          </a:p>
        </p:txBody>
      </p:sp>
      <p:sp>
        <p:nvSpPr>
          <p:cNvPr id="60" name="Shape 60"/>
          <p:cNvSpPr/>
          <p:nvPr/>
        </p:nvSpPr>
        <p:spPr>
          <a:xfrm>
            <a:off x="3055675" y="1355200"/>
            <a:ext cx="2259900" cy="2466900"/>
          </a:xfrm>
          <a:prstGeom prst="downArrowCallout">
            <a:avLst>
              <a:gd name="adj1" fmla="val 25000"/>
              <a:gd name="adj2" fmla="val 25000"/>
              <a:gd name="adj3" fmla="val 25000"/>
              <a:gd name="adj4" fmla="val 64977"/>
            </a:avLst>
          </a:prstGeom>
          <a:solidFill>
            <a:srgbClr val="6FA8DC"/>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rtl="0">
              <a:spcBef>
                <a:spcPts val="0"/>
              </a:spcBef>
              <a:buNone/>
            </a:pPr>
            <a:r>
              <a:rPr lang="en-US" sz="2900" b="1" i="1"/>
              <a:t>T</a:t>
            </a:r>
            <a:r>
              <a:rPr lang="en-US" sz="2400" b="1" i="1"/>
              <a:t>argeted Learning</a:t>
            </a:r>
          </a:p>
          <a:p>
            <a:pPr algn="ctr">
              <a:spcBef>
                <a:spcPts val="0"/>
              </a:spcBef>
              <a:buNone/>
            </a:pPr>
            <a:r>
              <a:rPr lang="en-US" sz="2400" b="1" i="1"/>
              <a:t>Partnership</a:t>
            </a:r>
          </a:p>
        </p:txBody>
      </p:sp>
      <p:sp>
        <p:nvSpPr>
          <p:cNvPr id="61" name="Shape 61"/>
          <p:cNvSpPr/>
          <p:nvPr/>
        </p:nvSpPr>
        <p:spPr>
          <a:xfrm>
            <a:off x="5562075" y="1347400"/>
            <a:ext cx="2259900" cy="2466900"/>
          </a:xfrm>
          <a:prstGeom prst="downArrowCallout">
            <a:avLst>
              <a:gd name="adj1" fmla="val 25000"/>
              <a:gd name="adj2" fmla="val 25000"/>
              <a:gd name="adj3" fmla="val 25000"/>
              <a:gd name="adj4" fmla="val 64977"/>
            </a:avLst>
          </a:prstGeom>
          <a:solidFill>
            <a:srgbClr val="9FC5E8"/>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US" sz="2400" b="1" i="1"/>
              <a:t>Observations</a:t>
            </a:r>
          </a:p>
        </p:txBody>
      </p:sp>
      <p:sp>
        <p:nvSpPr>
          <p:cNvPr id="62" name="Shape 62"/>
          <p:cNvSpPr/>
          <p:nvPr/>
        </p:nvSpPr>
        <p:spPr>
          <a:xfrm>
            <a:off x="1177000" y="4080275"/>
            <a:ext cx="6450000" cy="14910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US" sz="3600" b="1" i="1">
                <a:latin typeface="Calibri"/>
                <a:ea typeface="Calibri"/>
                <a:cs typeface="Calibri"/>
                <a:sym typeface="Calibri"/>
              </a:rPr>
              <a:t>Hypothesis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a:spcBef>
                <a:spcPts val="0"/>
              </a:spcBef>
              <a:buNone/>
            </a:pPr>
            <a:r>
              <a:rPr lang="en-US"/>
              <a:t>Our Evidence</a:t>
            </a:r>
          </a:p>
        </p:txBody>
      </p:sp>
      <p:sp>
        <p:nvSpPr>
          <p:cNvPr id="289" name="Shape 289"/>
          <p:cNvSpPr txBox="1">
            <a:spLocks noGrp="1"/>
          </p:cNvSpPr>
          <p:nvPr>
            <p:ph type="body" idx="1"/>
          </p:nvPr>
        </p:nvSpPr>
        <p:spPr>
          <a:xfrm>
            <a:off x="468312" y="1268412"/>
            <a:ext cx="8218500" cy="4857900"/>
          </a:xfrm>
          <a:prstGeom prst="rect">
            <a:avLst/>
          </a:prstGeom>
        </p:spPr>
        <p:txBody>
          <a:bodyPr lIns="91425" tIns="91425" rIns="91425" bIns="91425" anchor="t" anchorCtr="0">
            <a:noAutofit/>
          </a:bodyPr>
          <a:lstStyle/>
          <a:p>
            <a:pPr rtl="0">
              <a:spcBef>
                <a:spcPts val="0"/>
              </a:spcBef>
              <a:buNone/>
            </a:pPr>
            <a:r>
              <a:rPr lang="en-US" sz="3000"/>
              <a:t>A case study approach has been used to</a:t>
            </a:r>
          </a:p>
          <a:p>
            <a:pPr rtl="0">
              <a:spcBef>
                <a:spcPts val="0"/>
              </a:spcBef>
              <a:buNone/>
            </a:pPr>
            <a:r>
              <a:rPr lang="en-US" sz="3000"/>
              <a:t>focus on two specific interventions. An indepth</a:t>
            </a:r>
          </a:p>
          <a:p>
            <a:pPr rtl="0">
              <a:spcBef>
                <a:spcPts val="0"/>
              </a:spcBef>
              <a:buNone/>
            </a:pPr>
            <a:r>
              <a:rPr lang="en-US" sz="3000"/>
              <a:t>study of each case explored the relationships</a:t>
            </a:r>
          </a:p>
          <a:p>
            <a:pPr rtl="0">
              <a:spcBef>
                <a:spcPts val="0"/>
              </a:spcBef>
              <a:buNone/>
            </a:pPr>
            <a:r>
              <a:rPr lang="en-US" sz="3000"/>
              <a:t>between the profiling tool, the intervention,</a:t>
            </a:r>
          </a:p>
          <a:p>
            <a:pPr>
              <a:spcBef>
                <a:spcPts val="0"/>
              </a:spcBef>
              <a:buNone/>
            </a:pPr>
            <a:r>
              <a:rPr lang="en-US" sz="3000"/>
              <a:t>student mastery and student self concept.</a:t>
            </a:r>
          </a:p>
        </p:txBody>
      </p:sp>
      <p:sp>
        <p:nvSpPr>
          <p:cNvPr id="290" name="Shape 290"/>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a:spcBef>
                <a:spcPts val="0"/>
              </a:spcBef>
              <a:buNone/>
            </a:pPr>
            <a:fld id="{00000000-1234-1234-1234-123412341234}" type="slidenum">
              <a:rPr lang="en-US"/>
              <a:t>30</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a:spcBef>
                <a:spcPts val="0"/>
              </a:spcBef>
              <a:buNone/>
            </a:pPr>
            <a:r>
              <a:rPr lang="en-US"/>
              <a:t>Our Evidence</a:t>
            </a:r>
          </a:p>
        </p:txBody>
      </p:sp>
      <p:sp>
        <p:nvSpPr>
          <p:cNvPr id="297" name="Shape 297"/>
          <p:cNvSpPr txBox="1">
            <a:spLocks noGrp="1"/>
          </p:cNvSpPr>
          <p:nvPr>
            <p:ph type="body" idx="1"/>
          </p:nvPr>
        </p:nvSpPr>
        <p:spPr>
          <a:xfrm>
            <a:off x="468312" y="1268412"/>
            <a:ext cx="8218500" cy="4857900"/>
          </a:xfrm>
          <a:prstGeom prst="rect">
            <a:avLst/>
          </a:prstGeom>
        </p:spPr>
        <p:txBody>
          <a:bodyPr lIns="91425" tIns="91425" rIns="91425" bIns="91425" anchor="t" anchorCtr="0">
            <a:noAutofit/>
          </a:bodyPr>
          <a:lstStyle/>
          <a:p>
            <a:pPr marL="0" indent="0" rtl="0">
              <a:lnSpc>
                <a:spcPct val="100000"/>
              </a:lnSpc>
              <a:spcBef>
                <a:spcPts val="0"/>
              </a:spcBef>
              <a:buNone/>
            </a:pPr>
            <a:r>
              <a:rPr lang="en-US" sz="3000"/>
              <a:t>The participants in the case studies were chosen through purposeful sampling of extreme cases </a:t>
            </a:r>
            <a:r>
              <a:rPr lang="en-US" sz="1400"/>
              <a:t>(Gall, Gall &amp; Borg, 1999)</a:t>
            </a:r>
            <a:r>
              <a:rPr lang="en-US" sz="3000"/>
              <a:t>. The aim was to explore in detail the successes of these students so that themes and patterns could be examined which could lead to a deeper understanding of the phenomena.</a:t>
            </a:r>
          </a:p>
          <a:p>
            <a:pPr>
              <a:spcBef>
                <a:spcPts val="0"/>
              </a:spcBef>
              <a:buNone/>
            </a:pPr>
            <a:endParaRPr/>
          </a:p>
        </p:txBody>
      </p:sp>
      <p:sp>
        <p:nvSpPr>
          <p:cNvPr id="298" name="Shape 298"/>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a:spcBef>
                <a:spcPts val="0"/>
              </a:spcBef>
              <a:buNone/>
            </a:pPr>
            <a:fld id="{00000000-1234-1234-1234-123412341234}" type="slidenum">
              <a:rPr lang="en-US"/>
              <a:t>31</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a:spcBef>
                <a:spcPts val="0"/>
              </a:spcBef>
              <a:buNone/>
            </a:pPr>
            <a:r>
              <a:rPr lang="en-US"/>
              <a:t>Perspectives</a:t>
            </a:r>
          </a:p>
        </p:txBody>
      </p:sp>
      <p:sp>
        <p:nvSpPr>
          <p:cNvPr id="305" name="Shape 305"/>
          <p:cNvSpPr txBox="1">
            <a:spLocks noGrp="1"/>
          </p:cNvSpPr>
          <p:nvPr>
            <p:ph type="body" idx="1"/>
          </p:nvPr>
        </p:nvSpPr>
        <p:spPr>
          <a:xfrm>
            <a:off x="468312" y="1268412"/>
            <a:ext cx="8218500" cy="4857900"/>
          </a:xfrm>
          <a:prstGeom prst="rect">
            <a:avLst/>
          </a:prstGeom>
        </p:spPr>
        <p:txBody>
          <a:bodyPr lIns="91425" tIns="91425" rIns="91425" bIns="91425" anchor="t" anchorCtr="0">
            <a:noAutofit/>
          </a:bodyPr>
          <a:lstStyle/>
          <a:p>
            <a:pPr marL="152400" indent="0" algn="just" rtl="0">
              <a:spcBef>
                <a:spcPts val="0"/>
              </a:spcBef>
              <a:buNone/>
            </a:pPr>
            <a:r>
              <a:rPr lang="en-US" sz="3000"/>
              <a:t>The study aimed to represent both emic and etic perspectives </a:t>
            </a:r>
            <a:r>
              <a:rPr lang="en-US" sz="1400"/>
              <a:t>(Gall et al, 1999)</a:t>
            </a:r>
            <a:r>
              <a:rPr lang="en-US" sz="3000"/>
              <a:t>. The participants perspective was gathered using interviews, notes,questionnaires, assessment data, reviewing records of meetings, and observations.  Although the author was also a participant as a leading teacher the etic perspective has been  gathered by reference to the literature.  </a:t>
            </a:r>
          </a:p>
          <a:p>
            <a:pPr>
              <a:spcBef>
                <a:spcPts val="0"/>
              </a:spcBef>
              <a:buNone/>
            </a:pPr>
            <a:endParaRPr sz="3000"/>
          </a:p>
        </p:txBody>
      </p:sp>
      <p:sp>
        <p:nvSpPr>
          <p:cNvPr id="306" name="Shape 306"/>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a:spcBef>
                <a:spcPts val="0"/>
              </a:spcBef>
              <a:buNone/>
            </a:pPr>
            <a:fld id="{00000000-1234-1234-1234-123412341234}" type="slidenum">
              <a:rPr lang="en-US"/>
              <a:t>32</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a:spcBef>
                <a:spcPts val="0"/>
              </a:spcBef>
              <a:buNone/>
            </a:pPr>
            <a:r>
              <a:rPr lang="en-US"/>
              <a:t>Key characteristics</a:t>
            </a:r>
          </a:p>
        </p:txBody>
      </p:sp>
      <p:sp>
        <p:nvSpPr>
          <p:cNvPr id="313" name="Shape 313"/>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a:spcBef>
                <a:spcPts val="0"/>
              </a:spcBef>
              <a:buNone/>
            </a:pPr>
            <a:fld id="{00000000-1234-1234-1234-123412341234}" type="slidenum">
              <a:rPr lang="en-US"/>
              <a:t>33</a:t>
            </a:fld>
            <a:endParaRPr lang="en-US"/>
          </a:p>
        </p:txBody>
      </p:sp>
      <p:graphicFrame>
        <p:nvGraphicFramePr>
          <p:cNvPr id="314" name="Shape 314"/>
          <p:cNvGraphicFramePr/>
          <p:nvPr/>
        </p:nvGraphicFramePr>
        <p:xfrm>
          <a:off x="225925" y="1071275"/>
          <a:ext cx="8739650" cy="5184779"/>
        </p:xfrm>
        <a:graphic>
          <a:graphicData uri="http://schemas.openxmlformats.org/drawingml/2006/table">
            <a:tbl>
              <a:tblPr>
                <a:noFill/>
                <a:tableStyleId>{D6B280F2-E832-4668-976A-E775E0D3771D}</a:tableStyleId>
              </a:tblPr>
              <a:tblGrid>
                <a:gridCol w="2112025"/>
                <a:gridCol w="3594350"/>
                <a:gridCol w="3033275"/>
              </a:tblGrid>
              <a:tr h="655050">
                <a:tc>
                  <a:txBody>
                    <a:bodyPr/>
                    <a:lstStyle/>
                    <a:p>
                      <a:pPr algn="ctr" rtl="0">
                        <a:spcBef>
                          <a:spcPts val="0"/>
                        </a:spcBef>
                        <a:buNone/>
                      </a:pPr>
                      <a:endParaRPr sz="3000" b="1"/>
                    </a:p>
                  </a:txBody>
                  <a:tcPr marL="91425" marR="91425" marT="91425" marB="91425">
                    <a:lnL w="28575" cap="flat">
                      <a:solidFill>
                        <a:srgbClr val="9E9E9E"/>
                      </a:solidFill>
                      <a:prstDash val="solid"/>
                      <a:round/>
                      <a:headEnd type="none" w="med" len="med"/>
                      <a:tailEnd type="none" w="med" len="med"/>
                    </a:lnL>
                    <a:lnR w="28575" cap="flat">
                      <a:solidFill>
                        <a:srgbClr val="9E9E9E"/>
                      </a:solidFill>
                      <a:prstDash val="solid"/>
                      <a:round/>
                      <a:headEnd type="none" w="med" len="med"/>
                      <a:tailEnd type="none" w="med" len="med"/>
                    </a:lnR>
                    <a:lnT w="28575" cap="flat">
                      <a:solidFill>
                        <a:srgbClr val="9E9E9E"/>
                      </a:solidFill>
                      <a:prstDash val="solid"/>
                      <a:round/>
                      <a:headEnd type="none" w="med" len="med"/>
                      <a:tailEnd type="none" w="med" len="med"/>
                    </a:lnT>
                    <a:lnB w="28575" cap="flat">
                      <a:solidFill>
                        <a:srgbClr val="9E9E9E"/>
                      </a:solidFill>
                      <a:prstDash val="solid"/>
                      <a:round/>
                      <a:headEnd type="none" w="med" len="med"/>
                      <a:tailEnd type="none" w="med" len="med"/>
                    </a:lnB>
                  </a:tcPr>
                </a:tc>
                <a:tc>
                  <a:txBody>
                    <a:bodyPr/>
                    <a:lstStyle/>
                    <a:p>
                      <a:pPr algn="ctr">
                        <a:spcBef>
                          <a:spcPts val="0"/>
                        </a:spcBef>
                        <a:buNone/>
                      </a:pPr>
                      <a:r>
                        <a:rPr lang="en-US" sz="2400" b="1"/>
                        <a:t>Student 01</a:t>
                      </a:r>
                    </a:p>
                  </a:txBody>
                  <a:tcPr marL="91425" marR="91425" marT="91425" marB="91425">
                    <a:lnL w="28575" cap="flat">
                      <a:solidFill>
                        <a:srgbClr val="9E9E9E"/>
                      </a:solidFill>
                      <a:prstDash val="solid"/>
                      <a:round/>
                      <a:headEnd type="none" w="med" len="med"/>
                      <a:tailEnd type="none" w="med" len="med"/>
                    </a:lnL>
                    <a:lnR w="28575" cap="flat">
                      <a:solidFill>
                        <a:srgbClr val="9E9E9E"/>
                      </a:solidFill>
                      <a:prstDash val="solid"/>
                      <a:round/>
                      <a:headEnd type="none" w="med" len="med"/>
                      <a:tailEnd type="none" w="med" len="med"/>
                    </a:lnR>
                    <a:lnT w="28575" cap="flat">
                      <a:solidFill>
                        <a:srgbClr val="9E9E9E"/>
                      </a:solidFill>
                      <a:prstDash val="solid"/>
                      <a:round/>
                      <a:headEnd type="none" w="med" len="med"/>
                      <a:tailEnd type="none" w="med" len="med"/>
                    </a:lnT>
                    <a:lnB w="28575" cap="flat">
                      <a:solidFill>
                        <a:srgbClr val="9E9E9E"/>
                      </a:solidFill>
                      <a:prstDash val="solid"/>
                      <a:round/>
                      <a:headEnd type="none" w="med" len="med"/>
                      <a:tailEnd type="none" w="med" len="med"/>
                    </a:lnB>
                  </a:tcPr>
                </a:tc>
                <a:tc>
                  <a:txBody>
                    <a:bodyPr/>
                    <a:lstStyle/>
                    <a:p>
                      <a:pPr algn="ctr">
                        <a:spcBef>
                          <a:spcPts val="0"/>
                        </a:spcBef>
                        <a:buNone/>
                      </a:pPr>
                      <a:r>
                        <a:rPr lang="en-US" sz="2400" b="1"/>
                        <a:t>Student 02</a:t>
                      </a:r>
                    </a:p>
                  </a:txBody>
                  <a:tcPr marL="91425" marR="91425" marT="91425" marB="91425">
                    <a:lnL w="28575" cap="flat">
                      <a:solidFill>
                        <a:srgbClr val="9E9E9E"/>
                      </a:solidFill>
                      <a:prstDash val="solid"/>
                      <a:round/>
                      <a:headEnd type="none" w="med" len="med"/>
                      <a:tailEnd type="none" w="med" len="med"/>
                    </a:lnL>
                    <a:lnR w="28575" cap="flat">
                      <a:solidFill>
                        <a:srgbClr val="9E9E9E"/>
                      </a:solidFill>
                      <a:prstDash val="solid"/>
                      <a:round/>
                      <a:headEnd type="none" w="med" len="med"/>
                      <a:tailEnd type="none" w="med" len="med"/>
                    </a:lnR>
                    <a:lnT w="28575" cap="flat">
                      <a:solidFill>
                        <a:srgbClr val="9E9E9E"/>
                      </a:solidFill>
                      <a:prstDash val="solid"/>
                      <a:round/>
                      <a:headEnd type="none" w="med" len="med"/>
                      <a:tailEnd type="none" w="med" len="med"/>
                    </a:lnT>
                    <a:lnB w="28575" cap="flat">
                      <a:solidFill>
                        <a:srgbClr val="9E9E9E"/>
                      </a:solidFill>
                      <a:prstDash val="solid"/>
                      <a:round/>
                      <a:headEnd type="none" w="med" len="med"/>
                      <a:tailEnd type="none" w="med" len="med"/>
                    </a:lnB>
                  </a:tcPr>
                </a:tc>
              </a:tr>
              <a:tr h="945450">
                <a:tc>
                  <a:txBody>
                    <a:bodyPr/>
                    <a:lstStyle/>
                    <a:p>
                      <a:pPr rtl="0">
                        <a:spcBef>
                          <a:spcPts val="0"/>
                        </a:spcBef>
                        <a:buNone/>
                      </a:pPr>
                      <a:r>
                        <a:rPr lang="en-US" b="1"/>
                        <a:t>Gender</a:t>
                      </a:r>
                    </a:p>
                  </a:txBody>
                  <a:tcPr marL="91425" marR="91425" marT="91425" marB="91425">
                    <a:lnL w="28575" cap="flat">
                      <a:solidFill>
                        <a:srgbClr val="9E9E9E"/>
                      </a:solidFill>
                      <a:prstDash val="solid"/>
                      <a:round/>
                      <a:headEnd type="none" w="med" len="med"/>
                      <a:tailEnd type="none" w="med" len="med"/>
                    </a:lnL>
                    <a:lnR w="28575" cap="flat">
                      <a:solidFill>
                        <a:srgbClr val="9E9E9E"/>
                      </a:solidFill>
                      <a:prstDash val="solid"/>
                      <a:round/>
                      <a:headEnd type="none" w="med" len="med"/>
                      <a:tailEnd type="none" w="med" len="med"/>
                    </a:lnR>
                    <a:lnT w="28575" cap="flat">
                      <a:solidFill>
                        <a:srgbClr val="9E9E9E"/>
                      </a:solidFill>
                      <a:prstDash val="solid"/>
                      <a:round/>
                      <a:headEnd type="none" w="med" len="med"/>
                      <a:tailEnd type="none" w="med" len="med"/>
                    </a:lnT>
                    <a:lnB w="28575" cap="flat">
                      <a:solidFill>
                        <a:srgbClr val="9E9E9E"/>
                      </a:solidFill>
                      <a:prstDash val="solid"/>
                      <a:round/>
                      <a:headEnd type="none" w="med" len="med"/>
                      <a:tailEnd type="none" w="med" len="med"/>
                    </a:lnB>
                  </a:tcPr>
                </a:tc>
                <a:tc>
                  <a:txBody>
                    <a:bodyPr/>
                    <a:lstStyle/>
                    <a:p>
                      <a:pPr algn="ctr">
                        <a:spcBef>
                          <a:spcPts val="0"/>
                        </a:spcBef>
                        <a:buNone/>
                      </a:pPr>
                      <a:r>
                        <a:rPr lang="en-US"/>
                        <a:t>Male</a:t>
                      </a:r>
                    </a:p>
                  </a:txBody>
                  <a:tcPr marL="91425" marR="91425" marT="91425" marB="91425">
                    <a:lnL w="28575" cap="flat">
                      <a:solidFill>
                        <a:srgbClr val="9E9E9E"/>
                      </a:solidFill>
                      <a:prstDash val="solid"/>
                      <a:round/>
                      <a:headEnd type="none" w="med" len="med"/>
                      <a:tailEnd type="none" w="med" len="med"/>
                    </a:lnL>
                    <a:lnR w="28575" cap="flat">
                      <a:solidFill>
                        <a:srgbClr val="9E9E9E"/>
                      </a:solidFill>
                      <a:prstDash val="solid"/>
                      <a:round/>
                      <a:headEnd type="none" w="med" len="med"/>
                      <a:tailEnd type="none" w="med" len="med"/>
                    </a:lnR>
                    <a:lnT w="28575" cap="flat">
                      <a:solidFill>
                        <a:srgbClr val="9E9E9E"/>
                      </a:solidFill>
                      <a:prstDash val="solid"/>
                      <a:round/>
                      <a:headEnd type="none" w="med" len="med"/>
                      <a:tailEnd type="none" w="med" len="med"/>
                    </a:lnT>
                    <a:lnB w="28575" cap="flat">
                      <a:solidFill>
                        <a:srgbClr val="9E9E9E"/>
                      </a:solidFill>
                      <a:prstDash val="solid"/>
                      <a:round/>
                      <a:headEnd type="none" w="med" len="med"/>
                      <a:tailEnd type="none" w="med" len="med"/>
                    </a:lnB>
                  </a:tcPr>
                </a:tc>
                <a:tc>
                  <a:txBody>
                    <a:bodyPr/>
                    <a:lstStyle/>
                    <a:p>
                      <a:pPr algn="ctr">
                        <a:spcBef>
                          <a:spcPts val="0"/>
                        </a:spcBef>
                        <a:buNone/>
                      </a:pPr>
                      <a:r>
                        <a:rPr lang="en-US"/>
                        <a:t>Male</a:t>
                      </a:r>
                    </a:p>
                  </a:txBody>
                  <a:tcPr marL="91425" marR="91425" marT="91425" marB="91425">
                    <a:lnL w="28575" cap="flat">
                      <a:solidFill>
                        <a:srgbClr val="9E9E9E"/>
                      </a:solidFill>
                      <a:prstDash val="solid"/>
                      <a:round/>
                      <a:headEnd type="none" w="med" len="med"/>
                      <a:tailEnd type="none" w="med" len="med"/>
                    </a:lnL>
                    <a:lnR w="28575" cap="flat">
                      <a:solidFill>
                        <a:srgbClr val="9E9E9E"/>
                      </a:solidFill>
                      <a:prstDash val="solid"/>
                      <a:round/>
                      <a:headEnd type="none" w="med" len="med"/>
                      <a:tailEnd type="none" w="med" len="med"/>
                    </a:lnR>
                    <a:lnT w="28575" cap="flat">
                      <a:solidFill>
                        <a:srgbClr val="9E9E9E"/>
                      </a:solidFill>
                      <a:prstDash val="solid"/>
                      <a:round/>
                      <a:headEnd type="none" w="med" len="med"/>
                      <a:tailEnd type="none" w="med" len="med"/>
                    </a:lnT>
                    <a:lnB w="28575" cap="flat">
                      <a:solidFill>
                        <a:srgbClr val="9E9E9E"/>
                      </a:solidFill>
                      <a:prstDash val="solid"/>
                      <a:round/>
                      <a:headEnd type="none" w="med" len="med"/>
                      <a:tailEnd type="none" w="med" len="med"/>
                    </a:lnB>
                  </a:tcPr>
                </a:tc>
              </a:tr>
              <a:tr h="930450">
                <a:tc>
                  <a:txBody>
                    <a:bodyPr/>
                    <a:lstStyle/>
                    <a:p>
                      <a:pPr>
                        <a:spcBef>
                          <a:spcPts val="0"/>
                        </a:spcBef>
                        <a:buNone/>
                      </a:pPr>
                      <a:r>
                        <a:rPr lang="en-US" b="1"/>
                        <a:t>Grade</a:t>
                      </a:r>
                    </a:p>
                  </a:txBody>
                  <a:tcPr marL="91425" marR="91425" marT="91425" marB="91425">
                    <a:lnL w="28575" cap="flat">
                      <a:solidFill>
                        <a:srgbClr val="9E9E9E"/>
                      </a:solidFill>
                      <a:prstDash val="solid"/>
                      <a:round/>
                      <a:headEnd type="none" w="med" len="med"/>
                      <a:tailEnd type="none" w="med" len="med"/>
                    </a:lnL>
                    <a:lnR w="28575" cap="flat">
                      <a:solidFill>
                        <a:srgbClr val="9E9E9E"/>
                      </a:solidFill>
                      <a:prstDash val="solid"/>
                      <a:round/>
                      <a:headEnd type="none" w="med" len="med"/>
                      <a:tailEnd type="none" w="med" len="med"/>
                    </a:lnR>
                    <a:lnT w="28575" cap="flat">
                      <a:solidFill>
                        <a:srgbClr val="9E9E9E"/>
                      </a:solidFill>
                      <a:prstDash val="solid"/>
                      <a:round/>
                      <a:headEnd type="none" w="med" len="med"/>
                      <a:tailEnd type="none" w="med" len="med"/>
                    </a:lnT>
                    <a:lnB w="28575" cap="flat">
                      <a:solidFill>
                        <a:srgbClr val="9E9E9E"/>
                      </a:solidFill>
                      <a:prstDash val="solid"/>
                      <a:round/>
                      <a:headEnd type="none" w="med" len="med"/>
                      <a:tailEnd type="none" w="med" len="med"/>
                    </a:lnB>
                  </a:tcPr>
                </a:tc>
                <a:tc>
                  <a:txBody>
                    <a:bodyPr/>
                    <a:lstStyle/>
                    <a:p>
                      <a:pPr algn="ctr">
                        <a:spcBef>
                          <a:spcPts val="0"/>
                        </a:spcBef>
                        <a:buNone/>
                      </a:pPr>
                      <a:r>
                        <a:rPr lang="en-US"/>
                        <a:t>1</a:t>
                      </a:r>
                    </a:p>
                  </a:txBody>
                  <a:tcPr marL="91425" marR="91425" marT="91425" marB="91425">
                    <a:lnL w="28575" cap="flat">
                      <a:solidFill>
                        <a:srgbClr val="9E9E9E"/>
                      </a:solidFill>
                      <a:prstDash val="solid"/>
                      <a:round/>
                      <a:headEnd type="none" w="med" len="med"/>
                      <a:tailEnd type="none" w="med" len="med"/>
                    </a:lnL>
                    <a:lnR w="28575" cap="flat">
                      <a:solidFill>
                        <a:srgbClr val="9E9E9E"/>
                      </a:solidFill>
                      <a:prstDash val="solid"/>
                      <a:round/>
                      <a:headEnd type="none" w="med" len="med"/>
                      <a:tailEnd type="none" w="med" len="med"/>
                    </a:lnR>
                    <a:lnT w="28575" cap="flat">
                      <a:solidFill>
                        <a:srgbClr val="9E9E9E"/>
                      </a:solidFill>
                      <a:prstDash val="solid"/>
                      <a:round/>
                      <a:headEnd type="none" w="med" len="med"/>
                      <a:tailEnd type="none" w="med" len="med"/>
                    </a:lnT>
                    <a:lnB w="28575" cap="flat">
                      <a:solidFill>
                        <a:srgbClr val="9E9E9E"/>
                      </a:solidFill>
                      <a:prstDash val="solid"/>
                      <a:round/>
                      <a:headEnd type="none" w="med" len="med"/>
                      <a:tailEnd type="none" w="med" len="med"/>
                    </a:lnB>
                  </a:tcPr>
                </a:tc>
                <a:tc>
                  <a:txBody>
                    <a:bodyPr/>
                    <a:lstStyle/>
                    <a:p>
                      <a:pPr algn="ctr">
                        <a:spcBef>
                          <a:spcPts val="0"/>
                        </a:spcBef>
                        <a:buNone/>
                      </a:pPr>
                      <a:r>
                        <a:rPr lang="en-US"/>
                        <a:t>2</a:t>
                      </a:r>
                    </a:p>
                  </a:txBody>
                  <a:tcPr marL="91425" marR="91425" marT="91425" marB="91425">
                    <a:lnL w="28575" cap="flat">
                      <a:solidFill>
                        <a:srgbClr val="9E9E9E"/>
                      </a:solidFill>
                      <a:prstDash val="solid"/>
                      <a:round/>
                      <a:headEnd type="none" w="med" len="med"/>
                      <a:tailEnd type="none" w="med" len="med"/>
                    </a:lnL>
                    <a:lnR w="28575" cap="flat">
                      <a:solidFill>
                        <a:srgbClr val="9E9E9E"/>
                      </a:solidFill>
                      <a:prstDash val="solid"/>
                      <a:round/>
                      <a:headEnd type="none" w="med" len="med"/>
                      <a:tailEnd type="none" w="med" len="med"/>
                    </a:lnR>
                    <a:lnT w="28575" cap="flat">
                      <a:solidFill>
                        <a:srgbClr val="9E9E9E"/>
                      </a:solidFill>
                      <a:prstDash val="solid"/>
                      <a:round/>
                      <a:headEnd type="none" w="med" len="med"/>
                      <a:tailEnd type="none" w="med" len="med"/>
                    </a:lnT>
                    <a:lnB w="28575" cap="flat">
                      <a:solidFill>
                        <a:srgbClr val="9E9E9E"/>
                      </a:solidFill>
                      <a:prstDash val="solid"/>
                      <a:round/>
                      <a:headEnd type="none" w="med" len="med"/>
                      <a:tailEnd type="none" w="med" len="med"/>
                    </a:lnB>
                  </a:tcPr>
                </a:tc>
              </a:tr>
              <a:tr h="1155550">
                <a:tc>
                  <a:txBody>
                    <a:bodyPr/>
                    <a:lstStyle/>
                    <a:p>
                      <a:pPr rtl="0">
                        <a:spcBef>
                          <a:spcPts val="0"/>
                        </a:spcBef>
                        <a:buNone/>
                      </a:pPr>
                      <a:r>
                        <a:rPr lang="en-US" b="1"/>
                        <a:t>Language Spoken at Home</a:t>
                      </a:r>
                    </a:p>
                  </a:txBody>
                  <a:tcPr marL="91425" marR="91425" marT="91425" marB="91425">
                    <a:lnL w="28575" cap="flat">
                      <a:solidFill>
                        <a:srgbClr val="9E9E9E"/>
                      </a:solidFill>
                      <a:prstDash val="solid"/>
                      <a:round/>
                      <a:headEnd type="none" w="med" len="med"/>
                      <a:tailEnd type="none" w="med" len="med"/>
                    </a:lnL>
                    <a:lnR w="28575" cap="flat">
                      <a:solidFill>
                        <a:srgbClr val="9E9E9E"/>
                      </a:solidFill>
                      <a:prstDash val="solid"/>
                      <a:round/>
                      <a:headEnd type="none" w="med" len="med"/>
                      <a:tailEnd type="none" w="med" len="med"/>
                    </a:lnR>
                    <a:lnT w="28575" cap="flat">
                      <a:solidFill>
                        <a:srgbClr val="9E9E9E"/>
                      </a:solidFill>
                      <a:prstDash val="solid"/>
                      <a:round/>
                      <a:headEnd type="none" w="med" len="med"/>
                      <a:tailEnd type="none" w="med" len="med"/>
                    </a:lnT>
                    <a:lnB w="28575" cap="flat">
                      <a:solidFill>
                        <a:srgbClr val="9E9E9E"/>
                      </a:solidFill>
                      <a:prstDash val="solid"/>
                      <a:round/>
                      <a:headEnd type="none" w="med" len="med"/>
                      <a:tailEnd type="none" w="med" len="med"/>
                    </a:lnB>
                  </a:tcPr>
                </a:tc>
                <a:tc>
                  <a:txBody>
                    <a:bodyPr/>
                    <a:lstStyle/>
                    <a:p>
                      <a:pPr algn="ctr">
                        <a:spcBef>
                          <a:spcPts val="0"/>
                        </a:spcBef>
                        <a:buNone/>
                      </a:pPr>
                      <a:r>
                        <a:rPr lang="en-US"/>
                        <a:t>Tamil</a:t>
                      </a:r>
                    </a:p>
                  </a:txBody>
                  <a:tcPr marL="91425" marR="91425" marT="91425" marB="91425">
                    <a:lnL w="28575" cap="flat">
                      <a:solidFill>
                        <a:srgbClr val="9E9E9E"/>
                      </a:solidFill>
                      <a:prstDash val="solid"/>
                      <a:round/>
                      <a:headEnd type="none" w="med" len="med"/>
                      <a:tailEnd type="none" w="med" len="med"/>
                    </a:lnL>
                    <a:lnR w="28575" cap="flat">
                      <a:solidFill>
                        <a:srgbClr val="9E9E9E"/>
                      </a:solidFill>
                      <a:prstDash val="solid"/>
                      <a:round/>
                      <a:headEnd type="none" w="med" len="med"/>
                      <a:tailEnd type="none" w="med" len="med"/>
                    </a:lnR>
                    <a:lnT w="28575" cap="flat">
                      <a:solidFill>
                        <a:srgbClr val="9E9E9E"/>
                      </a:solidFill>
                      <a:prstDash val="solid"/>
                      <a:round/>
                      <a:headEnd type="none" w="med" len="med"/>
                      <a:tailEnd type="none" w="med" len="med"/>
                    </a:lnT>
                    <a:lnB w="28575" cap="flat">
                      <a:solidFill>
                        <a:srgbClr val="9E9E9E"/>
                      </a:solidFill>
                      <a:prstDash val="solid"/>
                      <a:round/>
                      <a:headEnd type="none" w="med" len="med"/>
                      <a:tailEnd type="none" w="med" len="med"/>
                    </a:lnB>
                  </a:tcPr>
                </a:tc>
                <a:tc>
                  <a:txBody>
                    <a:bodyPr/>
                    <a:lstStyle/>
                    <a:p>
                      <a:pPr algn="ctr">
                        <a:spcBef>
                          <a:spcPts val="0"/>
                        </a:spcBef>
                        <a:buNone/>
                      </a:pPr>
                      <a:r>
                        <a:rPr lang="en-US"/>
                        <a:t>English</a:t>
                      </a:r>
                    </a:p>
                  </a:txBody>
                  <a:tcPr marL="91425" marR="91425" marT="91425" marB="91425">
                    <a:lnL w="28575" cap="flat">
                      <a:solidFill>
                        <a:srgbClr val="9E9E9E"/>
                      </a:solidFill>
                      <a:prstDash val="solid"/>
                      <a:round/>
                      <a:headEnd type="none" w="med" len="med"/>
                      <a:tailEnd type="none" w="med" len="med"/>
                    </a:lnL>
                    <a:lnR w="28575" cap="flat">
                      <a:solidFill>
                        <a:srgbClr val="9E9E9E"/>
                      </a:solidFill>
                      <a:prstDash val="solid"/>
                      <a:round/>
                      <a:headEnd type="none" w="med" len="med"/>
                      <a:tailEnd type="none" w="med" len="med"/>
                    </a:lnR>
                    <a:lnT w="28575" cap="flat">
                      <a:solidFill>
                        <a:srgbClr val="9E9E9E"/>
                      </a:solidFill>
                      <a:prstDash val="solid"/>
                      <a:round/>
                      <a:headEnd type="none" w="med" len="med"/>
                      <a:tailEnd type="none" w="med" len="med"/>
                    </a:lnT>
                    <a:lnB w="28575" cap="flat">
                      <a:solidFill>
                        <a:srgbClr val="9E9E9E"/>
                      </a:solidFill>
                      <a:prstDash val="solid"/>
                      <a:round/>
                      <a:headEnd type="none" w="med" len="med"/>
                      <a:tailEnd type="none" w="med" len="med"/>
                    </a:lnB>
                  </a:tcPr>
                </a:tc>
              </a:tr>
              <a:tr h="675350">
                <a:tc>
                  <a:txBody>
                    <a:bodyPr/>
                    <a:lstStyle/>
                    <a:p>
                      <a:pPr rtl="0">
                        <a:spcBef>
                          <a:spcPts val="0"/>
                        </a:spcBef>
                        <a:buNone/>
                      </a:pPr>
                      <a:r>
                        <a:rPr lang="en-US" b="1"/>
                        <a:t>Disability (DDA)</a:t>
                      </a:r>
                    </a:p>
                  </a:txBody>
                  <a:tcPr marL="91425" marR="91425" marT="91425" marB="91425">
                    <a:lnL w="28575" cap="flat">
                      <a:solidFill>
                        <a:srgbClr val="9E9E9E"/>
                      </a:solidFill>
                      <a:prstDash val="solid"/>
                      <a:round/>
                      <a:headEnd type="none" w="med" len="med"/>
                      <a:tailEnd type="none" w="med" len="med"/>
                    </a:lnL>
                    <a:lnR w="28575" cap="flat">
                      <a:solidFill>
                        <a:srgbClr val="9E9E9E"/>
                      </a:solidFill>
                      <a:prstDash val="solid"/>
                      <a:round/>
                      <a:headEnd type="none" w="med" len="med"/>
                      <a:tailEnd type="none" w="med" len="med"/>
                    </a:lnR>
                    <a:lnT w="28575" cap="flat">
                      <a:solidFill>
                        <a:srgbClr val="9E9E9E"/>
                      </a:solidFill>
                      <a:prstDash val="solid"/>
                      <a:round/>
                      <a:headEnd type="none" w="med" len="med"/>
                      <a:tailEnd type="none" w="med" len="med"/>
                    </a:lnT>
                    <a:lnB w="28575" cap="flat">
                      <a:solidFill>
                        <a:srgbClr val="9E9E9E"/>
                      </a:solidFill>
                      <a:prstDash val="solid"/>
                      <a:round/>
                      <a:headEnd type="none" w="med" len="med"/>
                      <a:tailEnd type="none" w="med" len="med"/>
                    </a:lnB>
                  </a:tcPr>
                </a:tc>
                <a:tc>
                  <a:txBody>
                    <a:bodyPr/>
                    <a:lstStyle/>
                    <a:p>
                      <a:pPr algn="ctr" rtl="0">
                        <a:spcBef>
                          <a:spcPts val="0"/>
                        </a:spcBef>
                        <a:buNone/>
                      </a:pPr>
                      <a:r>
                        <a:rPr lang="en-US"/>
                        <a:t>Language Disorder </a:t>
                      </a:r>
                    </a:p>
                    <a:p>
                      <a:pPr algn="ctr" rtl="0">
                        <a:spcBef>
                          <a:spcPts val="0"/>
                        </a:spcBef>
                        <a:buNone/>
                      </a:pPr>
                      <a:r>
                        <a:rPr lang="en-US"/>
                        <a:t>(Below Average Non Verbal Wechsler)</a:t>
                      </a:r>
                    </a:p>
                    <a:p>
                      <a:pPr algn="ctr" rtl="0">
                        <a:spcBef>
                          <a:spcPts val="0"/>
                        </a:spcBef>
                        <a:buNone/>
                      </a:pPr>
                      <a:endParaRPr/>
                    </a:p>
                  </a:txBody>
                  <a:tcPr marL="91425" marR="91425" marT="91425" marB="91425">
                    <a:lnL w="28575" cap="flat">
                      <a:solidFill>
                        <a:srgbClr val="9E9E9E"/>
                      </a:solidFill>
                      <a:prstDash val="solid"/>
                      <a:round/>
                      <a:headEnd type="none" w="med" len="med"/>
                      <a:tailEnd type="none" w="med" len="med"/>
                    </a:lnL>
                    <a:lnR w="28575" cap="flat">
                      <a:solidFill>
                        <a:srgbClr val="9E9E9E"/>
                      </a:solidFill>
                      <a:prstDash val="solid"/>
                      <a:round/>
                      <a:headEnd type="none" w="med" len="med"/>
                      <a:tailEnd type="none" w="med" len="med"/>
                    </a:lnR>
                    <a:lnT w="28575" cap="flat">
                      <a:solidFill>
                        <a:srgbClr val="9E9E9E"/>
                      </a:solidFill>
                      <a:prstDash val="solid"/>
                      <a:round/>
                      <a:headEnd type="none" w="med" len="med"/>
                      <a:tailEnd type="none" w="med" len="med"/>
                    </a:lnT>
                    <a:lnB w="28575" cap="flat">
                      <a:solidFill>
                        <a:srgbClr val="9E9E9E"/>
                      </a:solidFill>
                      <a:prstDash val="solid"/>
                      <a:round/>
                      <a:headEnd type="none" w="med" len="med"/>
                      <a:tailEnd type="none" w="med" len="med"/>
                    </a:lnB>
                  </a:tcPr>
                </a:tc>
                <a:tc>
                  <a:txBody>
                    <a:bodyPr/>
                    <a:lstStyle/>
                    <a:p>
                      <a:pPr algn="ctr">
                        <a:spcBef>
                          <a:spcPts val="0"/>
                        </a:spcBef>
                        <a:buNone/>
                      </a:pPr>
                      <a:r>
                        <a:rPr lang="en-US"/>
                        <a:t>Autism Spectrum Disorder and Mild Intellectual Difficulty</a:t>
                      </a:r>
                    </a:p>
                  </a:txBody>
                  <a:tcPr marL="91425" marR="91425" marT="91425" marB="91425">
                    <a:lnL w="28575" cap="flat">
                      <a:solidFill>
                        <a:srgbClr val="9E9E9E"/>
                      </a:solidFill>
                      <a:prstDash val="solid"/>
                      <a:round/>
                      <a:headEnd type="none" w="med" len="med"/>
                      <a:tailEnd type="none" w="med" len="med"/>
                    </a:lnL>
                    <a:lnR w="28575" cap="flat">
                      <a:solidFill>
                        <a:srgbClr val="9E9E9E"/>
                      </a:solidFill>
                      <a:prstDash val="solid"/>
                      <a:round/>
                      <a:headEnd type="none" w="med" len="med"/>
                      <a:tailEnd type="none" w="med" len="med"/>
                    </a:lnR>
                    <a:lnT w="28575" cap="flat">
                      <a:solidFill>
                        <a:srgbClr val="9E9E9E"/>
                      </a:solidFill>
                      <a:prstDash val="solid"/>
                      <a:round/>
                      <a:headEnd type="none" w="med" len="med"/>
                      <a:tailEnd type="none" w="med" len="med"/>
                    </a:lnT>
                    <a:lnB w="28575" cap="flat">
                      <a:solidFill>
                        <a:srgbClr val="9E9E9E"/>
                      </a:solidFill>
                      <a:prstDash val="solid"/>
                      <a:round/>
                      <a:headEnd type="none" w="med" len="med"/>
                      <a:tailEnd type="none" w="med" len="med"/>
                    </a:lnB>
                  </a:tcPr>
                </a:tc>
              </a:tr>
              <a:tr h="675350">
                <a:tc>
                  <a:txBody>
                    <a:bodyPr/>
                    <a:lstStyle/>
                    <a:p>
                      <a:pPr rtl="0">
                        <a:spcBef>
                          <a:spcPts val="0"/>
                        </a:spcBef>
                        <a:buNone/>
                      </a:pPr>
                      <a:r>
                        <a:rPr lang="en-US" b="1"/>
                        <a:t>Notes</a:t>
                      </a:r>
                    </a:p>
                  </a:txBody>
                  <a:tcPr marL="91425" marR="91425" marT="91425" marB="91425">
                    <a:lnL w="28575" cap="flat">
                      <a:solidFill>
                        <a:srgbClr val="9E9E9E"/>
                      </a:solidFill>
                      <a:prstDash val="solid"/>
                      <a:round/>
                      <a:headEnd type="none" w="med" len="med"/>
                      <a:tailEnd type="none" w="med" len="med"/>
                    </a:lnL>
                    <a:lnR w="28575" cap="flat">
                      <a:solidFill>
                        <a:srgbClr val="9E9E9E"/>
                      </a:solidFill>
                      <a:prstDash val="solid"/>
                      <a:round/>
                      <a:headEnd type="none" w="med" len="med"/>
                      <a:tailEnd type="none" w="med" len="med"/>
                    </a:lnR>
                    <a:lnT w="28575" cap="flat">
                      <a:solidFill>
                        <a:srgbClr val="9E9E9E"/>
                      </a:solidFill>
                      <a:prstDash val="solid"/>
                      <a:round/>
                      <a:headEnd type="none" w="med" len="med"/>
                      <a:tailEnd type="none" w="med" len="med"/>
                    </a:lnT>
                    <a:lnB w="28575" cap="flat">
                      <a:solidFill>
                        <a:srgbClr val="9E9E9E"/>
                      </a:solidFill>
                      <a:prstDash val="solid"/>
                      <a:round/>
                      <a:headEnd type="none" w="med" len="med"/>
                      <a:tailEnd type="none" w="med" len="med"/>
                    </a:lnB>
                  </a:tcPr>
                </a:tc>
                <a:tc>
                  <a:txBody>
                    <a:bodyPr/>
                    <a:lstStyle/>
                    <a:p>
                      <a:pPr algn="ctr" rtl="0">
                        <a:spcBef>
                          <a:spcPts val="0"/>
                        </a:spcBef>
                        <a:buNone/>
                      </a:pPr>
                      <a:r>
                        <a:rPr lang="en-US"/>
                        <a:t>Expressive Language and cognitive difficulties also evident in his first language</a:t>
                      </a:r>
                    </a:p>
                  </a:txBody>
                  <a:tcPr marL="91425" marR="91425" marT="91425" marB="91425">
                    <a:lnL w="28575" cap="flat">
                      <a:solidFill>
                        <a:srgbClr val="9E9E9E"/>
                      </a:solidFill>
                      <a:prstDash val="solid"/>
                      <a:round/>
                      <a:headEnd type="none" w="med" len="med"/>
                      <a:tailEnd type="none" w="med" len="med"/>
                    </a:lnL>
                    <a:lnR w="28575" cap="flat">
                      <a:solidFill>
                        <a:srgbClr val="9E9E9E"/>
                      </a:solidFill>
                      <a:prstDash val="solid"/>
                      <a:round/>
                      <a:headEnd type="none" w="med" len="med"/>
                      <a:tailEnd type="none" w="med" len="med"/>
                    </a:lnR>
                    <a:lnT w="28575" cap="flat">
                      <a:solidFill>
                        <a:srgbClr val="9E9E9E"/>
                      </a:solidFill>
                      <a:prstDash val="solid"/>
                      <a:round/>
                      <a:headEnd type="none" w="med" len="med"/>
                      <a:tailEnd type="none" w="med" len="med"/>
                    </a:lnT>
                    <a:lnB w="28575" cap="flat">
                      <a:solidFill>
                        <a:srgbClr val="9E9E9E"/>
                      </a:solidFill>
                      <a:prstDash val="solid"/>
                      <a:round/>
                      <a:headEnd type="none" w="med" len="med"/>
                      <a:tailEnd type="none" w="med" len="med"/>
                    </a:lnB>
                  </a:tcPr>
                </a:tc>
                <a:tc>
                  <a:txBody>
                    <a:bodyPr/>
                    <a:lstStyle/>
                    <a:p>
                      <a:pPr algn="ctr" rtl="0">
                        <a:spcBef>
                          <a:spcPts val="0"/>
                        </a:spcBef>
                        <a:buNone/>
                      </a:pPr>
                      <a:r>
                        <a:rPr lang="en-US"/>
                        <a:t>Nil</a:t>
                      </a:r>
                    </a:p>
                  </a:txBody>
                  <a:tcPr marL="91425" marR="91425" marT="91425" marB="91425">
                    <a:lnL w="28575" cap="flat">
                      <a:solidFill>
                        <a:srgbClr val="9E9E9E"/>
                      </a:solidFill>
                      <a:prstDash val="solid"/>
                      <a:round/>
                      <a:headEnd type="none" w="med" len="med"/>
                      <a:tailEnd type="none" w="med" len="med"/>
                    </a:lnL>
                    <a:lnR w="28575" cap="flat">
                      <a:solidFill>
                        <a:srgbClr val="9E9E9E"/>
                      </a:solidFill>
                      <a:prstDash val="solid"/>
                      <a:round/>
                      <a:headEnd type="none" w="med" len="med"/>
                      <a:tailEnd type="none" w="med" len="med"/>
                    </a:lnR>
                    <a:lnT w="28575" cap="flat">
                      <a:solidFill>
                        <a:srgbClr val="9E9E9E"/>
                      </a:solidFill>
                      <a:prstDash val="solid"/>
                      <a:round/>
                      <a:headEnd type="none" w="med" len="med"/>
                      <a:tailEnd type="none" w="med" len="med"/>
                    </a:lnT>
                    <a:lnB w="28575" cap="flat">
                      <a:solidFill>
                        <a:srgbClr val="9E9E9E"/>
                      </a:solidFill>
                      <a:prstDash val="solid"/>
                      <a:round/>
                      <a:headEnd type="none" w="med" len="med"/>
                      <a:tailEnd type="none" w="med" len="med"/>
                    </a:lnB>
                  </a:tcPr>
                </a:tc>
              </a:tr>
            </a:tbl>
          </a:graphicData>
        </a:graphic>
      </p:graphicFrame>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lvl="0" rtl="0">
              <a:spcBef>
                <a:spcPts val="0"/>
              </a:spcBef>
              <a:buNone/>
            </a:pPr>
            <a:r>
              <a:rPr lang="en-US"/>
              <a:t>Profile Data Student 01</a:t>
            </a:r>
          </a:p>
        </p:txBody>
      </p:sp>
      <p:sp>
        <p:nvSpPr>
          <p:cNvPr id="321" name="Shape 321"/>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lvl="0" rtl="0">
              <a:spcBef>
                <a:spcPts val="0"/>
              </a:spcBef>
              <a:buNone/>
            </a:pPr>
            <a:fld id="{00000000-1234-1234-1234-123412341234}" type="slidenum">
              <a:rPr lang="en-US"/>
              <a:t>34</a:t>
            </a:fld>
            <a:endParaRPr lang="en-US"/>
          </a:p>
        </p:txBody>
      </p:sp>
      <p:sp>
        <p:nvSpPr>
          <p:cNvPr id="322" name="Shape 322"/>
          <p:cNvSpPr txBox="1"/>
          <p:nvPr/>
        </p:nvSpPr>
        <p:spPr>
          <a:xfrm>
            <a:off x="1531950" y="5584950"/>
            <a:ext cx="6662999" cy="1008300"/>
          </a:xfrm>
          <a:prstGeom prst="rect">
            <a:avLst/>
          </a:prstGeom>
          <a:noFill/>
          <a:ln>
            <a:noFill/>
          </a:ln>
        </p:spPr>
        <p:txBody>
          <a:bodyPr lIns="91425" tIns="91425" rIns="91425" bIns="91425" anchor="t" anchorCtr="0">
            <a:noAutofit/>
          </a:bodyPr>
          <a:lstStyle/>
          <a:p>
            <a:pPr algn="ctr">
              <a:spcBef>
                <a:spcPts val="0"/>
              </a:spcBef>
              <a:buNone/>
            </a:pPr>
            <a:r>
              <a:rPr lang="en-US" b="1"/>
              <a:t>Component of Reading</a:t>
            </a:r>
          </a:p>
        </p:txBody>
      </p:sp>
      <p:sp>
        <p:nvSpPr>
          <p:cNvPr id="323" name="Shape 323"/>
          <p:cNvSpPr txBox="1"/>
          <p:nvPr/>
        </p:nvSpPr>
        <p:spPr>
          <a:xfrm>
            <a:off x="291450" y="3088025"/>
            <a:ext cx="9144000" cy="1008300"/>
          </a:xfrm>
          <a:prstGeom prst="rect">
            <a:avLst/>
          </a:prstGeom>
          <a:noFill/>
          <a:ln>
            <a:noFill/>
          </a:ln>
        </p:spPr>
        <p:txBody>
          <a:bodyPr lIns="91425" tIns="91425" rIns="91425" bIns="91425" anchor="t" anchorCtr="0">
            <a:noAutofit/>
          </a:bodyPr>
          <a:lstStyle/>
          <a:p>
            <a:pPr>
              <a:spcBef>
                <a:spcPts val="0"/>
              </a:spcBef>
              <a:buNone/>
            </a:pPr>
            <a:r>
              <a:rPr lang="en-US" b="1"/>
              <a:t>Cluster Score</a:t>
            </a:r>
          </a:p>
        </p:txBody>
      </p:sp>
      <p:sp>
        <p:nvSpPr>
          <p:cNvPr id="324" name="Shape 324"/>
          <p:cNvSpPr/>
          <p:nvPr/>
        </p:nvSpPr>
        <p:spPr>
          <a:xfrm>
            <a:off x="2027125" y="1878325"/>
            <a:ext cx="105000" cy="164999"/>
          </a:xfrm>
          <a:prstGeom prst="rect">
            <a:avLst/>
          </a:prstGeom>
          <a:solidFill>
            <a:srgbClr val="FFFF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25" name="Shape 325"/>
          <p:cNvSpPr/>
          <p:nvPr/>
        </p:nvSpPr>
        <p:spPr>
          <a:xfrm>
            <a:off x="1832050" y="1743325"/>
            <a:ext cx="194999" cy="300000"/>
          </a:xfrm>
          <a:prstGeom prst="rect">
            <a:avLst/>
          </a:prstGeom>
          <a:solidFill>
            <a:srgbClr val="FFFF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26" name="Shape 326"/>
          <p:cNvSpPr/>
          <p:nvPr/>
        </p:nvSpPr>
        <p:spPr>
          <a:xfrm>
            <a:off x="1832050" y="2373550"/>
            <a:ext cx="300000" cy="164999"/>
          </a:xfrm>
          <a:prstGeom prst="rect">
            <a:avLst/>
          </a:prstGeom>
          <a:solidFill>
            <a:srgbClr val="FFFF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27" name="Shape 327"/>
          <p:cNvSpPr/>
          <p:nvPr/>
        </p:nvSpPr>
        <p:spPr>
          <a:xfrm>
            <a:off x="1832050" y="2868775"/>
            <a:ext cx="300000" cy="300000"/>
          </a:xfrm>
          <a:prstGeom prst="rect">
            <a:avLst/>
          </a:prstGeom>
          <a:solidFill>
            <a:srgbClr val="FFFF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28" name="Shape 328"/>
          <p:cNvSpPr/>
          <p:nvPr/>
        </p:nvSpPr>
        <p:spPr>
          <a:xfrm>
            <a:off x="1862075" y="3469025"/>
            <a:ext cx="300000" cy="164999"/>
          </a:xfrm>
          <a:prstGeom prst="rect">
            <a:avLst/>
          </a:prstGeom>
          <a:solidFill>
            <a:srgbClr val="FFFF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29" name="Shape 329"/>
          <p:cNvSpPr/>
          <p:nvPr/>
        </p:nvSpPr>
        <p:spPr>
          <a:xfrm>
            <a:off x="1817050" y="3919275"/>
            <a:ext cx="300000" cy="300000"/>
          </a:xfrm>
          <a:prstGeom prst="rect">
            <a:avLst/>
          </a:prstGeom>
          <a:solidFill>
            <a:srgbClr val="FFFF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330" name="Shape 330"/>
          <p:cNvPicPr preferRelativeResize="0"/>
          <p:nvPr/>
        </p:nvPicPr>
        <p:blipFill>
          <a:blip r:embed="rId3">
            <a:alphaModFix/>
          </a:blip>
          <a:stretch>
            <a:fillRect/>
          </a:stretch>
        </p:blipFill>
        <p:spPr>
          <a:xfrm>
            <a:off x="1862075" y="1066525"/>
            <a:ext cx="6002625" cy="4379150"/>
          </a:xfrm>
          <a:prstGeom prst="rect">
            <a:avLst/>
          </a:prstGeom>
          <a:noFill/>
          <a:ln>
            <a:noFill/>
          </a:ln>
        </p:spPr>
      </p:pic>
      <p:sp>
        <p:nvSpPr>
          <p:cNvPr id="331" name="Shape 331"/>
          <p:cNvSpPr/>
          <p:nvPr/>
        </p:nvSpPr>
        <p:spPr>
          <a:xfrm>
            <a:off x="2018000" y="1271275"/>
            <a:ext cx="392999" cy="164999"/>
          </a:xfrm>
          <a:prstGeom prst="rect">
            <a:avLst/>
          </a:prstGeom>
          <a:solidFill>
            <a:srgbClr val="FFFF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32" name="Shape 332"/>
          <p:cNvSpPr/>
          <p:nvPr/>
        </p:nvSpPr>
        <p:spPr>
          <a:xfrm>
            <a:off x="2004450" y="1813950"/>
            <a:ext cx="392999" cy="300000"/>
          </a:xfrm>
          <a:prstGeom prst="rect">
            <a:avLst/>
          </a:prstGeom>
          <a:solidFill>
            <a:srgbClr val="FFFF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33" name="Shape 333"/>
          <p:cNvSpPr/>
          <p:nvPr/>
        </p:nvSpPr>
        <p:spPr>
          <a:xfrm>
            <a:off x="1990875" y="2464525"/>
            <a:ext cx="392999" cy="300000"/>
          </a:xfrm>
          <a:prstGeom prst="rect">
            <a:avLst/>
          </a:prstGeom>
          <a:solidFill>
            <a:srgbClr val="FFFF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34" name="Shape 334"/>
          <p:cNvSpPr/>
          <p:nvPr/>
        </p:nvSpPr>
        <p:spPr>
          <a:xfrm>
            <a:off x="2004450" y="3694126"/>
            <a:ext cx="300000" cy="476999"/>
          </a:xfrm>
          <a:prstGeom prst="rect">
            <a:avLst/>
          </a:prstGeom>
          <a:solidFill>
            <a:srgbClr val="FFFF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35" name="Shape 335"/>
          <p:cNvSpPr/>
          <p:nvPr/>
        </p:nvSpPr>
        <p:spPr>
          <a:xfrm>
            <a:off x="2037375" y="3011827"/>
            <a:ext cx="300000" cy="300000"/>
          </a:xfrm>
          <a:prstGeom prst="rect">
            <a:avLst/>
          </a:prstGeom>
          <a:solidFill>
            <a:srgbClr val="FFFF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a:spcBef>
                <a:spcPts val="0"/>
              </a:spcBef>
              <a:buNone/>
            </a:pPr>
            <a:r>
              <a:rPr lang="en-US"/>
              <a:t>Reading Data Student 01</a:t>
            </a:r>
          </a:p>
        </p:txBody>
      </p:sp>
      <p:sp>
        <p:nvSpPr>
          <p:cNvPr id="342" name="Shape 342"/>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a:spcBef>
                <a:spcPts val="0"/>
              </a:spcBef>
              <a:buNone/>
            </a:pPr>
            <a:fld id="{00000000-1234-1234-1234-123412341234}" type="slidenum">
              <a:rPr lang="en-US"/>
              <a:t>35</a:t>
            </a:fld>
            <a:endParaRPr lang="en-US"/>
          </a:p>
        </p:txBody>
      </p:sp>
      <p:pic>
        <p:nvPicPr>
          <p:cNvPr id="343" name="Shape 343"/>
          <p:cNvPicPr preferRelativeResize="0"/>
          <p:nvPr/>
        </p:nvPicPr>
        <p:blipFill>
          <a:blip r:embed="rId3">
            <a:alphaModFix/>
          </a:blip>
          <a:stretch>
            <a:fillRect/>
          </a:stretch>
        </p:blipFill>
        <p:spPr>
          <a:xfrm>
            <a:off x="534400" y="1040050"/>
            <a:ext cx="7240250" cy="4931225"/>
          </a:xfrm>
          <a:prstGeom prst="rect">
            <a:avLst/>
          </a:prstGeom>
          <a:noFill/>
          <a:ln>
            <a:noFill/>
          </a:ln>
        </p:spPr>
      </p:pic>
      <p:sp>
        <p:nvSpPr>
          <p:cNvPr id="344" name="Shape 344"/>
          <p:cNvSpPr/>
          <p:nvPr/>
        </p:nvSpPr>
        <p:spPr>
          <a:xfrm>
            <a:off x="6078900" y="5777525"/>
            <a:ext cx="1620599" cy="284999"/>
          </a:xfrm>
          <a:prstGeom prst="rect">
            <a:avLst/>
          </a:prstGeom>
          <a:solidFill>
            <a:srgbClr val="FFFF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a:spcBef>
                <a:spcPts val="0"/>
              </a:spcBef>
              <a:buNone/>
            </a:pPr>
            <a:r>
              <a:rPr lang="en-US"/>
              <a:t>Reading Data Student 01</a:t>
            </a:r>
          </a:p>
        </p:txBody>
      </p:sp>
      <p:sp>
        <p:nvSpPr>
          <p:cNvPr id="351" name="Shape 351"/>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a:spcBef>
                <a:spcPts val="0"/>
              </a:spcBef>
              <a:buNone/>
            </a:pPr>
            <a:fld id="{00000000-1234-1234-1234-123412341234}" type="slidenum">
              <a:rPr lang="en-US"/>
              <a:t>36</a:t>
            </a:fld>
            <a:endParaRPr lang="en-US"/>
          </a:p>
        </p:txBody>
      </p:sp>
      <p:pic>
        <p:nvPicPr>
          <p:cNvPr id="352" name="Shape 352"/>
          <p:cNvPicPr preferRelativeResize="0"/>
          <p:nvPr/>
        </p:nvPicPr>
        <p:blipFill>
          <a:blip r:embed="rId3">
            <a:alphaModFix/>
          </a:blip>
          <a:stretch>
            <a:fillRect/>
          </a:stretch>
        </p:blipFill>
        <p:spPr>
          <a:xfrm>
            <a:off x="1156750" y="1112975"/>
            <a:ext cx="6437824" cy="4857899"/>
          </a:xfrm>
          <a:prstGeom prst="rect">
            <a:avLst/>
          </a:prstGeom>
          <a:noFill/>
          <a:ln>
            <a:noFill/>
          </a:ln>
        </p:spPr>
      </p:pic>
      <p:sp>
        <p:nvSpPr>
          <p:cNvPr id="353" name="Shape 353"/>
          <p:cNvSpPr/>
          <p:nvPr/>
        </p:nvSpPr>
        <p:spPr>
          <a:xfrm>
            <a:off x="6063900" y="5599950"/>
            <a:ext cx="1530600" cy="339600"/>
          </a:xfrm>
          <a:prstGeom prst="rect">
            <a:avLst/>
          </a:prstGeom>
          <a:solidFill>
            <a:srgbClr val="FFFF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a:spcBef>
                <a:spcPts val="0"/>
              </a:spcBef>
              <a:buNone/>
            </a:pPr>
            <a:r>
              <a:rPr lang="en-US"/>
              <a:t>Reading Data Student 01</a:t>
            </a:r>
          </a:p>
        </p:txBody>
      </p:sp>
      <p:sp>
        <p:nvSpPr>
          <p:cNvPr id="360" name="Shape 360"/>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a:spcBef>
                <a:spcPts val="0"/>
              </a:spcBef>
              <a:buNone/>
            </a:pPr>
            <a:fld id="{00000000-1234-1234-1234-123412341234}" type="slidenum">
              <a:rPr lang="en-US"/>
              <a:t>37</a:t>
            </a:fld>
            <a:endParaRPr lang="en-US"/>
          </a:p>
        </p:txBody>
      </p:sp>
      <p:pic>
        <p:nvPicPr>
          <p:cNvPr id="361" name="Shape 361"/>
          <p:cNvPicPr preferRelativeResize="0"/>
          <p:nvPr/>
        </p:nvPicPr>
        <p:blipFill>
          <a:blip r:embed="rId3">
            <a:alphaModFix/>
          </a:blip>
          <a:stretch>
            <a:fillRect/>
          </a:stretch>
        </p:blipFill>
        <p:spPr>
          <a:xfrm>
            <a:off x="1563188" y="1211600"/>
            <a:ext cx="5941336" cy="5010075"/>
          </a:xfrm>
          <a:prstGeom prst="rect">
            <a:avLst/>
          </a:prstGeom>
          <a:noFill/>
          <a:ln>
            <a:noFill/>
          </a:ln>
        </p:spPr>
      </p:pic>
      <p:sp>
        <p:nvSpPr>
          <p:cNvPr id="362" name="Shape 362"/>
          <p:cNvSpPr/>
          <p:nvPr/>
        </p:nvSpPr>
        <p:spPr>
          <a:xfrm>
            <a:off x="6011850" y="4727075"/>
            <a:ext cx="1687800" cy="1410600"/>
          </a:xfrm>
          <a:prstGeom prst="rect">
            <a:avLst/>
          </a:prstGeom>
          <a:solidFill>
            <a:srgbClr val="FFFF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63" name="Shape 363"/>
          <p:cNvSpPr/>
          <p:nvPr/>
        </p:nvSpPr>
        <p:spPr>
          <a:xfrm>
            <a:off x="5778775" y="4667050"/>
            <a:ext cx="233099" cy="510300"/>
          </a:xfrm>
          <a:prstGeom prst="rect">
            <a:avLst/>
          </a:prstGeom>
          <a:solidFill>
            <a:srgbClr val="FFFF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a:spcBef>
                <a:spcPts val="0"/>
              </a:spcBef>
              <a:buNone/>
            </a:pPr>
            <a:r>
              <a:rPr lang="en-US"/>
              <a:t>Profile Data Student 02</a:t>
            </a:r>
          </a:p>
        </p:txBody>
      </p:sp>
      <p:sp>
        <p:nvSpPr>
          <p:cNvPr id="370" name="Shape 370"/>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a:spcBef>
                <a:spcPts val="0"/>
              </a:spcBef>
              <a:buNone/>
            </a:pPr>
            <a:fld id="{00000000-1234-1234-1234-123412341234}" type="slidenum">
              <a:rPr lang="en-US"/>
              <a:t>38</a:t>
            </a:fld>
            <a:endParaRPr lang="en-US"/>
          </a:p>
        </p:txBody>
      </p:sp>
      <p:pic>
        <p:nvPicPr>
          <p:cNvPr id="371" name="Shape 371"/>
          <p:cNvPicPr preferRelativeResize="0"/>
          <p:nvPr/>
        </p:nvPicPr>
        <p:blipFill>
          <a:blip r:embed="rId3">
            <a:alphaModFix/>
          </a:blip>
          <a:stretch>
            <a:fillRect/>
          </a:stretch>
        </p:blipFill>
        <p:spPr>
          <a:xfrm>
            <a:off x="2018050" y="1392253"/>
            <a:ext cx="6101199" cy="3687525"/>
          </a:xfrm>
          <a:prstGeom prst="rect">
            <a:avLst/>
          </a:prstGeom>
          <a:noFill/>
          <a:ln>
            <a:noFill/>
          </a:ln>
        </p:spPr>
      </p:pic>
      <p:sp>
        <p:nvSpPr>
          <p:cNvPr id="372" name="Shape 372"/>
          <p:cNvSpPr txBox="1"/>
          <p:nvPr/>
        </p:nvSpPr>
        <p:spPr>
          <a:xfrm>
            <a:off x="1531950" y="5584950"/>
            <a:ext cx="6662999" cy="1008300"/>
          </a:xfrm>
          <a:prstGeom prst="rect">
            <a:avLst/>
          </a:prstGeom>
          <a:noFill/>
          <a:ln>
            <a:noFill/>
          </a:ln>
        </p:spPr>
        <p:txBody>
          <a:bodyPr lIns="91425" tIns="91425" rIns="91425" bIns="91425" anchor="t" anchorCtr="0">
            <a:noAutofit/>
          </a:bodyPr>
          <a:lstStyle/>
          <a:p>
            <a:pPr lvl="0" algn="ctr" rtl="0">
              <a:spcBef>
                <a:spcPts val="0"/>
              </a:spcBef>
              <a:buNone/>
            </a:pPr>
            <a:r>
              <a:rPr lang="en-US" b="1"/>
              <a:t>Component of Reading</a:t>
            </a:r>
          </a:p>
        </p:txBody>
      </p:sp>
      <p:sp>
        <p:nvSpPr>
          <p:cNvPr id="373" name="Shape 373"/>
          <p:cNvSpPr txBox="1"/>
          <p:nvPr/>
        </p:nvSpPr>
        <p:spPr>
          <a:xfrm>
            <a:off x="101700" y="2518800"/>
            <a:ext cx="9144000" cy="1008300"/>
          </a:xfrm>
          <a:prstGeom prst="rect">
            <a:avLst/>
          </a:prstGeom>
          <a:noFill/>
          <a:ln>
            <a:noFill/>
          </a:ln>
        </p:spPr>
        <p:txBody>
          <a:bodyPr lIns="91425" tIns="91425" rIns="91425" bIns="91425" anchor="t" anchorCtr="0">
            <a:noAutofit/>
          </a:bodyPr>
          <a:lstStyle/>
          <a:p>
            <a:pPr lvl="0" rtl="0">
              <a:spcBef>
                <a:spcPts val="0"/>
              </a:spcBef>
              <a:buNone/>
            </a:pPr>
            <a:r>
              <a:rPr lang="en-US" b="1"/>
              <a:t>Cluster Score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a:spcBef>
                <a:spcPts val="0"/>
              </a:spcBef>
              <a:buNone/>
            </a:pPr>
            <a:r>
              <a:rPr lang="en-US"/>
              <a:t>Reading Data Student 02</a:t>
            </a:r>
          </a:p>
        </p:txBody>
      </p:sp>
      <p:sp>
        <p:nvSpPr>
          <p:cNvPr id="380" name="Shape 380"/>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a:spcBef>
                <a:spcPts val="0"/>
              </a:spcBef>
              <a:buNone/>
            </a:pPr>
            <a:fld id="{00000000-1234-1234-1234-123412341234}" type="slidenum">
              <a:rPr lang="en-US"/>
              <a:t>39</a:t>
            </a:fld>
            <a:endParaRPr lang="en-US"/>
          </a:p>
        </p:txBody>
      </p:sp>
      <p:pic>
        <p:nvPicPr>
          <p:cNvPr id="381" name="Shape 381"/>
          <p:cNvPicPr preferRelativeResize="0"/>
          <p:nvPr/>
        </p:nvPicPr>
        <p:blipFill>
          <a:blip r:embed="rId3">
            <a:alphaModFix/>
          </a:blip>
          <a:stretch>
            <a:fillRect/>
          </a:stretch>
        </p:blipFill>
        <p:spPr>
          <a:xfrm>
            <a:off x="2098150" y="1177250"/>
            <a:ext cx="4611297" cy="485789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lvl="0" rtl="0">
              <a:spcBef>
                <a:spcPts val="0"/>
              </a:spcBef>
              <a:buNone/>
            </a:pPr>
            <a:r>
              <a:rPr lang="en-US"/>
              <a:t>Case Management</a:t>
            </a:r>
          </a:p>
        </p:txBody>
      </p:sp>
      <p:sp>
        <p:nvSpPr>
          <p:cNvPr id="68" name="Shape 68"/>
          <p:cNvSpPr txBox="1">
            <a:spLocks noGrp="1"/>
          </p:cNvSpPr>
          <p:nvPr>
            <p:ph type="body" idx="1"/>
          </p:nvPr>
        </p:nvSpPr>
        <p:spPr>
          <a:xfrm>
            <a:off x="462762" y="1261974"/>
            <a:ext cx="8218500" cy="4857900"/>
          </a:xfrm>
          <a:prstGeom prst="rect">
            <a:avLst/>
          </a:prstGeom>
        </p:spPr>
        <p:txBody>
          <a:bodyPr lIns="91425" tIns="91425" rIns="91425" bIns="91425" anchor="t" anchorCtr="0">
            <a:noAutofit/>
          </a:bodyPr>
          <a:lstStyle/>
          <a:p>
            <a:pPr marL="152400" indent="0" algn="ctr" rtl="0">
              <a:spcBef>
                <a:spcPts val="0"/>
              </a:spcBef>
              <a:buNone/>
            </a:pPr>
            <a:r>
              <a:rPr lang="en-US"/>
              <a:t>Our findings...</a:t>
            </a:r>
          </a:p>
          <a:p>
            <a:pPr marL="152400" indent="0" algn="ctr" rtl="0">
              <a:spcBef>
                <a:spcPts val="0"/>
              </a:spcBef>
              <a:buNone/>
            </a:pPr>
            <a:endParaRPr/>
          </a:p>
          <a:p>
            <a:pPr marL="0" indent="0" algn="l" rtl="0">
              <a:spcBef>
                <a:spcPts val="0"/>
              </a:spcBef>
              <a:buNone/>
            </a:pPr>
            <a:endParaRPr/>
          </a:p>
          <a:p>
            <a:pPr marL="152400" indent="0" algn="ctr" rtl="0">
              <a:spcBef>
                <a:spcPts val="0"/>
              </a:spcBef>
              <a:buNone/>
            </a:pPr>
            <a:r>
              <a:rPr lang="en-US" b="1"/>
              <a:t>the learning plans and short term goals </a:t>
            </a:r>
          </a:p>
          <a:p>
            <a:pPr marL="152400" indent="0" algn="ctr" rtl="0">
              <a:spcBef>
                <a:spcPts val="0"/>
              </a:spcBef>
              <a:buNone/>
            </a:pPr>
            <a:r>
              <a:rPr lang="en-US" b="1"/>
              <a:t>did not allow or show evidence of mastery</a:t>
            </a:r>
          </a:p>
          <a:p>
            <a:pPr marL="152400" indent="0" algn="ctr" rtl="0">
              <a:spcBef>
                <a:spcPts val="0"/>
              </a:spcBef>
              <a:buNone/>
            </a:pPr>
            <a:endParaRPr/>
          </a:p>
          <a:p>
            <a:pPr marL="152400" lvl="0" indent="0" algn="ctr" rtl="0">
              <a:spcBef>
                <a:spcPts val="0"/>
              </a:spcBef>
              <a:buNone/>
            </a:pPr>
            <a:endParaRPr/>
          </a:p>
          <a:p>
            <a:pPr marL="152400" lvl="0" indent="0" algn="ctr" rtl="0">
              <a:spcBef>
                <a:spcPts val="0"/>
              </a:spcBef>
              <a:buNone/>
            </a:pPr>
            <a:endParaRPr/>
          </a:p>
        </p:txBody>
      </p:sp>
      <p:sp>
        <p:nvSpPr>
          <p:cNvPr id="69" name="Shape 69"/>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lvl="0" rtl="0">
              <a:spcBef>
                <a:spcPts val="0"/>
              </a:spcBef>
              <a:buNone/>
            </a:pPr>
            <a:fld id="{00000000-1234-1234-1234-123412341234}" type="slidenum">
              <a:rPr lang="en-US"/>
              <a:t>4</a:t>
            </a:fld>
            <a:endParaRPr lang="en-US"/>
          </a:p>
        </p:txBody>
      </p:sp>
      <p:pic>
        <p:nvPicPr>
          <p:cNvPr id="70" name="Shape 70"/>
          <p:cNvPicPr preferRelativeResize="0"/>
          <p:nvPr/>
        </p:nvPicPr>
        <p:blipFill>
          <a:blip r:embed="rId3">
            <a:alphaModFix/>
          </a:blip>
          <a:stretch>
            <a:fillRect/>
          </a:stretch>
        </p:blipFill>
        <p:spPr>
          <a:xfrm>
            <a:off x="3478762" y="4399417"/>
            <a:ext cx="2207025" cy="1562175"/>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lvl="0" rtl="0">
              <a:spcBef>
                <a:spcPts val="0"/>
              </a:spcBef>
              <a:buNone/>
            </a:pPr>
            <a:r>
              <a:rPr lang="en-US"/>
              <a:t>Self Concept Student 01</a:t>
            </a:r>
          </a:p>
        </p:txBody>
      </p:sp>
      <p:sp>
        <p:nvSpPr>
          <p:cNvPr id="388" name="Shape 388"/>
          <p:cNvSpPr txBox="1">
            <a:spLocks noGrp="1"/>
          </p:cNvSpPr>
          <p:nvPr>
            <p:ph type="body" idx="1"/>
          </p:nvPr>
        </p:nvSpPr>
        <p:spPr>
          <a:xfrm>
            <a:off x="312712" y="188912"/>
            <a:ext cx="8218500" cy="4857900"/>
          </a:xfrm>
          <a:prstGeom prst="rect">
            <a:avLst/>
          </a:prstGeom>
        </p:spPr>
        <p:txBody>
          <a:bodyPr lIns="91425" tIns="91425" rIns="91425" bIns="91425" anchor="t" anchorCtr="0">
            <a:noAutofit/>
          </a:bodyPr>
          <a:lstStyle/>
          <a:p>
            <a:pPr lvl="0" algn="r" rtl="0">
              <a:spcBef>
                <a:spcPts val="0"/>
              </a:spcBef>
              <a:buNone/>
            </a:pPr>
            <a:endParaRPr i="1"/>
          </a:p>
          <a:p>
            <a:pPr lvl="0" algn="r" rtl="0">
              <a:spcBef>
                <a:spcPts val="0"/>
              </a:spcBef>
              <a:buNone/>
            </a:pPr>
            <a:endParaRPr i="1"/>
          </a:p>
          <a:p>
            <a:pPr marL="0" lvl="0" indent="0" rtl="0">
              <a:lnSpc>
                <a:spcPct val="200000"/>
              </a:lnSpc>
              <a:spcBef>
                <a:spcPts val="0"/>
              </a:spcBef>
              <a:buNone/>
            </a:pPr>
            <a:r>
              <a:rPr lang="en-US"/>
              <a:t>Engagement		</a:t>
            </a:r>
          </a:p>
          <a:p>
            <a:pPr marL="800100" lvl="0" indent="-190500" rtl="0">
              <a:lnSpc>
                <a:spcPct val="200000"/>
              </a:lnSpc>
              <a:spcBef>
                <a:spcPts val="0"/>
              </a:spcBef>
              <a:buNone/>
            </a:pPr>
            <a:r>
              <a:rPr lang="en-US" b="1"/>
              <a:t>Persistence</a:t>
            </a:r>
          </a:p>
          <a:p>
            <a:pPr marL="1257300" lvl="0" indent="-190500" rtl="0">
              <a:lnSpc>
                <a:spcPct val="200000"/>
              </a:lnSpc>
              <a:spcBef>
                <a:spcPts val="0"/>
              </a:spcBef>
              <a:buNone/>
            </a:pPr>
            <a:r>
              <a:rPr lang="en-US"/>
              <a:t>Motivation</a:t>
            </a:r>
          </a:p>
          <a:p>
            <a:pPr marL="1714500" lvl="0" indent="-190500" rtl="0">
              <a:lnSpc>
                <a:spcPct val="200000"/>
              </a:lnSpc>
              <a:spcBef>
                <a:spcPts val="0"/>
              </a:spcBef>
              <a:buNone/>
            </a:pPr>
            <a:r>
              <a:rPr lang="en-US" b="1"/>
              <a:t>Self Efficacy </a:t>
            </a:r>
          </a:p>
          <a:p>
            <a:pPr marL="2171700" lvl="0" indent="-190500" rtl="0">
              <a:lnSpc>
                <a:spcPct val="200000"/>
              </a:lnSpc>
              <a:spcBef>
                <a:spcPts val="0"/>
              </a:spcBef>
              <a:buNone/>
            </a:pPr>
            <a:r>
              <a:rPr lang="en-US"/>
              <a:t>Self Handicapping</a:t>
            </a:r>
          </a:p>
          <a:p>
            <a:pPr marL="2628900" lvl="0" indent="-190500" rtl="0">
              <a:lnSpc>
                <a:spcPct val="200000"/>
              </a:lnSpc>
              <a:spcBef>
                <a:spcPts val="0"/>
              </a:spcBef>
              <a:buNone/>
            </a:pPr>
            <a:r>
              <a:rPr lang="en-US" b="1"/>
              <a:t>Independence	  </a:t>
            </a:r>
          </a:p>
          <a:p>
            <a:pPr marL="0" lvl="0" indent="0" rtl="0">
              <a:lnSpc>
                <a:spcPct val="200000"/>
              </a:lnSpc>
              <a:spcBef>
                <a:spcPts val="0"/>
              </a:spcBef>
              <a:buNone/>
            </a:pPr>
            <a:r>
              <a:rPr lang="en-US" i="1"/>
              <a:t>(Hattie, 2012)</a:t>
            </a:r>
          </a:p>
          <a:p>
            <a:pPr lvl="0" rtl="0">
              <a:spcBef>
                <a:spcPts val="0"/>
              </a:spcBef>
              <a:buNone/>
            </a:pPr>
            <a:endParaRPr/>
          </a:p>
        </p:txBody>
      </p:sp>
      <p:pic>
        <p:nvPicPr>
          <p:cNvPr id="389" name="Shape 389"/>
          <p:cNvPicPr preferRelativeResize="0"/>
          <p:nvPr/>
        </p:nvPicPr>
        <p:blipFill>
          <a:blip r:embed="rId3">
            <a:alphaModFix/>
          </a:blip>
          <a:stretch>
            <a:fillRect/>
          </a:stretch>
        </p:blipFill>
        <p:spPr>
          <a:xfrm>
            <a:off x="5285325" y="1563200"/>
            <a:ext cx="3412500" cy="2282574"/>
          </a:xfrm>
          <a:prstGeom prst="rect">
            <a:avLst/>
          </a:prstGeom>
          <a:noFill/>
          <a:ln>
            <a:noFill/>
          </a:ln>
        </p:spPr>
      </p:pic>
      <p:sp>
        <p:nvSpPr>
          <p:cNvPr id="390" name="Shape 390"/>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lvl="0" rtl="0">
              <a:spcBef>
                <a:spcPts val="0"/>
              </a:spcBef>
              <a:buNone/>
            </a:pPr>
            <a:fld id="{00000000-1234-1234-1234-123412341234}" type="slidenum">
              <a:rPr lang="en-US"/>
              <a:t>40</a:t>
            </a:fld>
            <a:endParaRPr lang="en-US"/>
          </a:p>
        </p:txBody>
      </p:sp>
      <p:sp>
        <p:nvSpPr>
          <p:cNvPr id="391" name="Shape 391"/>
          <p:cNvSpPr/>
          <p:nvPr/>
        </p:nvSpPr>
        <p:spPr>
          <a:xfrm>
            <a:off x="5268550" y="1533175"/>
            <a:ext cx="1710899" cy="2312700"/>
          </a:xfrm>
          <a:prstGeom prst="rect">
            <a:avLst/>
          </a:prstGeom>
          <a:solidFill>
            <a:srgbClr val="FFFF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lvl="0" rtl="0">
              <a:spcBef>
                <a:spcPts val="0"/>
              </a:spcBef>
              <a:buNone/>
            </a:pPr>
            <a:r>
              <a:rPr lang="en-US"/>
              <a:t>Engagement </a:t>
            </a:r>
          </a:p>
        </p:txBody>
      </p:sp>
      <p:sp>
        <p:nvSpPr>
          <p:cNvPr id="398" name="Shape 398"/>
          <p:cNvSpPr txBox="1">
            <a:spLocks noGrp="1"/>
          </p:cNvSpPr>
          <p:nvPr>
            <p:ph type="body" idx="1"/>
          </p:nvPr>
        </p:nvSpPr>
        <p:spPr>
          <a:xfrm>
            <a:off x="698137" y="1261974"/>
            <a:ext cx="8218500" cy="4857900"/>
          </a:xfrm>
          <a:prstGeom prst="rect">
            <a:avLst/>
          </a:prstGeom>
        </p:spPr>
        <p:txBody>
          <a:bodyPr lIns="91425" tIns="91425" rIns="91425" bIns="91425" anchor="t" anchorCtr="0">
            <a:noAutofit/>
          </a:bodyPr>
          <a:lstStyle/>
          <a:p>
            <a:pPr lvl="0" rtl="0">
              <a:spcBef>
                <a:spcPts val="0"/>
              </a:spcBef>
              <a:buNone/>
            </a:pPr>
            <a:r>
              <a:rPr lang="en-US" dirty="0"/>
              <a:t>Before the Intervention..</a:t>
            </a:r>
          </a:p>
          <a:p>
            <a:pPr lvl="0" rtl="0">
              <a:spcBef>
                <a:spcPts val="0"/>
              </a:spcBef>
              <a:buNone/>
            </a:pPr>
            <a:r>
              <a:rPr lang="en-US" dirty="0"/>
              <a:t>               </a:t>
            </a:r>
          </a:p>
          <a:p>
            <a:pPr marL="152400" lvl="0" indent="0" rtl="0">
              <a:spcBef>
                <a:spcPts val="0"/>
              </a:spcBef>
              <a:buNone/>
            </a:pPr>
            <a:r>
              <a:rPr lang="en-US" i="1" dirty="0"/>
              <a:t>He presented as a child not present….he just looked as though he were </a:t>
            </a:r>
            <a:r>
              <a:rPr lang="en-US" i="1" dirty="0" err="1"/>
              <a:t>lost..we</a:t>
            </a:r>
            <a:r>
              <a:rPr lang="en-US" i="1" dirty="0"/>
              <a:t> didn’t know how to reach him..</a:t>
            </a:r>
          </a:p>
          <a:p>
            <a:pPr lvl="0" rtl="0">
              <a:spcBef>
                <a:spcPts val="0"/>
              </a:spcBef>
              <a:buNone/>
            </a:pPr>
            <a:endParaRPr dirty="0"/>
          </a:p>
          <a:p>
            <a:pPr marL="0" lvl="0" indent="0" algn="r" rtl="0">
              <a:spcBef>
                <a:spcPts val="0"/>
              </a:spcBef>
              <a:buNone/>
            </a:pPr>
            <a:r>
              <a:rPr lang="en-US" dirty="0"/>
              <a:t>After the intervention….</a:t>
            </a:r>
          </a:p>
          <a:p>
            <a:pPr lvl="0" rtl="0">
              <a:spcBef>
                <a:spcPts val="0"/>
              </a:spcBef>
              <a:buNone/>
            </a:pPr>
            <a:endParaRPr dirty="0"/>
          </a:p>
          <a:p>
            <a:pPr marL="0" lvl="0" indent="0" algn="just" rtl="0">
              <a:spcBef>
                <a:spcPts val="0"/>
              </a:spcBef>
              <a:buNone/>
            </a:pPr>
            <a:r>
              <a:rPr lang="en-US" i="1" dirty="0"/>
              <a:t>h</a:t>
            </a:r>
            <a:r>
              <a:rPr lang="en-US" i="1" dirty="0" smtClean="0"/>
              <a:t>is </a:t>
            </a:r>
            <a:r>
              <a:rPr lang="en-US" i="1" dirty="0"/>
              <a:t>attitude and confidence has definitely improved...he no longer uses diversionary strategies such as going to the </a:t>
            </a:r>
            <a:r>
              <a:rPr lang="en-US" i="1" dirty="0" err="1"/>
              <a:t>toilet..instead</a:t>
            </a:r>
            <a:r>
              <a:rPr lang="en-US" i="1" dirty="0"/>
              <a:t> he wants to try and complete set tasks</a:t>
            </a:r>
          </a:p>
        </p:txBody>
      </p:sp>
      <p:pic>
        <p:nvPicPr>
          <p:cNvPr id="399" name="Shape 399"/>
          <p:cNvPicPr preferRelativeResize="0"/>
          <p:nvPr/>
        </p:nvPicPr>
        <p:blipFill>
          <a:blip r:embed="rId3">
            <a:alphaModFix/>
          </a:blip>
          <a:stretch>
            <a:fillRect/>
          </a:stretch>
        </p:blipFill>
        <p:spPr>
          <a:xfrm>
            <a:off x="244450" y="2220225"/>
            <a:ext cx="516249" cy="339607"/>
          </a:xfrm>
          <a:prstGeom prst="rect">
            <a:avLst/>
          </a:prstGeom>
          <a:noFill/>
          <a:ln>
            <a:noFill/>
          </a:ln>
        </p:spPr>
      </p:pic>
      <p:sp>
        <p:nvSpPr>
          <p:cNvPr id="400" name="Shape 400"/>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lvl="0" rtl="0">
              <a:spcBef>
                <a:spcPts val="0"/>
              </a:spcBef>
              <a:buNone/>
            </a:pPr>
            <a:fld id="{00000000-1234-1234-1234-123412341234}" type="slidenum">
              <a:rPr lang="en-US"/>
              <a:t>41</a:t>
            </a:fld>
            <a:endParaRPr lang="en-US"/>
          </a:p>
        </p:txBody>
      </p:sp>
      <p:pic>
        <p:nvPicPr>
          <p:cNvPr id="401" name="Shape 401"/>
          <p:cNvPicPr preferRelativeResize="0"/>
          <p:nvPr/>
        </p:nvPicPr>
        <p:blipFill>
          <a:blip r:embed="rId4">
            <a:alphaModFix/>
          </a:blip>
          <a:stretch>
            <a:fillRect/>
          </a:stretch>
        </p:blipFill>
        <p:spPr>
          <a:xfrm>
            <a:off x="8485750" y="2559813"/>
            <a:ext cx="516249" cy="339587"/>
          </a:xfrm>
          <a:prstGeom prst="rect">
            <a:avLst/>
          </a:prstGeom>
          <a:noFill/>
          <a:ln>
            <a:noFill/>
          </a:ln>
        </p:spPr>
      </p:pic>
      <p:pic>
        <p:nvPicPr>
          <p:cNvPr id="402" name="Shape 402"/>
          <p:cNvPicPr preferRelativeResize="0"/>
          <p:nvPr/>
        </p:nvPicPr>
        <p:blipFill>
          <a:blip r:embed="rId3">
            <a:alphaModFix/>
          </a:blip>
          <a:stretch>
            <a:fillRect/>
          </a:stretch>
        </p:blipFill>
        <p:spPr>
          <a:xfrm>
            <a:off x="244450" y="4016901"/>
            <a:ext cx="516239" cy="339599"/>
          </a:xfrm>
          <a:prstGeom prst="rect">
            <a:avLst/>
          </a:prstGeom>
          <a:noFill/>
          <a:ln>
            <a:noFill/>
          </a:ln>
        </p:spPr>
      </p:pic>
      <p:pic>
        <p:nvPicPr>
          <p:cNvPr id="403" name="Shape 403"/>
          <p:cNvPicPr preferRelativeResize="0"/>
          <p:nvPr/>
        </p:nvPicPr>
        <p:blipFill>
          <a:blip r:embed="rId4">
            <a:alphaModFix/>
          </a:blip>
          <a:stretch>
            <a:fillRect/>
          </a:stretch>
        </p:blipFill>
        <p:spPr>
          <a:xfrm>
            <a:off x="7969501" y="4894494"/>
            <a:ext cx="516249" cy="339587"/>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lvl="0" rtl="0">
              <a:spcBef>
                <a:spcPts val="0"/>
              </a:spcBef>
              <a:buNone/>
            </a:pPr>
            <a:r>
              <a:rPr lang="en-US"/>
              <a:t>Persistence</a:t>
            </a:r>
          </a:p>
        </p:txBody>
      </p:sp>
      <p:sp>
        <p:nvSpPr>
          <p:cNvPr id="410" name="Shape 410"/>
          <p:cNvSpPr txBox="1">
            <a:spLocks noGrp="1"/>
          </p:cNvSpPr>
          <p:nvPr>
            <p:ph type="body" idx="1"/>
          </p:nvPr>
        </p:nvSpPr>
        <p:spPr>
          <a:xfrm>
            <a:off x="468312" y="1268412"/>
            <a:ext cx="8218500" cy="4857900"/>
          </a:xfrm>
          <a:prstGeom prst="rect">
            <a:avLst/>
          </a:prstGeom>
        </p:spPr>
        <p:txBody>
          <a:bodyPr lIns="91425" tIns="91425" rIns="91425" bIns="91425" anchor="t" anchorCtr="0">
            <a:noAutofit/>
          </a:bodyPr>
          <a:lstStyle/>
          <a:p>
            <a:pPr lvl="0" rtl="0">
              <a:spcBef>
                <a:spcPts val="0"/>
              </a:spcBef>
              <a:buNone/>
            </a:pPr>
            <a:r>
              <a:rPr lang="en-US"/>
              <a:t>Before the intervention... </a:t>
            </a:r>
          </a:p>
          <a:p>
            <a:pPr lvl="0" rtl="0">
              <a:spcBef>
                <a:spcPts val="0"/>
              </a:spcBef>
              <a:buNone/>
            </a:pPr>
            <a:endParaRPr/>
          </a:p>
          <a:p>
            <a:pPr lvl="0" rtl="0">
              <a:spcBef>
                <a:spcPts val="0"/>
              </a:spcBef>
              <a:buNone/>
            </a:pPr>
            <a:r>
              <a:rPr lang="en-US" i="1"/>
              <a:t>He would try to do the work...when he saw what the other children were doing he would say..  “my tummy hurts”</a:t>
            </a:r>
          </a:p>
          <a:p>
            <a:pPr lvl="0" rtl="0">
              <a:spcBef>
                <a:spcPts val="0"/>
              </a:spcBef>
              <a:buNone/>
            </a:pPr>
            <a:endParaRPr/>
          </a:p>
          <a:p>
            <a:pPr marL="0" lvl="0" indent="0" rtl="0">
              <a:spcBef>
                <a:spcPts val="0"/>
              </a:spcBef>
              <a:buNone/>
            </a:pPr>
            <a:endParaRPr/>
          </a:p>
          <a:p>
            <a:pPr lvl="0" rtl="0">
              <a:spcBef>
                <a:spcPts val="0"/>
              </a:spcBef>
              <a:buNone/>
            </a:pPr>
            <a:r>
              <a:rPr lang="en-US"/>
              <a:t>After the intervention…</a:t>
            </a:r>
          </a:p>
          <a:p>
            <a:pPr lvl="0" rtl="0">
              <a:spcBef>
                <a:spcPts val="0"/>
              </a:spcBef>
              <a:buNone/>
            </a:pPr>
            <a:endParaRPr/>
          </a:p>
          <a:p>
            <a:pPr lvl="0" rtl="0">
              <a:spcBef>
                <a:spcPts val="0"/>
              </a:spcBef>
              <a:buNone/>
            </a:pPr>
            <a:r>
              <a:rPr lang="en-US" i="1"/>
              <a:t>...he persists with difficult words...he will say…. “No wait” and then self correct….most days he does a “mental workout”</a:t>
            </a:r>
          </a:p>
        </p:txBody>
      </p:sp>
      <p:sp>
        <p:nvSpPr>
          <p:cNvPr id="411" name="Shape 411"/>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lvl="0" rtl="0">
              <a:spcBef>
                <a:spcPts val="0"/>
              </a:spcBef>
              <a:buNone/>
            </a:pPr>
            <a:fld id="{00000000-1234-1234-1234-123412341234}" type="slidenum">
              <a:rPr lang="en-US"/>
              <a:t>42</a:t>
            </a:fld>
            <a:endParaRPr lang="en-US"/>
          </a:p>
        </p:txBody>
      </p:sp>
      <p:pic>
        <p:nvPicPr>
          <p:cNvPr id="412" name="Shape 412"/>
          <p:cNvPicPr preferRelativeResize="0"/>
          <p:nvPr/>
        </p:nvPicPr>
        <p:blipFill>
          <a:blip r:embed="rId3">
            <a:alphaModFix/>
          </a:blip>
          <a:stretch>
            <a:fillRect/>
          </a:stretch>
        </p:blipFill>
        <p:spPr>
          <a:xfrm>
            <a:off x="184425" y="2040150"/>
            <a:ext cx="516249" cy="339599"/>
          </a:xfrm>
          <a:prstGeom prst="rect">
            <a:avLst/>
          </a:prstGeom>
          <a:noFill/>
          <a:ln>
            <a:noFill/>
          </a:ln>
        </p:spPr>
      </p:pic>
      <p:pic>
        <p:nvPicPr>
          <p:cNvPr id="413" name="Shape 413"/>
          <p:cNvPicPr preferRelativeResize="0"/>
          <p:nvPr/>
        </p:nvPicPr>
        <p:blipFill>
          <a:blip r:embed="rId4">
            <a:alphaModFix/>
          </a:blip>
          <a:stretch>
            <a:fillRect/>
          </a:stretch>
        </p:blipFill>
        <p:spPr>
          <a:xfrm>
            <a:off x="2245920" y="5038593"/>
            <a:ext cx="516249" cy="413925"/>
          </a:xfrm>
          <a:prstGeom prst="rect">
            <a:avLst/>
          </a:prstGeom>
          <a:noFill/>
          <a:ln>
            <a:noFill/>
          </a:ln>
        </p:spPr>
      </p:pic>
      <p:pic>
        <p:nvPicPr>
          <p:cNvPr id="414" name="Shape 414"/>
          <p:cNvPicPr preferRelativeResize="0"/>
          <p:nvPr/>
        </p:nvPicPr>
        <p:blipFill>
          <a:blip r:embed="rId4">
            <a:alphaModFix/>
          </a:blip>
          <a:stretch>
            <a:fillRect/>
          </a:stretch>
        </p:blipFill>
        <p:spPr>
          <a:xfrm>
            <a:off x="8053675" y="2932699"/>
            <a:ext cx="516249" cy="413937"/>
          </a:xfrm>
          <a:prstGeom prst="rect">
            <a:avLst/>
          </a:prstGeom>
          <a:noFill/>
          <a:ln>
            <a:noFill/>
          </a:ln>
        </p:spPr>
      </p:pic>
      <p:pic>
        <p:nvPicPr>
          <p:cNvPr id="415" name="Shape 415"/>
          <p:cNvPicPr preferRelativeResize="0"/>
          <p:nvPr/>
        </p:nvPicPr>
        <p:blipFill>
          <a:blip r:embed="rId3">
            <a:alphaModFix/>
          </a:blip>
          <a:stretch>
            <a:fillRect/>
          </a:stretch>
        </p:blipFill>
        <p:spPr>
          <a:xfrm>
            <a:off x="184425" y="4413525"/>
            <a:ext cx="516249" cy="33959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lvl="0" rtl="0">
              <a:spcBef>
                <a:spcPts val="0"/>
              </a:spcBef>
              <a:buNone/>
            </a:pPr>
            <a:r>
              <a:rPr lang="en-US"/>
              <a:t>Motivation</a:t>
            </a:r>
          </a:p>
        </p:txBody>
      </p:sp>
      <p:sp>
        <p:nvSpPr>
          <p:cNvPr id="422" name="Shape 422"/>
          <p:cNvSpPr txBox="1">
            <a:spLocks noGrp="1"/>
          </p:cNvSpPr>
          <p:nvPr>
            <p:ph type="body" idx="1"/>
          </p:nvPr>
        </p:nvSpPr>
        <p:spPr>
          <a:xfrm>
            <a:off x="468312" y="1268412"/>
            <a:ext cx="8218500" cy="4857900"/>
          </a:xfrm>
          <a:prstGeom prst="rect">
            <a:avLst/>
          </a:prstGeom>
        </p:spPr>
        <p:txBody>
          <a:bodyPr lIns="91425" tIns="91425" rIns="91425" bIns="91425" anchor="t" anchorCtr="0">
            <a:noAutofit/>
          </a:bodyPr>
          <a:lstStyle/>
          <a:p>
            <a:pPr lvl="0" rtl="0">
              <a:spcBef>
                <a:spcPts val="0"/>
              </a:spcBef>
              <a:buNone/>
            </a:pPr>
            <a:r>
              <a:rPr lang="en-US" dirty="0"/>
              <a:t>Before the Intervention….</a:t>
            </a:r>
          </a:p>
          <a:p>
            <a:pPr lvl="0" rtl="0">
              <a:spcBef>
                <a:spcPts val="0"/>
              </a:spcBef>
              <a:buNone/>
            </a:pPr>
            <a:r>
              <a:rPr lang="en-US" i="1" dirty="0"/>
              <a:t> W</a:t>
            </a:r>
            <a:r>
              <a:rPr lang="en-US" i="1" dirty="0" smtClean="0"/>
              <a:t>hen </a:t>
            </a:r>
            <a:r>
              <a:rPr lang="en-US" i="1" dirty="0"/>
              <a:t>we went into the classroom he was lost..</a:t>
            </a:r>
            <a:r>
              <a:rPr lang="en-US" i="1" dirty="0" smtClean="0"/>
              <a:t>.he needed extrinsic motivation such as “</a:t>
            </a:r>
            <a:r>
              <a:rPr lang="en-US" i="1" dirty="0" err="1" smtClean="0"/>
              <a:t>iPad</a:t>
            </a:r>
            <a:r>
              <a:rPr lang="en-US" i="1" dirty="0" smtClean="0"/>
              <a:t> time” </a:t>
            </a:r>
            <a:endParaRPr lang="en-US" i="1" dirty="0"/>
          </a:p>
          <a:p>
            <a:pPr marL="152400" lvl="0" indent="0" rtl="0">
              <a:spcBef>
                <a:spcPts val="0"/>
              </a:spcBef>
              <a:buNone/>
            </a:pPr>
            <a:endParaRPr dirty="0">
              <a:solidFill>
                <a:srgbClr val="FF0000"/>
              </a:solidFill>
            </a:endParaRPr>
          </a:p>
          <a:p>
            <a:pPr marL="0" lvl="0" indent="0" rtl="0">
              <a:spcBef>
                <a:spcPts val="0"/>
              </a:spcBef>
              <a:buNone/>
            </a:pPr>
            <a:r>
              <a:rPr lang="en-US" dirty="0"/>
              <a:t>                                   After the Intervention...</a:t>
            </a:r>
          </a:p>
          <a:p>
            <a:pPr marL="0" lvl="0" indent="0" rtl="0">
              <a:spcBef>
                <a:spcPts val="0"/>
              </a:spcBef>
              <a:buNone/>
            </a:pPr>
            <a:endParaRPr dirty="0"/>
          </a:p>
          <a:p>
            <a:pPr marL="0" lvl="0" indent="0" rtl="0">
              <a:spcBef>
                <a:spcPts val="0"/>
              </a:spcBef>
              <a:buNone/>
            </a:pPr>
            <a:r>
              <a:rPr lang="en-US" i="1" dirty="0"/>
              <a:t>..he believes he can do everything and </a:t>
            </a:r>
            <a:r>
              <a:rPr lang="en-US" i="1" dirty="0" err="1"/>
              <a:t>anything..I</a:t>
            </a:r>
            <a:r>
              <a:rPr lang="en-US" i="1" dirty="0"/>
              <a:t> rarely have to use extrinsic rewards to motivate him...he was jumping and skipping to the TLP room...</a:t>
            </a:r>
          </a:p>
        </p:txBody>
      </p:sp>
      <p:sp>
        <p:nvSpPr>
          <p:cNvPr id="423" name="Shape 423"/>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lvl="0" rtl="0">
              <a:spcBef>
                <a:spcPts val="0"/>
              </a:spcBef>
              <a:buNone/>
            </a:pPr>
            <a:fld id="{00000000-1234-1234-1234-123412341234}" type="slidenum">
              <a:rPr lang="en-US"/>
              <a:t>43</a:t>
            </a:fld>
            <a:endParaRPr lang="en-US"/>
          </a:p>
        </p:txBody>
      </p:sp>
      <p:pic>
        <p:nvPicPr>
          <p:cNvPr id="424" name="Shape 424"/>
          <p:cNvPicPr preferRelativeResize="0"/>
          <p:nvPr/>
        </p:nvPicPr>
        <p:blipFill>
          <a:blip r:embed="rId3">
            <a:alphaModFix/>
          </a:blip>
          <a:stretch>
            <a:fillRect/>
          </a:stretch>
        </p:blipFill>
        <p:spPr>
          <a:xfrm>
            <a:off x="176550" y="1812825"/>
            <a:ext cx="516249" cy="339607"/>
          </a:xfrm>
          <a:prstGeom prst="rect">
            <a:avLst/>
          </a:prstGeom>
          <a:noFill/>
          <a:ln>
            <a:noFill/>
          </a:ln>
        </p:spPr>
      </p:pic>
      <p:pic>
        <p:nvPicPr>
          <p:cNvPr id="425" name="Shape 425"/>
          <p:cNvPicPr preferRelativeResize="0"/>
          <p:nvPr/>
        </p:nvPicPr>
        <p:blipFill>
          <a:blip r:embed="rId3">
            <a:alphaModFix/>
          </a:blip>
          <a:stretch>
            <a:fillRect/>
          </a:stretch>
        </p:blipFill>
        <p:spPr>
          <a:xfrm>
            <a:off x="0" y="3266096"/>
            <a:ext cx="516249" cy="339607"/>
          </a:xfrm>
          <a:prstGeom prst="rect">
            <a:avLst/>
          </a:prstGeom>
          <a:noFill/>
          <a:ln>
            <a:noFill/>
          </a:ln>
        </p:spPr>
      </p:pic>
      <p:pic>
        <p:nvPicPr>
          <p:cNvPr id="426" name="Shape 426"/>
          <p:cNvPicPr preferRelativeResize="0"/>
          <p:nvPr/>
        </p:nvPicPr>
        <p:blipFill>
          <a:blip r:embed="rId4">
            <a:alphaModFix/>
          </a:blip>
          <a:stretch>
            <a:fillRect/>
          </a:stretch>
        </p:blipFill>
        <p:spPr>
          <a:xfrm>
            <a:off x="6149875" y="4314125"/>
            <a:ext cx="516249" cy="413925"/>
          </a:xfrm>
          <a:prstGeom prst="rect">
            <a:avLst/>
          </a:prstGeom>
          <a:noFill/>
          <a:ln>
            <a:noFill/>
          </a:ln>
        </p:spPr>
      </p:pic>
      <p:pic>
        <p:nvPicPr>
          <p:cNvPr id="427" name="Shape 427"/>
          <p:cNvPicPr preferRelativeResize="0"/>
          <p:nvPr/>
        </p:nvPicPr>
        <p:blipFill>
          <a:blip r:embed="rId4">
            <a:alphaModFix/>
          </a:blip>
          <a:stretch>
            <a:fillRect/>
          </a:stretch>
        </p:blipFill>
        <p:spPr>
          <a:xfrm>
            <a:off x="7735575" y="1645800"/>
            <a:ext cx="516249" cy="413925"/>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Shape 433"/>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lvl="0" rtl="0">
              <a:spcBef>
                <a:spcPts val="0"/>
              </a:spcBef>
              <a:buNone/>
            </a:pPr>
            <a:r>
              <a:rPr lang="en-US"/>
              <a:t>Self Efficacy</a:t>
            </a:r>
          </a:p>
        </p:txBody>
      </p:sp>
      <p:sp>
        <p:nvSpPr>
          <p:cNvPr id="434" name="Shape 434"/>
          <p:cNvSpPr txBox="1">
            <a:spLocks noGrp="1"/>
          </p:cNvSpPr>
          <p:nvPr>
            <p:ph type="body" idx="1"/>
          </p:nvPr>
        </p:nvSpPr>
        <p:spPr>
          <a:xfrm>
            <a:off x="468312" y="1268412"/>
            <a:ext cx="8218500" cy="4857900"/>
          </a:xfrm>
          <a:prstGeom prst="rect">
            <a:avLst/>
          </a:prstGeom>
        </p:spPr>
        <p:txBody>
          <a:bodyPr lIns="91425" tIns="91425" rIns="91425" bIns="91425" anchor="t" anchorCtr="0">
            <a:noAutofit/>
          </a:bodyPr>
          <a:lstStyle/>
          <a:p>
            <a:pPr lvl="0" rtl="0">
              <a:spcBef>
                <a:spcPts val="0"/>
              </a:spcBef>
              <a:buNone/>
            </a:pPr>
            <a:r>
              <a:rPr lang="en-US" dirty="0"/>
              <a:t>Before the Intervention…</a:t>
            </a:r>
          </a:p>
          <a:p>
            <a:pPr lvl="0" rtl="0">
              <a:spcBef>
                <a:spcPts val="0"/>
              </a:spcBef>
              <a:buNone/>
            </a:pPr>
            <a:endParaRPr dirty="0"/>
          </a:p>
          <a:p>
            <a:pPr lvl="0" rtl="0">
              <a:spcBef>
                <a:spcPts val="0"/>
              </a:spcBef>
              <a:buNone/>
            </a:pPr>
            <a:r>
              <a:rPr lang="en-US" i="1" dirty="0"/>
              <a:t>In ES1 he wasn’t a happy boy…..he would not take risks….he wouldn’t join in activities at Saturday School of Community Languages</a:t>
            </a:r>
          </a:p>
          <a:p>
            <a:pPr lvl="0" rtl="0">
              <a:spcBef>
                <a:spcPts val="0"/>
              </a:spcBef>
              <a:buNone/>
            </a:pPr>
            <a:endParaRPr dirty="0"/>
          </a:p>
          <a:p>
            <a:pPr marL="0" lvl="0" indent="0" rtl="0">
              <a:spcBef>
                <a:spcPts val="0"/>
              </a:spcBef>
              <a:buNone/>
            </a:pPr>
            <a:r>
              <a:rPr lang="en-US" dirty="0"/>
              <a:t>                                                    After the Intervention…</a:t>
            </a:r>
          </a:p>
          <a:p>
            <a:pPr lvl="0" rtl="0">
              <a:spcBef>
                <a:spcPts val="0"/>
              </a:spcBef>
              <a:buNone/>
            </a:pPr>
            <a:endParaRPr dirty="0"/>
          </a:p>
          <a:p>
            <a:pPr marL="800100" lvl="0" indent="-190500" rtl="0">
              <a:spcBef>
                <a:spcPts val="0"/>
              </a:spcBef>
              <a:buNone/>
            </a:pPr>
            <a:r>
              <a:rPr lang="en-US" i="1" dirty="0"/>
              <a:t>he has developed an attitude of taking risks and asking for help….home life has changed as well as school life...wow, he’s changed… I am so smart</a:t>
            </a:r>
          </a:p>
        </p:txBody>
      </p:sp>
      <p:sp>
        <p:nvSpPr>
          <p:cNvPr id="435" name="Shape 435"/>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lvl="0" rtl="0">
              <a:spcBef>
                <a:spcPts val="0"/>
              </a:spcBef>
              <a:buNone/>
            </a:pPr>
            <a:fld id="{00000000-1234-1234-1234-123412341234}" type="slidenum">
              <a:rPr lang="en-US"/>
              <a:t>44</a:t>
            </a:fld>
            <a:endParaRPr lang="en-US"/>
          </a:p>
        </p:txBody>
      </p:sp>
      <p:pic>
        <p:nvPicPr>
          <p:cNvPr id="436" name="Shape 436"/>
          <p:cNvPicPr preferRelativeResize="0"/>
          <p:nvPr/>
        </p:nvPicPr>
        <p:blipFill>
          <a:blip r:embed="rId3">
            <a:alphaModFix/>
          </a:blip>
          <a:stretch>
            <a:fillRect/>
          </a:stretch>
        </p:blipFill>
        <p:spPr>
          <a:xfrm>
            <a:off x="176550" y="2052925"/>
            <a:ext cx="516249" cy="339607"/>
          </a:xfrm>
          <a:prstGeom prst="rect">
            <a:avLst/>
          </a:prstGeom>
          <a:noFill/>
          <a:ln>
            <a:noFill/>
          </a:ln>
        </p:spPr>
      </p:pic>
      <p:pic>
        <p:nvPicPr>
          <p:cNvPr id="437" name="Shape 437"/>
          <p:cNvPicPr preferRelativeResize="0"/>
          <p:nvPr/>
        </p:nvPicPr>
        <p:blipFill>
          <a:blip r:embed="rId3">
            <a:alphaModFix/>
          </a:blip>
          <a:stretch>
            <a:fillRect/>
          </a:stretch>
        </p:blipFill>
        <p:spPr>
          <a:xfrm>
            <a:off x="644703" y="4195139"/>
            <a:ext cx="516249" cy="339605"/>
          </a:xfrm>
          <a:prstGeom prst="rect">
            <a:avLst/>
          </a:prstGeom>
          <a:noFill/>
          <a:ln>
            <a:noFill/>
          </a:ln>
        </p:spPr>
      </p:pic>
      <p:pic>
        <p:nvPicPr>
          <p:cNvPr id="438" name="Shape 438"/>
          <p:cNvPicPr preferRelativeResize="0"/>
          <p:nvPr/>
        </p:nvPicPr>
        <p:blipFill>
          <a:blip r:embed="rId4">
            <a:alphaModFix/>
          </a:blip>
          <a:stretch>
            <a:fillRect/>
          </a:stretch>
        </p:blipFill>
        <p:spPr>
          <a:xfrm>
            <a:off x="4075100" y="3098175"/>
            <a:ext cx="423552" cy="339599"/>
          </a:xfrm>
          <a:prstGeom prst="rect">
            <a:avLst/>
          </a:prstGeom>
          <a:noFill/>
          <a:ln>
            <a:noFill/>
          </a:ln>
        </p:spPr>
      </p:pic>
      <p:pic>
        <p:nvPicPr>
          <p:cNvPr id="439" name="Shape 439"/>
          <p:cNvPicPr preferRelativeResize="0"/>
          <p:nvPr/>
        </p:nvPicPr>
        <p:blipFill>
          <a:blip r:embed="rId4">
            <a:alphaModFix/>
          </a:blip>
          <a:stretch>
            <a:fillRect/>
          </a:stretch>
        </p:blipFill>
        <p:spPr>
          <a:xfrm>
            <a:off x="7200175" y="5439250"/>
            <a:ext cx="423550" cy="33959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lvl="0" rtl="0">
              <a:spcBef>
                <a:spcPts val="0"/>
              </a:spcBef>
              <a:buNone/>
            </a:pPr>
            <a:r>
              <a:rPr lang="en-US"/>
              <a:t>Self Handicapping</a:t>
            </a:r>
          </a:p>
        </p:txBody>
      </p:sp>
      <p:sp>
        <p:nvSpPr>
          <p:cNvPr id="446" name="Shape 446"/>
          <p:cNvSpPr txBox="1">
            <a:spLocks noGrp="1"/>
          </p:cNvSpPr>
          <p:nvPr>
            <p:ph type="body" idx="1"/>
          </p:nvPr>
        </p:nvSpPr>
        <p:spPr>
          <a:xfrm>
            <a:off x="468312" y="1268412"/>
            <a:ext cx="8218500" cy="4857900"/>
          </a:xfrm>
          <a:prstGeom prst="rect">
            <a:avLst/>
          </a:prstGeom>
        </p:spPr>
        <p:txBody>
          <a:bodyPr lIns="91425" tIns="91425" rIns="91425" bIns="91425" anchor="t" anchorCtr="0">
            <a:noAutofit/>
          </a:bodyPr>
          <a:lstStyle/>
          <a:p>
            <a:pPr lvl="0" rtl="0">
              <a:spcBef>
                <a:spcPts val="0"/>
              </a:spcBef>
              <a:buNone/>
            </a:pPr>
            <a:r>
              <a:rPr lang="en-US" dirty="0"/>
              <a:t>Before the Intervention….</a:t>
            </a:r>
            <a:r>
              <a:rPr lang="en-US" dirty="0" smtClean="0"/>
              <a:t>.</a:t>
            </a:r>
          </a:p>
          <a:p>
            <a:pPr lvl="0" rtl="0">
              <a:spcBef>
                <a:spcPts val="0"/>
              </a:spcBef>
              <a:buNone/>
            </a:pPr>
            <a:endParaRPr lang="en-US" dirty="0"/>
          </a:p>
          <a:p>
            <a:pPr lvl="0" rtl="0">
              <a:spcBef>
                <a:spcPts val="0"/>
              </a:spcBef>
              <a:buNone/>
            </a:pPr>
            <a:r>
              <a:rPr lang="en-US" i="1" dirty="0"/>
              <a:t>H</a:t>
            </a:r>
            <a:r>
              <a:rPr lang="en-US" i="1" dirty="0" smtClean="0"/>
              <a:t>e </a:t>
            </a:r>
            <a:r>
              <a:rPr lang="en-US" i="1" dirty="0"/>
              <a:t>would sit and try and then scribble...and then he would do everything to avoid the </a:t>
            </a:r>
            <a:r>
              <a:rPr lang="en-US" i="1" dirty="0" smtClean="0"/>
              <a:t>task…</a:t>
            </a:r>
            <a:endParaRPr lang="en-US" i="1" dirty="0"/>
          </a:p>
          <a:p>
            <a:pPr marL="0" lvl="0" indent="0" rtl="0">
              <a:spcBef>
                <a:spcPts val="0"/>
              </a:spcBef>
              <a:buNone/>
            </a:pPr>
            <a:endParaRPr i="1" dirty="0"/>
          </a:p>
          <a:p>
            <a:pPr lvl="0" rtl="0">
              <a:spcBef>
                <a:spcPts val="0"/>
              </a:spcBef>
              <a:buNone/>
            </a:pPr>
            <a:endParaRPr dirty="0"/>
          </a:p>
          <a:p>
            <a:pPr marL="0" lvl="0" indent="0" rtl="0">
              <a:spcBef>
                <a:spcPts val="0"/>
              </a:spcBef>
              <a:buNone/>
            </a:pPr>
            <a:endParaRPr dirty="0"/>
          </a:p>
          <a:p>
            <a:pPr marL="0" lvl="0" indent="0" rtl="0">
              <a:spcBef>
                <a:spcPts val="0"/>
              </a:spcBef>
              <a:buNone/>
            </a:pPr>
            <a:r>
              <a:rPr lang="en-US" dirty="0"/>
              <a:t>                                                  </a:t>
            </a:r>
          </a:p>
          <a:p>
            <a:pPr marL="0" indent="0" rtl="0">
              <a:spcBef>
                <a:spcPts val="0"/>
              </a:spcBef>
              <a:buNone/>
            </a:pPr>
            <a:r>
              <a:rPr lang="en-US" dirty="0"/>
              <a:t>                                                After the Intervention……</a:t>
            </a:r>
          </a:p>
          <a:p>
            <a:pPr marL="0" lvl="0" indent="0" rtl="0">
              <a:spcBef>
                <a:spcPts val="0"/>
              </a:spcBef>
              <a:buNone/>
            </a:pPr>
            <a:endParaRPr dirty="0"/>
          </a:p>
          <a:p>
            <a:pPr marL="457200" lvl="0" indent="0" rtl="0">
              <a:spcBef>
                <a:spcPts val="0"/>
              </a:spcBef>
              <a:buNone/>
            </a:pPr>
            <a:r>
              <a:rPr lang="en-US" i="1" dirty="0" smtClean="0"/>
              <a:t>…he </a:t>
            </a:r>
            <a:r>
              <a:rPr lang="en-US" i="1" dirty="0"/>
              <a:t>could do his work based on the Intervention and the avoidance diminished….</a:t>
            </a:r>
          </a:p>
        </p:txBody>
      </p:sp>
      <p:sp>
        <p:nvSpPr>
          <p:cNvPr id="447" name="Shape 447"/>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lvl="0" rtl="0">
              <a:spcBef>
                <a:spcPts val="0"/>
              </a:spcBef>
              <a:buNone/>
            </a:pPr>
            <a:fld id="{00000000-1234-1234-1234-123412341234}" type="slidenum">
              <a:rPr lang="en-US"/>
              <a:t>45</a:t>
            </a:fld>
            <a:endParaRPr lang="en-US"/>
          </a:p>
        </p:txBody>
      </p:sp>
      <p:pic>
        <p:nvPicPr>
          <p:cNvPr id="448" name="Shape 448"/>
          <p:cNvPicPr preferRelativeResize="0"/>
          <p:nvPr/>
        </p:nvPicPr>
        <p:blipFill>
          <a:blip r:embed="rId3">
            <a:alphaModFix/>
          </a:blip>
          <a:stretch>
            <a:fillRect/>
          </a:stretch>
        </p:blipFill>
        <p:spPr>
          <a:xfrm>
            <a:off x="176550" y="1812825"/>
            <a:ext cx="516249" cy="339607"/>
          </a:xfrm>
          <a:prstGeom prst="rect">
            <a:avLst/>
          </a:prstGeom>
          <a:noFill/>
          <a:ln>
            <a:noFill/>
          </a:ln>
        </p:spPr>
      </p:pic>
      <p:pic>
        <p:nvPicPr>
          <p:cNvPr id="449" name="Shape 449"/>
          <p:cNvPicPr preferRelativeResize="0"/>
          <p:nvPr/>
        </p:nvPicPr>
        <p:blipFill>
          <a:blip r:embed="rId3">
            <a:alphaModFix/>
          </a:blip>
          <a:stretch>
            <a:fillRect/>
          </a:stretch>
        </p:blipFill>
        <p:spPr>
          <a:xfrm>
            <a:off x="434674" y="4912021"/>
            <a:ext cx="516249" cy="339607"/>
          </a:xfrm>
          <a:prstGeom prst="rect">
            <a:avLst/>
          </a:prstGeom>
          <a:noFill/>
          <a:ln>
            <a:noFill/>
          </a:ln>
        </p:spPr>
      </p:pic>
      <p:pic>
        <p:nvPicPr>
          <p:cNvPr id="450" name="Shape 450"/>
          <p:cNvPicPr preferRelativeResize="0"/>
          <p:nvPr/>
        </p:nvPicPr>
        <p:blipFill>
          <a:blip r:embed="rId4">
            <a:alphaModFix/>
          </a:blip>
          <a:stretch>
            <a:fillRect/>
          </a:stretch>
        </p:blipFill>
        <p:spPr>
          <a:xfrm>
            <a:off x="6011862" y="2472829"/>
            <a:ext cx="516249" cy="339599"/>
          </a:xfrm>
          <a:prstGeom prst="rect">
            <a:avLst/>
          </a:prstGeom>
          <a:noFill/>
          <a:ln>
            <a:noFill/>
          </a:ln>
        </p:spPr>
      </p:pic>
      <p:pic>
        <p:nvPicPr>
          <p:cNvPr id="451" name="Shape 451"/>
          <p:cNvPicPr preferRelativeResize="0"/>
          <p:nvPr/>
        </p:nvPicPr>
        <p:blipFill>
          <a:blip r:embed="rId4">
            <a:alphaModFix/>
          </a:blip>
          <a:stretch>
            <a:fillRect/>
          </a:stretch>
        </p:blipFill>
        <p:spPr>
          <a:xfrm>
            <a:off x="5082118" y="5421432"/>
            <a:ext cx="516249" cy="33959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lvl="0" rtl="0">
              <a:spcBef>
                <a:spcPts val="0"/>
              </a:spcBef>
              <a:buNone/>
            </a:pPr>
            <a:r>
              <a:rPr lang="en-US"/>
              <a:t>Independence</a:t>
            </a:r>
          </a:p>
        </p:txBody>
      </p:sp>
      <p:sp>
        <p:nvSpPr>
          <p:cNvPr id="458" name="Shape 458"/>
          <p:cNvSpPr txBox="1">
            <a:spLocks noGrp="1"/>
          </p:cNvSpPr>
          <p:nvPr>
            <p:ph type="body" idx="1"/>
          </p:nvPr>
        </p:nvSpPr>
        <p:spPr>
          <a:xfrm>
            <a:off x="243212" y="1261974"/>
            <a:ext cx="8218500" cy="4857900"/>
          </a:xfrm>
          <a:prstGeom prst="rect">
            <a:avLst/>
          </a:prstGeom>
        </p:spPr>
        <p:txBody>
          <a:bodyPr lIns="91425" tIns="91425" rIns="91425" bIns="91425" anchor="t" anchorCtr="0">
            <a:noAutofit/>
          </a:bodyPr>
          <a:lstStyle/>
          <a:p>
            <a:pPr lvl="0" rtl="0">
              <a:spcBef>
                <a:spcPts val="0"/>
              </a:spcBef>
              <a:buNone/>
            </a:pPr>
            <a:r>
              <a:rPr lang="en-US" dirty="0"/>
              <a:t>Before the Intervention……</a:t>
            </a:r>
          </a:p>
          <a:p>
            <a:pPr marL="0" lvl="0" indent="0" rtl="0">
              <a:spcBef>
                <a:spcPts val="0"/>
              </a:spcBef>
              <a:buNone/>
            </a:pPr>
            <a:endParaRPr dirty="0"/>
          </a:p>
          <a:p>
            <a:pPr lvl="0" rtl="0">
              <a:spcBef>
                <a:spcPts val="0"/>
              </a:spcBef>
              <a:buNone/>
            </a:pPr>
            <a:r>
              <a:rPr lang="en-AU" dirty="0" smtClean="0"/>
              <a:t>   </a:t>
            </a:r>
            <a:r>
              <a:rPr lang="en-AU" i="1" dirty="0" smtClean="0"/>
              <a:t>..he could not complete tasks independently…. he was lost in the classroom….</a:t>
            </a:r>
            <a:endParaRPr i="1" dirty="0"/>
          </a:p>
          <a:p>
            <a:pPr marL="0" lvl="0" indent="0" rtl="0">
              <a:spcBef>
                <a:spcPts val="0"/>
              </a:spcBef>
              <a:buNone/>
            </a:pPr>
            <a:endParaRPr dirty="0"/>
          </a:p>
          <a:p>
            <a:pPr lvl="0" algn="r" rtl="0">
              <a:spcBef>
                <a:spcPts val="0"/>
              </a:spcBef>
              <a:buNone/>
            </a:pPr>
            <a:r>
              <a:rPr lang="en-US" dirty="0"/>
              <a:t>After the intervention…</a:t>
            </a:r>
          </a:p>
          <a:p>
            <a:pPr lvl="0" rtl="0">
              <a:spcBef>
                <a:spcPts val="0"/>
              </a:spcBef>
              <a:buNone/>
            </a:pPr>
            <a:endParaRPr dirty="0"/>
          </a:p>
          <a:p>
            <a:pPr lvl="0" rtl="0">
              <a:spcBef>
                <a:spcPts val="0"/>
              </a:spcBef>
              <a:buNone/>
            </a:pPr>
            <a:r>
              <a:rPr lang="en-US" dirty="0"/>
              <a:t> 		</a:t>
            </a:r>
            <a:r>
              <a:rPr lang="en-US" i="1" dirty="0"/>
              <a:t>h</a:t>
            </a:r>
            <a:r>
              <a:rPr lang="en-US" i="1" dirty="0" smtClean="0"/>
              <a:t>e could complete the tasks that linked to the intervention tasks…..there was a sameness and structure so he knew what to expect and what to do…this enabled him to work independently</a:t>
            </a:r>
            <a:r>
              <a:rPr lang="en-US" dirty="0"/>
              <a:t>	</a:t>
            </a:r>
            <a:endParaRPr lang="en-US" i="1" dirty="0"/>
          </a:p>
        </p:txBody>
      </p:sp>
      <p:sp>
        <p:nvSpPr>
          <p:cNvPr id="459" name="Shape 459"/>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lvl="0" rtl="0">
              <a:spcBef>
                <a:spcPts val="0"/>
              </a:spcBef>
              <a:buNone/>
            </a:pPr>
            <a:fld id="{00000000-1234-1234-1234-123412341234}" type="slidenum">
              <a:rPr lang="en-US"/>
              <a:t>46</a:t>
            </a:fld>
            <a:endParaRPr lang="en-US"/>
          </a:p>
        </p:txBody>
      </p:sp>
      <p:pic>
        <p:nvPicPr>
          <p:cNvPr id="460" name="Shape 460"/>
          <p:cNvPicPr preferRelativeResize="0"/>
          <p:nvPr/>
        </p:nvPicPr>
        <p:blipFill>
          <a:blip r:embed="rId3">
            <a:alphaModFix/>
          </a:blip>
          <a:stretch>
            <a:fillRect/>
          </a:stretch>
        </p:blipFill>
        <p:spPr>
          <a:xfrm>
            <a:off x="176550" y="1992900"/>
            <a:ext cx="516249" cy="339607"/>
          </a:xfrm>
          <a:prstGeom prst="rect">
            <a:avLst/>
          </a:prstGeom>
          <a:noFill/>
          <a:ln>
            <a:noFill/>
          </a:ln>
        </p:spPr>
      </p:pic>
      <p:pic>
        <p:nvPicPr>
          <p:cNvPr id="461" name="Shape 461"/>
          <p:cNvPicPr preferRelativeResize="0"/>
          <p:nvPr/>
        </p:nvPicPr>
        <p:blipFill>
          <a:blip r:embed="rId3">
            <a:alphaModFix/>
          </a:blip>
          <a:stretch>
            <a:fillRect/>
          </a:stretch>
        </p:blipFill>
        <p:spPr>
          <a:xfrm>
            <a:off x="434674" y="3916901"/>
            <a:ext cx="516249" cy="339599"/>
          </a:xfrm>
          <a:prstGeom prst="rect">
            <a:avLst/>
          </a:prstGeom>
          <a:noFill/>
          <a:ln>
            <a:noFill/>
          </a:ln>
        </p:spPr>
      </p:pic>
      <p:pic>
        <p:nvPicPr>
          <p:cNvPr id="462" name="Shape 462"/>
          <p:cNvPicPr preferRelativeResize="0"/>
          <p:nvPr/>
        </p:nvPicPr>
        <p:blipFill>
          <a:blip r:embed="rId4">
            <a:alphaModFix/>
          </a:blip>
          <a:stretch>
            <a:fillRect/>
          </a:stretch>
        </p:blipFill>
        <p:spPr>
          <a:xfrm>
            <a:off x="6269986" y="5084150"/>
            <a:ext cx="516249" cy="339599"/>
          </a:xfrm>
          <a:prstGeom prst="rect">
            <a:avLst/>
          </a:prstGeom>
          <a:noFill/>
          <a:ln>
            <a:noFill/>
          </a:ln>
        </p:spPr>
      </p:pic>
      <p:pic>
        <p:nvPicPr>
          <p:cNvPr id="463" name="Shape 463"/>
          <p:cNvPicPr preferRelativeResize="0"/>
          <p:nvPr/>
        </p:nvPicPr>
        <p:blipFill>
          <a:blip r:embed="rId4">
            <a:alphaModFix/>
          </a:blip>
          <a:stretch>
            <a:fillRect/>
          </a:stretch>
        </p:blipFill>
        <p:spPr>
          <a:xfrm>
            <a:off x="4225604" y="2559824"/>
            <a:ext cx="516249" cy="33959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Shape 469"/>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a:spcBef>
                <a:spcPts val="0"/>
              </a:spcBef>
              <a:buNone/>
            </a:pPr>
            <a:r>
              <a:rPr lang="en-US"/>
              <a:t>Self Concept Student 02</a:t>
            </a:r>
          </a:p>
        </p:txBody>
      </p:sp>
      <p:sp>
        <p:nvSpPr>
          <p:cNvPr id="470" name="Shape 470"/>
          <p:cNvSpPr txBox="1">
            <a:spLocks noGrp="1"/>
          </p:cNvSpPr>
          <p:nvPr>
            <p:ph type="body" idx="1"/>
          </p:nvPr>
        </p:nvSpPr>
        <p:spPr>
          <a:xfrm>
            <a:off x="312712" y="292987"/>
            <a:ext cx="8218500" cy="4857900"/>
          </a:xfrm>
          <a:prstGeom prst="rect">
            <a:avLst/>
          </a:prstGeom>
        </p:spPr>
        <p:txBody>
          <a:bodyPr lIns="91425" tIns="91425" rIns="91425" bIns="91425" anchor="t" anchorCtr="0">
            <a:noAutofit/>
          </a:bodyPr>
          <a:lstStyle/>
          <a:p>
            <a:pPr algn="r" rtl="0">
              <a:spcBef>
                <a:spcPts val="0"/>
              </a:spcBef>
              <a:buNone/>
            </a:pPr>
            <a:endParaRPr i="1"/>
          </a:p>
          <a:p>
            <a:pPr algn="r" rtl="0">
              <a:spcBef>
                <a:spcPts val="0"/>
              </a:spcBef>
              <a:buNone/>
            </a:pPr>
            <a:endParaRPr i="1"/>
          </a:p>
          <a:p>
            <a:pPr marL="0" indent="0" rtl="0">
              <a:lnSpc>
                <a:spcPct val="200000"/>
              </a:lnSpc>
              <a:spcBef>
                <a:spcPts val="0"/>
              </a:spcBef>
              <a:buNone/>
            </a:pPr>
            <a:r>
              <a:rPr lang="en-US"/>
              <a:t>Engagement		</a:t>
            </a:r>
          </a:p>
          <a:p>
            <a:pPr marL="800100" indent="-190500" rtl="0">
              <a:lnSpc>
                <a:spcPct val="200000"/>
              </a:lnSpc>
              <a:spcBef>
                <a:spcPts val="0"/>
              </a:spcBef>
              <a:buNone/>
            </a:pPr>
            <a:r>
              <a:rPr lang="en-US" b="1"/>
              <a:t>Persistence</a:t>
            </a:r>
          </a:p>
          <a:p>
            <a:pPr marL="1257300" indent="-190500" rtl="0">
              <a:lnSpc>
                <a:spcPct val="200000"/>
              </a:lnSpc>
              <a:spcBef>
                <a:spcPts val="0"/>
              </a:spcBef>
              <a:buNone/>
            </a:pPr>
            <a:r>
              <a:rPr lang="en-US"/>
              <a:t>Motivation</a:t>
            </a:r>
          </a:p>
          <a:p>
            <a:pPr marL="1714500" indent="-190500" rtl="0">
              <a:lnSpc>
                <a:spcPct val="200000"/>
              </a:lnSpc>
              <a:spcBef>
                <a:spcPts val="0"/>
              </a:spcBef>
              <a:buNone/>
            </a:pPr>
            <a:r>
              <a:rPr lang="en-US" b="1"/>
              <a:t>Self Efficacy </a:t>
            </a:r>
          </a:p>
          <a:p>
            <a:pPr marL="2171700" indent="-190500" rtl="0">
              <a:lnSpc>
                <a:spcPct val="200000"/>
              </a:lnSpc>
              <a:spcBef>
                <a:spcPts val="0"/>
              </a:spcBef>
              <a:buNone/>
            </a:pPr>
            <a:r>
              <a:rPr lang="en-US"/>
              <a:t>Self Handicapping</a:t>
            </a:r>
          </a:p>
          <a:p>
            <a:pPr marL="2628900" indent="-190500" rtl="0">
              <a:lnSpc>
                <a:spcPct val="200000"/>
              </a:lnSpc>
              <a:spcBef>
                <a:spcPts val="0"/>
              </a:spcBef>
              <a:buNone/>
            </a:pPr>
            <a:r>
              <a:rPr lang="en-US" b="1"/>
              <a:t>Independence	  </a:t>
            </a:r>
          </a:p>
          <a:p>
            <a:pPr marL="0" indent="0" rtl="0">
              <a:lnSpc>
                <a:spcPct val="200000"/>
              </a:lnSpc>
              <a:spcBef>
                <a:spcPts val="0"/>
              </a:spcBef>
              <a:buNone/>
            </a:pPr>
            <a:r>
              <a:rPr lang="en-US" i="1"/>
              <a:t>(Hattie, 2012)</a:t>
            </a:r>
          </a:p>
          <a:p>
            <a:pPr rtl="0">
              <a:spcBef>
                <a:spcPts val="0"/>
              </a:spcBef>
              <a:buNone/>
            </a:pPr>
            <a:endParaRPr/>
          </a:p>
          <a:p>
            <a:pPr>
              <a:spcBef>
                <a:spcPts val="0"/>
              </a:spcBef>
              <a:buNone/>
            </a:pPr>
            <a:endParaRPr/>
          </a:p>
        </p:txBody>
      </p:sp>
      <p:sp>
        <p:nvSpPr>
          <p:cNvPr id="471" name="Shape 471"/>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a:spcBef>
                <a:spcPts val="0"/>
              </a:spcBef>
              <a:buNone/>
            </a:pPr>
            <a:fld id="{00000000-1234-1234-1234-123412341234}" type="slidenum">
              <a:rPr lang="en-US"/>
              <a:t>47</a:t>
            </a:fld>
            <a:endParaRPr lang="en-US"/>
          </a:p>
        </p:txBody>
      </p:sp>
      <p:pic>
        <p:nvPicPr>
          <p:cNvPr id="472" name="Shape 472"/>
          <p:cNvPicPr preferRelativeResize="0"/>
          <p:nvPr/>
        </p:nvPicPr>
        <p:blipFill>
          <a:blip r:embed="rId3">
            <a:alphaModFix/>
          </a:blip>
          <a:stretch>
            <a:fillRect/>
          </a:stretch>
        </p:blipFill>
        <p:spPr>
          <a:xfrm>
            <a:off x="5798875" y="1658412"/>
            <a:ext cx="2438400" cy="2790825"/>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Shape 478"/>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a:spcBef>
                <a:spcPts val="0"/>
              </a:spcBef>
              <a:buNone/>
            </a:pPr>
            <a:r>
              <a:rPr lang="en-US"/>
              <a:t>Engagement </a:t>
            </a:r>
          </a:p>
        </p:txBody>
      </p:sp>
      <p:sp>
        <p:nvSpPr>
          <p:cNvPr id="479" name="Shape 479"/>
          <p:cNvSpPr txBox="1">
            <a:spLocks noGrp="1"/>
          </p:cNvSpPr>
          <p:nvPr>
            <p:ph type="body" idx="1"/>
          </p:nvPr>
        </p:nvSpPr>
        <p:spPr>
          <a:xfrm>
            <a:off x="698137" y="1261974"/>
            <a:ext cx="8218500" cy="4857900"/>
          </a:xfrm>
          <a:prstGeom prst="rect">
            <a:avLst/>
          </a:prstGeom>
        </p:spPr>
        <p:txBody>
          <a:bodyPr lIns="91425" tIns="91425" rIns="91425" bIns="91425" anchor="t" anchorCtr="0">
            <a:noAutofit/>
          </a:bodyPr>
          <a:lstStyle/>
          <a:p>
            <a:pPr rtl="0">
              <a:spcBef>
                <a:spcPts val="0"/>
              </a:spcBef>
              <a:buNone/>
            </a:pPr>
            <a:r>
              <a:rPr lang="en-US" dirty="0"/>
              <a:t>Before the Intervention..</a:t>
            </a:r>
          </a:p>
          <a:p>
            <a:pPr rtl="0">
              <a:spcBef>
                <a:spcPts val="0"/>
              </a:spcBef>
              <a:buNone/>
            </a:pPr>
            <a:r>
              <a:rPr lang="en-US" dirty="0"/>
              <a:t>               </a:t>
            </a:r>
          </a:p>
          <a:p>
            <a:pPr rtl="0">
              <a:spcBef>
                <a:spcPts val="0"/>
              </a:spcBef>
              <a:buNone/>
            </a:pPr>
            <a:r>
              <a:rPr lang="en-US" i="1" dirty="0"/>
              <a:t>He had a lot of task avoidance behaviours</a:t>
            </a:r>
            <a:r>
              <a:rPr lang="en-US" dirty="0"/>
              <a:t>…….</a:t>
            </a:r>
            <a:r>
              <a:rPr lang="en-US" i="1" dirty="0"/>
              <a:t>such as request for pencil sharpening, wanting a drink of water etc...</a:t>
            </a:r>
          </a:p>
          <a:p>
            <a:pPr rtl="0">
              <a:spcBef>
                <a:spcPts val="0"/>
              </a:spcBef>
              <a:buNone/>
            </a:pPr>
            <a:endParaRPr dirty="0"/>
          </a:p>
          <a:p>
            <a:pPr marL="0" indent="0" algn="r" rtl="0">
              <a:spcBef>
                <a:spcPts val="0"/>
              </a:spcBef>
              <a:buNone/>
            </a:pPr>
            <a:r>
              <a:rPr lang="en-US" dirty="0"/>
              <a:t>After the intervention….</a:t>
            </a:r>
          </a:p>
          <a:p>
            <a:pPr rtl="0">
              <a:spcBef>
                <a:spcPts val="0"/>
              </a:spcBef>
              <a:buNone/>
            </a:pPr>
            <a:endParaRPr dirty="0"/>
          </a:p>
          <a:p>
            <a:pPr marL="0" indent="0" algn="just">
              <a:spcBef>
                <a:spcPts val="0"/>
              </a:spcBef>
              <a:buNone/>
            </a:pPr>
            <a:r>
              <a:rPr lang="en-US" i="1" dirty="0" smtClean="0"/>
              <a:t>..he </a:t>
            </a:r>
            <a:r>
              <a:rPr lang="en-US" i="1" dirty="0"/>
              <a:t>self initiates</a:t>
            </a:r>
            <a:r>
              <a:rPr lang="en-US" i="1" dirty="0" smtClean="0"/>
              <a:t>...</a:t>
            </a:r>
            <a:r>
              <a:rPr lang="en-US" i="1" dirty="0"/>
              <a:t>remains on task for a long period of </a:t>
            </a:r>
            <a:r>
              <a:rPr lang="en-US" i="1" dirty="0" err="1"/>
              <a:t>time..less</a:t>
            </a:r>
            <a:r>
              <a:rPr lang="en-US" i="1" dirty="0"/>
              <a:t> directed support from teacher and teacher assistant..</a:t>
            </a:r>
          </a:p>
        </p:txBody>
      </p:sp>
      <p:pic>
        <p:nvPicPr>
          <p:cNvPr id="480" name="Shape 480"/>
          <p:cNvPicPr preferRelativeResize="0"/>
          <p:nvPr/>
        </p:nvPicPr>
        <p:blipFill>
          <a:blip r:embed="rId3">
            <a:alphaModFix/>
          </a:blip>
          <a:stretch>
            <a:fillRect/>
          </a:stretch>
        </p:blipFill>
        <p:spPr>
          <a:xfrm>
            <a:off x="244450" y="2220225"/>
            <a:ext cx="516249" cy="339607"/>
          </a:xfrm>
          <a:prstGeom prst="rect">
            <a:avLst/>
          </a:prstGeom>
          <a:noFill/>
          <a:ln>
            <a:noFill/>
          </a:ln>
        </p:spPr>
      </p:pic>
      <p:sp>
        <p:nvSpPr>
          <p:cNvPr id="481" name="Shape 481"/>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a:spcBef>
                <a:spcPts val="0"/>
              </a:spcBef>
              <a:buNone/>
            </a:pPr>
            <a:fld id="{00000000-1234-1234-1234-123412341234}" type="slidenum">
              <a:rPr lang="en-US"/>
              <a:t>48</a:t>
            </a:fld>
            <a:endParaRPr lang="en-US"/>
          </a:p>
        </p:txBody>
      </p:sp>
      <p:pic>
        <p:nvPicPr>
          <p:cNvPr id="482" name="Shape 482"/>
          <p:cNvPicPr preferRelativeResize="0"/>
          <p:nvPr/>
        </p:nvPicPr>
        <p:blipFill>
          <a:blip r:embed="rId4">
            <a:alphaModFix/>
          </a:blip>
          <a:stretch>
            <a:fillRect/>
          </a:stretch>
        </p:blipFill>
        <p:spPr>
          <a:xfrm>
            <a:off x="1952400" y="3131088"/>
            <a:ext cx="516249" cy="339587"/>
          </a:xfrm>
          <a:prstGeom prst="rect">
            <a:avLst/>
          </a:prstGeom>
          <a:noFill/>
          <a:ln>
            <a:noFill/>
          </a:ln>
        </p:spPr>
      </p:pic>
      <p:pic>
        <p:nvPicPr>
          <p:cNvPr id="483" name="Shape 483"/>
          <p:cNvPicPr preferRelativeResize="0"/>
          <p:nvPr/>
        </p:nvPicPr>
        <p:blipFill>
          <a:blip r:embed="rId3">
            <a:alphaModFix/>
          </a:blip>
          <a:stretch>
            <a:fillRect/>
          </a:stretch>
        </p:blipFill>
        <p:spPr>
          <a:xfrm>
            <a:off x="208605" y="4200529"/>
            <a:ext cx="516239" cy="339599"/>
          </a:xfrm>
          <a:prstGeom prst="rect">
            <a:avLst/>
          </a:prstGeom>
          <a:noFill/>
          <a:ln>
            <a:noFill/>
          </a:ln>
        </p:spPr>
      </p:pic>
      <p:pic>
        <p:nvPicPr>
          <p:cNvPr id="484" name="Shape 484"/>
          <p:cNvPicPr preferRelativeResize="0"/>
          <p:nvPr/>
        </p:nvPicPr>
        <p:blipFill>
          <a:blip r:embed="rId4">
            <a:alphaModFix/>
          </a:blip>
          <a:stretch>
            <a:fillRect/>
          </a:stretch>
        </p:blipFill>
        <p:spPr>
          <a:xfrm>
            <a:off x="2838349" y="5040431"/>
            <a:ext cx="516249" cy="339587"/>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Shape 490"/>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a:spcBef>
                <a:spcPts val="0"/>
              </a:spcBef>
              <a:buNone/>
            </a:pPr>
            <a:r>
              <a:rPr lang="en-US"/>
              <a:t>Persistence</a:t>
            </a:r>
          </a:p>
        </p:txBody>
      </p:sp>
      <p:sp>
        <p:nvSpPr>
          <p:cNvPr id="491" name="Shape 491"/>
          <p:cNvSpPr txBox="1">
            <a:spLocks noGrp="1"/>
          </p:cNvSpPr>
          <p:nvPr>
            <p:ph type="body" idx="1"/>
          </p:nvPr>
        </p:nvSpPr>
        <p:spPr>
          <a:xfrm>
            <a:off x="468312" y="1268412"/>
            <a:ext cx="8218500" cy="4857900"/>
          </a:xfrm>
          <a:prstGeom prst="rect">
            <a:avLst/>
          </a:prstGeom>
        </p:spPr>
        <p:txBody>
          <a:bodyPr lIns="91425" tIns="91425" rIns="91425" bIns="91425" anchor="t" anchorCtr="0">
            <a:noAutofit/>
          </a:bodyPr>
          <a:lstStyle/>
          <a:p>
            <a:pPr rtl="0">
              <a:spcBef>
                <a:spcPts val="0"/>
              </a:spcBef>
              <a:buNone/>
            </a:pPr>
            <a:r>
              <a:rPr lang="en-US" dirty="0"/>
              <a:t>Before the intervention... </a:t>
            </a:r>
          </a:p>
          <a:p>
            <a:pPr rtl="0">
              <a:spcBef>
                <a:spcPts val="0"/>
              </a:spcBef>
              <a:buNone/>
            </a:pPr>
            <a:endParaRPr dirty="0"/>
          </a:p>
          <a:p>
            <a:pPr rtl="0">
              <a:spcBef>
                <a:spcPts val="0"/>
              </a:spcBef>
              <a:buNone/>
            </a:pPr>
            <a:r>
              <a:rPr lang="en-US" i="1" dirty="0" smtClean="0"/>
              <a:t>He felt </a:t>
            </a:r>
            <a:r>
              <a:rPr lang="en-US" i="1" dirty="0"/>
              <a:t>overwhelmed on chunked tasks..felt deflated…</a:t>
            </a:r>
          </a:p>
          <a:p>
            <a:pPr rtl="0">
              <a:spcBef>
                <a:spcPts val="0"/>
              </a:spcBef>
              <a:buNone/>
            </a:pPr>
            <a:endParaRPr dirty="0"/>
          </a:p>
          <a:p>
            <a:pPr marL="0" indent="0" rtl="0">
              <a:spcBef>
                <a:spcPts val="0"/>
              </a:spcBef>
              <a:buNone/>
            </a:pPr>
            <a:endParaRPr dirty="0"/>
          </a:p>
          <a:p>
            <a:pPr rtl="0">
              <a:spcBef>
                <a:spcPts val="0"/>
              </a:spcBef>
              <a:buNone/>
            </a:pPr>
            <a:r>
              <a:rPr lang="en-US" dirty="0"/>
              <a:t>After the intervention…</a:t>
            </a:r>
          </a:p>
          <a:p>
            <a:pPr rtl="0">
              <a:spcBef>
                <a:spcPts val="0"/>
              </a:spcBef>
              <a:buNone/>
            </a:pPr>
            <a:endParaRPr dirty="0"/>
          </a:p>
          <a:p>
            <a:pPr rtl="0">
              <a:spcBef>
                <a:spcPts val="0"/>
              </a:spcBef>
              <a:buNone/>
            </a:pPr>
            <a:r>
              <a:rPr lang="en-US" i="1" dirty="0" smtClean="0"/>
              <a:t> …….displayed </a:t>
            </a:r>
            <a:r>
              <a:rPr lang="en-US" i="1" dirty="0"/>
              <a:t>less dramatic objective behaviours...demonstrates more of a commitment to the challenging task..</a:t>
            </a:r>
          </a:p>
        </p:txBody>
      </p:sp>
      <p:sp>
        <p:nvSpPr>
          <p:cNvPr id="492" name="Shape 492"/>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a:spcBef>
                <a:spcPts val="0"/>
              </a:spcBef>
              <a:buNone/>
            </a:pPr>
            <a:fld id="{00000000-1234-1234-1234-123412341234}" type="slidenum">
              <a:rPr lang="en-US"/>
              <a:t>49</a:t>
            </a:fld>
            <a:endParaRPr lang="en-US"/>
          </a:p>
        </p:txBody>
      </p:sp>
      <p:pic>
        <p:nvPicPr>
          <p:cNvPr id="493" name="Shape 493"/>
          <p:cNvPicPr preferRelativeResize="0"/>
          <p:nvPr/>
        </p:nvPicPr>
        <p:blipFill>
          <a:blip r:embed="rId3">
            <a:alphaModFix/>
          </a:blip>
          <a:stretch>
            <a:fillRect/>
          </a:stretch>
        </p:blipFill>
        <p:spPr>
          <a:xfrm>
            <a:off x="184425" y="2040150"/>
            <a:ext cx="516249" cy="339599"/>
          </a:xfrm>
          <a:prstGeom prst="rect">
            <a:avLst/>
          </a:prstGeom>
          <a:noFill/>
          <a:ln>
            <a:noFill/>
          </a:ln>
        </p:spPr>
      </p:pic>
      <p:pic>
        <p:nvPicPr>
          <p:cNvPr id="494" name="Shape 494"/>
          <p:cNvPicPr preferRelativeResize="0"/>
          <p:nvPr/>
        </p:nvPicPr>
        <p:blipFill>
          <a:blip r:embed="rId4">
            <a:alphaModFix/>
          </a:blip>
          <a:stretch>
            <a:fillRect/>
          </a:stretch>
        </p:blipFill>
        <p:spPr>
          <a:xfrm>
            <a:off x="3327525" y="4741400"/>
            <a:ext cx="516249" cy="413925"/>
          </a:xfrm>
          <a:prstGeom prst="rect">
            <a:avLst/>
          </a:prstGeom>
          <a:noFill/>
          <a:ln>
            <a:noFill/>
          </a:ln>
        </p:spPr>
      </p:pic>
      <p:pic>
        <p:nvPicPr>
          <p:cNvPr id="495" name="Shape 495"/>
          <p:cNvPicPr preferRelativeResize="0"/>
          <p:nvPr/>
        </p:nvPicPr>
        <p:blipFill>
          <a:blip r:embed="rId4">
            <a:alphaModFix/>
          </a:blip>
          <a:stretch>
            <a:fillRect/>
          </a:stretch>
        </p:blipFill>
        <p:spPr>
          <a:xfrm>
            <a:off x="7441675" y="1717173"/>
            <a:ext cx="545220" cy="507650"/>
          </a:xfrm>
          <a:prstGeom prst="rect">
            <a:avLst/>
          </a:prstGeom>
          <a:noFill/>
          <a:ln>
            <a:noFill/>
          </a:ln>
        </p:spPr>
      </p:pic>
      <p:pic>
        <p:nvPicPr>
          <p:cNvPr id="496" name="Shape 496"/>
          <p:cNvPicPr preferRelativeResize="0"/>
          <p:nvPr/>
        </p:nvPicPr>
        <p:blipFill>
          <a:blip r:embed="rId3">
            <a:alphaModFix/>
          </a:blip>
          <a:stretch>
            <a:fillRect/>
          </a:stretch>
        </p:blipFill>
        <p:spPr>
          <a:xfrm>
            <a:off x="184425" y="3870774"/>
            <a:ext cx="516249" cy="321288"/>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a:spcBef>
                <a:spcPts val="0"/>
              </a:spcBef>
              <a:buNone/>
            </a:pPr>
            <a:r>
              <a:rPr lang="en-US"/>
              <a:t>Targeted Learning Partnerships (TLPs)</a:t>
            </a:r>
          </a:p>
        </p:txBody>
      </p:sp>
      <p:sp>
        <p:nvSpPr>
          <p:cNvPr id="77" name="Shape 77"/>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a:spcBef>
                <a:spcPts val="0"/>
              </a:spcBef>
              <a:buNone/>
            </a:pPr>
            <a:fld id="{00000000-1234-1234-1234-123412341234}" type="slidenum">
              <a:rPr lang="en-US"/>
              <a:t>5</a:t>
            </a:fld>
            <a:endParaRPr lang="en-US"/>
          </a:p>
        </p:txBody>
      </p:sp>
      <p:pic>
        <p:nvPicPr>
          <p:cNvPr id="78" name="Shape 78"/>
          <p:cNvPicPr preferRelativeResize="0"/>
          <p:nvPr/>
        </p:nvPicPr>
        <p:blipFill>
          <a:blip r:embed="rId3">
            <a:alphaModFix/>
          </a:blip>
          <a:stretch>
            <a:fillRect/>
          </a:stretch>
        </p:blipFill>
        <p:spPr>
          <a:xfrm>
            <a:off x="5936350" y="2454475"/>
            <a:ext cx="2265800" cy="2110024"/>
          </a:xfrm>
          <a:prstGeom prst="rect">
            <a:avLst/>
          </a:prstGeom>
          <a:noFill/>
          <a:ln>
            <a:noFill/>
          </a:ln>
        </p:spPr>
      </p:pic>
      <p:sp>
        <p:nvSpPr>
          <p:cNvPr id="79" name="Shape 79"/>
          <p:cNvSpPr txBox="1"/>
          <p:nvPr/>
        </p:nvSpPr>
        <p:spPr>
          <a:xfrm>
            <a:off x="466725" y="1548200"/>
            <a:ext cx="8643899" cy="1008300"/>
          </a:xfrm>
          <a:prstGeom prst="rect">
            <a:avLst/>
          </a:prstGeom>
          <a:noFill/>
          <a:ln>
            <a:noFill/>
          </a:ln>
        </p:spPr>
        <p:txBody>
          <a:bodyPr lIns="91425" tIns="91425" rIns="91425" bIns="91425" anchor="t" anchorCtr="0">
            <a:noAutofit/>
          </a:bodyPr>
          <a:lstStyle/>
          <a:p>
            <a:pPr rtl="0">
              <a:spcBef>
                <a:spcPts val="0"/>
              </a:spcBef>
              <a:buNone/>
            </a:pPr>
            <a:r>
              <a:rPr lang="en-US" sz="2900" b="1"/>
              <a:t>sustained</a:t>
            </a:r>
            <a:r>
              <a:rPr lang="en-US" sz="2900"/>
              <a:t> instructional intervention</a:t>
            </a:r>
          </a:p>
          <a:p>
            <a:pPr rtl="0">
              <a:spcBef>
                <a:spcPts val="0"/>
              </a:spcBef>
              <a:buNone/>
            </a:pPr>
            <a:endParaRPr sz="2900"/>
          </a:p>
          <a:p>
            <a:pPr rtl="0">
              <a:spcBef>
                <a:spcPts val="0"/>
              </a:spcBef>
              <a:buNone/>
            </a:pPr>
            <a:endParaRPr sz="2900"/>
          </a:p>
          <a:p>
            <a:pPr rtl="0">
              <a:spcBef>
                <a:spcPts val="0"/>
              </a:spcBef>
              <a:buNone/>
            </a:pPr>
            <a:endParaRPr sz="2900"/>
          </a:p>
          <a:p>
            <a:pPr rtl="0">
              <a:spcBef>
                <a:spcPts val="0"/>
              </a:spcBef>
              <a:buNone/>
            </a:pPr>
            <a:endParaRPr sz="2900"/>
          </a:p>
          <a:p>
            <a:pPr marL="457200" indent="457200" rtl="0">
              <a:spcBef>
                <a:spcPts val="0"/>
              </a:spcBef>
              <a:buNone/>
            </a:pPr>
            <a:endParaRPr sz="2900">
              <a:solidFill>
                <a:srgbClr val="0000FF"/>
              </a:solidFill>
            </a:endParaRPr>
          </a:p>
          <a:p>
            <a:pPr marL="457200" indent="457200" rtl="0">
              <a:spcBef>
                <a:spcPts val="0"/>
              </a:spcBef>
              <a:buNone/>
            </a:pPr>
            <a:endParaRPr sz="2900">
              <a:solidFill>
                <a:srgbClr val="0000FF"/>
              </a:solidFill>
            </a:endParaRPr>
          </a:p>
          <a:p>
            <a:pPr marL="457200" indent="457200" rtl="0">
              <a:spcBef>
                <a:spcPts val="0"/>
              </a:spcBef>
              <a:buNone/>
            </a:pPr>
            <a:endParaRPr sz="2900">
              <a:solidFill>
                <a:srgbClr val="0000FF"/>
              </a:solidFill>
            </a:endParaRPr>
          </a:p>
          <a:p>
            <a:pPr marL="457200" indent="457200">
              <a:spcBef>
                <a:spcPts val="0"/>
              </a:spcBef>
              <a:buNone/>
            </a:pPr>
            <a:r>
              <a:rPr lang="en-US" sz="2900" b="1"/>
              <a:t>personalised</a:t>
            </a:r>
            <a:r>
              <a:rPr lang="en-US" sz="2900"/>
              <a:t> for teachers and students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Shape 502"/>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a:spcBef>
                <a:spcPts val="0"/>
              </a:spcBef>
              <a:buNone/>
            </a:pPr>
            <a:r>
              <a:rPr lang="en-US"/>
              <a:t>Motivation</a:t>
            </a:r>
          </a:p>
        </p:txBody>
      </p:sp>
      <p:sp>
        <p:nvSpPr>
          <p:cNvPr id="503" name="Shape 503"/>
          <p:cNvSpPr txBox="1">
            <a:spLocks noGrp="1"/>
          </p:cNvSpPr>
          <p:nvPr>
            <p:ph type="body" idx="1"/>
          </p:nvPr>
        </p:nvSpPr>
        <p:spPr>
          <a:xfrm>
            <a:off x="468312" y="1268412"/>
            <a:ext cx="8218500" cy="4857900"/>
          </a:xfrm>
          <a:prstGeom prst="rect">
            <a:avLst/>
          </a:prstGeom>
        </p:spPr>
        <p:txBody>
          <a:bodyPr lIns="91425" tIns="91425" rIns="91425" bIns="91425" anchor="t" anchorCtr="0">
            <a:noAutofit/>
          </a:bodyPr>
          <a:lstStyle/>
          <a:p>
            <a:pPr rtl="0">
              <a:spcBef>
                <a:spcPts val="0"/>
              </a:spcBef>
              <a:buNone/>
            </a:pPr>
            <a:r>
              <a:rPr lang="en-US" dirty="0"/>
              <a:t>Before the Intervention….</a:t>
            </a:r>
          </a:p>
          <a:p>
            <a:pPr rtl="0">
              <a:spcBef>
                <a:spcPts val="0"/>
              </a:spcBef>
              <a:buNone/>
            </a:pPr>
            <a:endParaRPr i="1" dirty="0"/>
          </a:p>
          <a:p>
            <a:pPr rtl="0">
              <a:spcBef>
                <a:spcPts val="0"/>
              </a:spcBef>
              <a:buNone/>
            </a:pPr>
            <a:r>
              <a:rPr lang="en-US" i="1" dirty="0"/>
              <a:t>He would shut down..slouching of the shoulders...</a:t>
            </a:r>
          </a:p>
          <a:p>
            <a:pPr rtl="0">
              <a:spcBef>
                <a:spcPts val="0"/>
              </a:spcBef>
              <a:buNone/>
            </a:pPr>
            <a:endParaRPr dirty="0"/>
          </a:p>
          <a:p>
            <a:pPr rtl="0">
              <a:spcBef>
                <a:spcPts val="0"/>
              </a:spcBef>
              <a:buNone/>
            </a:pPr>
            <a:endParaRPr dirty="0"/>
          </a:p>
          <a:p>
            <a:pPr marL="0" indent="0" rtl="0">
              <a:spcBef>
                <a:spcPts val="0"/>
              </a:spcBef>
              <a:buNone/>
            </a:pPr>
            <a:r>
              <a:rPr lang="en-US" dirty="0"/>
              <a:t>                                                       After the Intervention...</a:t>
            </a:r>
          </a:p>
          <a:p>
            <a:pPr marL="0" indent="0" rtl="0">
              <a:spcBef>
                <a:spcPts val="0"/>
              </a:spcBef>
              <a:buNone/>
            </a:pPr>
            <a:endParaRPr dirty="0"/>
          </a:p>
          <a:p>
            <a:pPr marL="0" indent="0" rtl="0">
              <a:spcBef>
                <a:spcPts val="0"/>
              </a:spcBef>
              <a:buNone/>
            </a:pPr>
            <a:r>
              <a:rPr lang="en-US" i="1" dirty="0" smtClean="0"/>
              <a:t>….he </a:t>
            </a:r>
            <a:r>
              <a:rPr lang="en-US" i="1" dirty="0"/>
              <a:t>responded well to intrinsic motivation...displayed a great source of satisfaction in learning and reinforcement for him...</a:t>
            </a:r>
          </a:p>
        </p:txBody>
      </p:sp>
      <p:sp>
        <p:nvSpPr>
          <p:cNvPr id="504" name="Shape 504"/>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a:spcBef>
                <a:spcPts val="0"/>
              </a:spcBef>
              <a:buNone/>
            </a:pPr>
            <a:fld id="{00000000-1234-1234-1234-123412341234}" type="slidenum">
              <a:rPr lang="en-US"/>
              <a:t>50</a:t>
            </a:fld>
            <a:endParaRPr lang="en-US"/>
          </a:p>
        </p:txBody>
      </p:sp>
      <p:pic>
        <p:nvPicPr>
          <p:cNvPr id="505" name="Shape 505"/>
          <p:cNvPicPr preferRelativeResize="0"/>
          <p:nvPr/>
        </p:nvPicPr>
        <p:blipFill>
          <a:blip r:embed="rId3">
            <a:alphaModFix/>
          </a:blip>
          <a:stretch>
            <a:fillRect/>
          </a:stretch>
        </p:blipFill>
        <p:spPr>
          <a:xfrm>
            <a:off x="176550" y="1812825"/>
            <a:ext cx="516249" cy="339607"/>
          </a:xfrm>
          <a:prstGeom prst="rect">
            <a:avLst/>
          </a:prstGeom>
          <a:noFill/>
          <a:ln>
            <a:noFill/>
          </a:ln>
        </p:spPr>
      </p:pic>
      <p:pic>
        <p:nvPicPr>
          <p:cNvPr id="506" name="Shape 506"/>
          <p:cNvPicPr preferRelativeResize="0"/>
          <p:nvPr/>
        </p:nvPicPr>
        <p:blipFill>
          <a:blip r:embed="rId3">
            <a:alphaModFix/>
          </a:blip>
          <a:stretch>
            <a:fillRect/>
          </a:stretch>
        </p:blipFill>
        <p:spPr>
          <a:xfrm>
            <a:off x="88850" y="3595383"/>
            <a:ext cx="516249" cy="428386"/>
          </a:xfrm>
          <a:prstGeom prst="rect">
            <a:avLst/>
          </a:prstGeom>
          <a:noFill/>
          <a:ln>
            <a:noFill/>
          </a:ln>
        </p:spPr>
      </p:pic>
      <p:pic>
        <p:nvPicPr>
          <p:cNvPr id="507" name="Shape 507"/>
          <p:cNvPicPr preferRelativeResize="0"/>
          <p:nvPr/>
        </p:nvPicPr>
        <p:blipFill>
          <a:blip r:embed="rId4">
            <a:alphaModFix/>
          </a:blip>
          <a:stretch>
            <a:fillRect/>
          </a:stretch>
        </p:blipFill>
        <p:spPr>
          <a:xfrm>
            <a:off x="2117570" y="4795825"/>
            <a:ext cx="516249" cy="413925"/>
          </a:xfrm>
          <a:prstGeom prst="rect">
            <a:avLst/>
          </a:prstGeom>
          <a:noFill/>
          <a:ln>
            <a:noFill/>
          </a:ln>
        </p:spPr>
      </p:pic>
      <p:pic>
        <p:nvPicPr>
          <p:cNvPr id="508" name="Shape 508"/>
          <p:cNvPicPr preferRelativeResize="0"/>
          <p:nvPr/>
        </p:nvPicPr>
        <p:blipFill>
          <a:blip r:embed="rId4">
            <a:alphaModFix/>
          </a:blip>
          <a:stretch>
            <a:fillRect/>
          </a:stretch>
        </p:blipFill>
        <p:spPr>
          <a:xfrm>
            <a:off x="7571122" y="2054112"/>
            <a:ext cx="516249" cy="413925"/>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a:spcBef>
                <a:spcPts val="0"/>
              </a:spcBef>
              <a:buNone/>
            </a:pPr>
            <a:r>
              <a:rPr lang="en-US"/>
              <a:t>Self Efficacy</a:t>
            </a:r>
          </a:p>
        </p:txBody>
      </p:sp>
      <p:sp>
        <p:nvSpPr>
          <p:cNvPr id="515" name="Shape 515"/>
          <p:cNvSpPr txBox="1">
            <a:spLocks noGrp="1"/>
          </p:cNvSpPr>
          <p:nvPr>
            <p:ph type="body" idx="1"/>
          </p:nvPr>
        </p:nvSpPr>
        <p:spPr>
          <a:xfrm>
            <a:off x="468312" y="1268412"/>
            <a:ext cx="8218500" cy="4857900"/>
          </a:xfrm>
          <a:prstGeom prst="rect">
            <a:avLst/>
          </a:prstGeom>
        </p:spPr>
        <p:txBody>
          <a:bodyPr lIns="91425" tIns="91425" rIns="91425" bIns="91425" anchor="t" anchorCtr="0">
            <a:noAutofit/>
          </a:bodyPr>
          <a:lstStyle/>
          <a:p>
            <a:pPr rtl="0">
              <a:spcBef>
                <a:spcPts val="0"/>
              </a:spcBef>
              <a:buNone/>
            </a:pPr>
            <a:r>
              <a:rPr lang="en-US" dirty="0"/>
              <a:t>Before the Intervention…</a:t>
            </a:r>
          </a:p>
          <a:p>
            <a:pPr rtl="0">
              <a:spcBef>
                <a:spcPts val="0"/>
              </a:spcBef>
              <a:buNone/>
            </a:pPr>
            <a:endParaRPr dirty="0"/>
          </a:p>
          <a:p>
            <a:pPr marL="800100" indent="-190500" rtl="0">
              <a:spcBef>
                <a:spcPts val="0"/>
              </a:spcBef>
              <a:buNone/>
            </a:pPr>
            <a:r>
              <a:rPr lang="en-US" i="1" dirty="0"/>
              <a:t>He felt stuck..</a:t>
            </a:r>
            <a:r>
              <a:rPr lang="en-US" i="1" dirty="0" smtClean="0"/>
              <a:t>.there was a sense </a:t>
            </a:r>
            <a:r>
              <a:rPr lang="en-US" i="1" dirty="0"/>
              <a:t>of failure...he felt he was </a:t>
            </a:r>
            <a:r>
              <a:rPr lang="en-US" i="1" dirty="0" smtClean="0"/>
              <a:t>the </a:t>
            </a:r>
            <a:r>
              <a:rPr lang="en-US" i="1" dirty="0"/>
              <a:t>only one needing help…</a:t>
            </a:r>
          </a:p>
          <a:p>
            <a:pPr rtl="0">
              <a:spcBef>
                <a:spcPts val="0"/>
              </a:spcBef>
              <a:buNone/>
            </a:pPr>
            <a:endParaRPr dirty="0"/>
          </a:p>
          <a:p>
            <a:pPr marL="0" indent="0" rtl="0">
              <a:spcBef>
                <a:spcPts val="0"/>
              </a:spcBef>
              <a:buNone/>
            </a:pPr>
            <a:r>
              <a:rPr lang="en-US" dirty="0"/>
              <a:t>                                                    After the Intervention…</a:t>
            </a:r>
          </a:p>
          <a:p>
            <a:pPr rtl="0">
              <a:spcBef>
                <a:spcPts val="0"/>
              </a:spcBef>
              <a:buNone/>
            </a:pPr>
            <a:endParaRPr dirty="0"/>
          </a:p>
          <a:p>
            <a:pPr marL="800100" indent="-190500">
              <a:spcBef>
                <a:spcPts val="0"/>
              </a:spcBef>
              <a:buNone/>
            </a:pPr>
            <a:r>
              <a:rPr lang="en-US" i="1" dirty="0" smtClean="0"/>
              <a:t>..we </a:t>
            </a:r>
            <a:r>
              <a:rPr lang="en-US" i="1" dirty="0"/>
              <a:t>unlocked a door for him to access learning.</a:t>
            </a:r>
            <a:r>
              <a:rPr lang="en-US" i="1" dirty="0" smtClean="0"/>
              <a:t>. he says “I’m </a:t>
            </a:r>
            <a:r>
              <a:rPr lang="en-US" i="1" dirty="0"/>
              <a:t>a </a:t>
            </a:r>
            <a:r>
              <a:rPr lang="en-US" i="1" dirty="0" smtClean="0"/>
              <a:t>genius”</a:t>
            </a:r>
            <a:endParaRPr lang="en-US" i="1" dirty="0"/>
          </a:p>
        </p:txBody>
      </p:sp>
      <p:sp>
        <p:nvSpPr>
          <p:cNvPr id="516" name="Shape 516"/>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a:spcBef>
                <a:spcPts val="0"/>
              </a:spcBef>
              <a:buNone/>
            </a:pPr>
            <a:fld id="{00000000-1234-1234-1234-123412341234}" type="slidenum">
              <a:rPr lang="en-US"/>
              <a:t>51</a:t>
            </a:fld>
            <a:endParaRPr lang="en-US"/>
          </a:p>
        </p:txBody>
      </p:sp>
      <p:pic>
        <p:nvPicPr>
          <p:cNvPr id="517" name="Shape 517"/>
          <p:cNvPicPr preferRelativeResize="0"/>
          <p:nvPr/>
        </p:nvPicPr>
        <p:blipFill>
          <a:blip r:embed="rId3">
            <a:alphaModFix/>
          </a:blip>
          <a:stretch>
            <a:fillRect/>
          </a:stretch>
        </p:blipFill>
        <p:spPr>
          <a:xfrm>
            <a:off x="468312" y="2052925"/>
            <a:ext cx="516249" cy="339607"/>
          </a:xfrm>
          <a:prstGeom prst="rect">
            <a:avLst/>
          </a:prstGeom>
          <a:noFill/>
          <a:ln>
            <a:noFill/>
          </a:ln>
        </p:spPr>
      </p:pic>
      <p:pic>
        <p:nvPicPr>
          <p:cNvPr id="518" name="Shape 518"/>
          <p:cNvPicPr preferRelativeResize="0"/>
          <p:nvPr/>
        </p:nvPicPr>
        <p:blipFill>
          <a:blip r:embed="rId3">
            <a:alphaModFix/>
          </a:blip>
          <a:stretch>
            <a:fillRect/>
          </a:stretch>
        </p:blipFill>
        <p:spPr>
          <a:xfrm>
            <a:off x="466725" y="3830639"/>
            <a:ext cx="516249" cy="339605"/>
          </a:xfrm>
          <a:prstGeom prst="rect">
            <a:avLst/>
          </a:prstGeom>
          <a:noFill/>
          <a:ln>
            <a:noFill/>
          </a:ln>
        </p:spPr>
      </p:pic>
      <p:pic>
        <p:nvPicPr>
          <p:cNvPr id="519" name="Shape 519"/>
          <p:cNvPicPr preferRelativeResize="0"/>
          <p:nvPr/>
        </p:nvPicPr>
        <p:blipFill>
          <a:blip r:embed="rId4">
            <a:alphaModFix/>
          </a:blip>
          <a:stretch>
            <a:fillRect/>
          </a:stretch>
        </p:blipFill>
        <p:spPr>
          <a:xfrm>
            <a:off x="6011862" y="2394074"/>
            <a:ext cx="423552" cy="339599"/>
          </a:xfrm>
          <a:prstGeom prst="rect">
            <a:avLst/>
          </a:prstGeom>
          <a:noFill/>
          <a:ln>
            <a:noFill/>
          </a:ln>
        </p:spPr>
      </p:pic>
      <p:pic>
        <p:nvPicPr>
          <p:cNvPr id="520" name="Shape 520"/>
          <p:cNvPicPr preferRelativeResize="0"/>
          <p:nvPr/>
        </p:nvPicPr>
        <p:blipFill>
          <a:blip r:embed="rId4">
            <a:alphaModFix/>
          </a:blip>
          <a:stretch>
            <a:fillRect/>
          </a:stretch>
        </p:blipFill>
        <p:spPr>
          <a:xfrm>
            <a:off x="4164550" y="4254851"/>
            <a:ext cx="423550" cy="33959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Shape 526"/>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a:spcBef>
                <a:spcPts val="0"/>
              </a:spcBef>
              <a:buNone/>
            </a:pPr>
            <a:r>
              <a:rPr lang="en-US"/>
              <a:t>Self Handicapping</a:t>
            </a:r>
          </a:p>
        </p:txBody>
      </p:sp>
      <p:sp>
        <p:nvSpPr>
          <p:cNvPr id="527" name="Shape 527"/>
          <p:cNvSpPr txBox="1">
            <a:spLocks noGrp="1"/>
          </p:cNvSpPr>
          <p:nvPr>
            <p:ph type="body" idx="1"/>
          </p:nvPr>
        </p:nvSpPr>
        <p:spPr>
          <a:xfrm>
            <a:off x="468312" y="1268412"/>
            <a:ext cx="8218500" cy="4857900"/>
          </a:xfrm>
          <a:prstGeom prst="rect">
            <a:avLst/>
          </a:prstGeom>
        </p:spPr>
        <p:txBody>
          <a:bodyPr lIns="91425" tIns="91425" rIns="91425" bIns="91425" anchor="t" anchorCtr="0">
            <a:noAutofit/>
          </a:bodyPr>
          <a:lstStyle/>
          <a:p>
            <a:pPr rtl="0">
              <a:spcBef>
                <a:spcPts val="0"/>
              </a:spcBef>
              <a:buNone/>
            </a:pPr>
            <a:r>
              <a:rPr lang="en-US" dirty="0"/>
              <a:t>Before the Intervention…..</a:t>
            </a:r>
          </a:p>
          <a:p>
            <a:pPr rtl="0">
              <a:spcBef>
                <a:spcPts val="0"/>
              </a:spcBef>
              <a:buNone/>
            </a:pPr>
            <a:endParaRPr dirty="0"/>
          </a:p>
          <a:p>
            <a:pPr marL="0" indent="0" rtl="0">
              <a:spcBef>
                <a:spcPts val="0"/>
              </a:spcBef>
              <a:buNone/>
            </a:pPr>
            <a:r>
              <a:rPr lang="en-US" i="1" dirty="0"/>
              <a:t>   He felt he could not succeed….</a:t>
            </a:r>
            <a:r>
              <a:rPr lang="en-US" i="1" dirty="0" smtClean="0"/>
              <a:t>.I can’t </a:t>
            </a:r>
            <a:r>
              <a:rPr lang="en-US" i="1" dirty="0"/>
              <a:t>do </a:t>
            </a:r>
            <a:r>
              <a:rPr lang="en-US" i="1" dirty="0" smtClean="0"/>
              <a:t>it…he would take the lesson off on a tangent and engage in fantasy talk……</a:t>
            </a:r>
            <a:endParaRPr lang="en-US" i="1" dirty="0"/>
          </a:p>
          <a:p>
            <a:pPr rtl="0">
              <a:spcBef>
                <a:spcPts val="0"/>
              </a:spcBef>
              <a:buNone/>
            </a:pPr>
            <a:endParaRPr dirty="0"/>
          </a:p>
          <a:p>
            <a:pPr marL="0" indent="0" rtl="0">
              <a:spcBef>
                <a:spcPts val="0"/>
              </a:spcBef>
              <a:buNone/>
            </a:pPr>
            <a:endParaRPr dirty="0"/>
          </a:p>
          <a:p>
            <a:pPr marL="0" indent="0" rtl="0">
              <a:spcBef>
                <a:spcPts val="0"/>
              </a:spcBef>
              <a:buNone/>
            </a:pPr>
            <a:r>
              <a:rPr lang="en-US" dirty="0"/>
              <a:t>                                                  </a:t>
            </a:r>
          </a:p>
          <a:p>
            <a:pPr marL="0" indent="0" rtl="0">
              <a:spcBef>
                <a:spcPts val="0"/>
              </a:spcBef>
              <a:buNone/>
            </a:pPr>
            <a:r>
              <a:rPr lang="en-US" dirty="0"/>
              <a:t>                                                After the Intervention……</a:t>
            </a:r>
          </a:p>
          <a:p>
            <a:pPr marL="457200" indent="457200" rtl="0">
              <a:spcBef>
                <a:spcPts val="0"/>
              </a:spcBef>
              <a:buNone/>
            </a:pPr>
            <a:endParaRPr i="1" dirty="0"/>
          </a:p>
          <a:p>
            <a:pPr marL="457200" indent="0">
              <a:spcBef>
                <a:spcPts val="0"/>
              </a:spcBef>
              <a:buNone/>
            </a:pPr>
            <a:r>
              <a:rPr lang="en-US" i="1" dirty="0" smtClean="0"/>
              <a:t>…asking questions….how </a:t>
            </a:r>
            <a:r>
              <a:rPr lang="en-US" i="1" dirty="0"/>
              <a:t>can I improve? </a:t>
            </a:r>
          </a:p>
        </p:txBody>
      </p:sp>
      <p:sp>
        <p:nvSpPr>
          <p:cNvPr id="528" name="Shape 528"/>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a:spcBef>
                <a:spcPts val="0"/>
              </a:spcBef>
              <a:buNone/>
            </a:pPr>
            <a:fld id="{00000000-1234-1234-1234-123412341234}" type="slidenum">
              <a:rPr lang="en-US"/>
              <a:t>52</a:t>
            </a:fld>
            <a:endParaRPr lang="en-US"/>
          </a:p>
        </p:txBody>
      </p:sp>
      <p:pic>
        <p:nvPicPr>
          <p:cNvPr id="529" name="Shape 529"/>
          <p:cNvPicPr preferRelativeResize="0"/>
          <p:nvPr/>
        </p:nvPicPr>
        <p:blipFill>
          <a:blip r:embed="rId3">
            <a:alphaModFix/>
          </a:blip>
          <a:stretch>
            <a:fillRect/>
          </a:stretch>
        </p:blipFill>
        <p:spPr>
          <a:xfrm>
            <a:off x="176550" y="1812825"/>
            <a:ext cx="516249" cy="339607"/>
          </a:xfrm>
          <a:prstGeom prst="rect">
            <a:avLst/>
          </a:prstGeom>
          <a:noFill/>
          <a:ln>
            <a:noFill/>
          </a:ln>
        </p:spPr>
      </p:pic>
      <p:pic>
        <p:nvPicPr>
          <p:cNvPr id="530" name="Shape 530"/>
          <p:cNvPicPr preferRelativeResize="0"/>
          <p:nvPr/>
        </p:nvPicPr>
        <p:blipFill>
          <a:blip r:embed="rId3">
            <a:alphaModFix/>
          </a:blip>
          <a:stretch>
            <a:fillRect/>
          </a:stretch>
        </p:blipFill>
        <p:spPr>
          <a:xfrm>
            <a:off x="416819" y="4857157"/>
            <a:ext cx="516249" cy="339598"/>
          </a:xfrm>
          <a:prstGeom prst="rect">
            <a:avLst/>
          </a:prstGeom>
          <a:noFill/>
          <a:ln>
            <a:noFill/>
          </a:ln>
        </p:spPr>
      </p:pic>
      <p:pic>
        <p:nvPicPr>
          <p:cNvPr id="531" name="Shape 531"/>
          <p:cNvPicPr preferRelativeResize="0"/>
          <p:nvPr/>
        </p:nvPicPr>
        <p:blipFill>
          <a:blip r:embed="rId4">
            <a:alphaModFix/>
          </a:blip>
          <a:stretch>
            <a:fillRect/>
          </a:stretch>
        </p:blipFill>
        <p:spPr>
          <a:xfrm>
            <a:off x="1809411" y="2866487"/>
            <a:ext cx="516249" cy="339599"/>
          </a:xfrm>
          <a:prstGeom prst="rect">
            <a:avLst/>
          </a:prstGeom>
          <a:noFill/>
          <a:ln>
            <a:noFill/>
          </a:ln>
        </p:spPr>
      </p:pic>
      <p:pic>
        <p:nvPicPr>
          <p:cNvPr id="532" name="Shape 532"/>
          <p:cNvPicPr preferRelativeResize="0"/>
          <p:nvPr/>
        </p:nvPicPr>
        <p:blipFill>
          <a:blip r:embed="rId4">
            <a:alphaModFix/>
          </a:blip>
          <a:stretch>
            <a:fillRect/>
          </a:stretch>
        </p:blipFill>
        <p:spPr>
          <a:xfrm>
            <a:off x="6721349" y="4857156"/>
            <a:ext cx="516249" cy="33959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Shape 538"/>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a:spcBef>
                <a:spcPts val="0"/>
              </a:spcBef>
              <a:buNone/>
            </a:pPr>
            <a:r>
              <a:rPr lang="en-US"/>
              <a:t>Independence</a:t>
            </a:r>
          </a:p>
        </p:txBody>
      </p:sp>
      <p:sp>
        <p:nvSpPr>
          <p:cNvPr id="539" name="Shape 539"/>
          <p:cNvSpPr txBox="1">
            <a:spLocks noGrp="1"/>
          </p:cNvSpPr>
          <p:nvPr>
            <p:ph type="body" idx="1"/>
          </p:nvPr>
        </p:nvSpPr>
        <p:spPr>
          <a:xfrm>
            <a:off x="243212" y="1261974"/>
            <a:ext cx="8218500" cy="4857900"/>
          </a:xfrm>
          <a:prstGeom prst="rect">
            <a:avLst/>
          </a:prstGeom>
        </p:spPr>
        <p:txBody>
          <a:bodyPr lIns="91425" tIns="91425" rIns="91425" bIns="91425" anchor="t" anchorCtr="0">
            <a:noAutofit/>
          </a:bodyPr>
          <a:lstStyle/>
          <a:p>
            <a:pPr rtl="0">
              <a:spcBef>
                <a:spcPts val="0"/>
              </a:spcBef>
              <a:buNone/>
            </a:pPr>
            <a:r>
              <a:rPr lang="en-US" dirty="0"/>
              <a:t>Before the Intervention……</a:t>
            </a:r>
          </a:p>
          <a:p>
            <a:pPr marL="0" indent="0" rtl="0">
              <a:spcBef>
                <a:spcPts val="0"/>
              </a:spcBef>
              <a:buNone/>
            </a:pPr>
            <a:endParaRPr dirty="0"/>
          </a:p>
          <a:p>
            <a:pPr marL="0" indent="457200" rtl="0">
              <a:spcBef>
                <a:spcPts val="0"/>
              </a:spcBef>
              <a:buNone/>
            </a:pPr>
            <a:r>
              <a:rPr lang="en-US" i="1" dirty="0" smtClean="0"/>
              <a:t>There was a sense </a:t>
            </a:r>
            <a:r>
              <a:rPr lang="en-US" i="1" dirty="0"/>
              <a:t>of learnt helplessness….he almost had a full time teacher assistant </a:t>
            </a:r>
          </a:p>
          <a:p>
            <a:pPr rtl="0">
              <a:spcBef>
                <a:spcPts val="0"/>
              </a:spcBef>
              <a:buNone/>
            </a:pPr>
            <a:endParaRPr dirty="0"/>
          </a:p>
          <a:p>
            <a:pPr marL="0" indent="0" rtl="0">
              <a:spcBef>
                <a:spcPts val="0"/>
              </a:spcBef>
              <a:buNone/>
            </a:pPr>
            <a:endParaRPr dirty="0"/>
          </a:p>
          <a:p>
            <a:pPr algn="r" rtl="0">
              <a:spcBef>
                <a:spcPts val="0"/>
              </a:spcBef>
              <a:buNone/>
            </a:pPr>
            <a:r>
              <a:rPr lang="en-US" dirty="0"/>
              <a:t>After the intervention…</a:t>
            </a:r>
          </a:p>
          <a:p>
            <a:pPr rtl="0">
              <a:spcBef>
                <a:spcPts val="0"/>
              </a:spcBef>
              <a:buNone/>
            </a:pPr>
            <a:endParaRPr dirty="0"/>
          </a:p>
          <a:p>
            <a:pPr>
              <a:spcBef>
                <a:spcPts val="0"/>
              </a:spcBef>
              <a:buNone/>
            </a:pPr>
            <a:r>
              <a:rPr lang="en-US" dirty="0"/>
              <a:t> 			</a:t>
            </a:r>
            <a:r>
              <a:rPr lang="en-US" dirty="0" smtClean="0"/>
              <a:t>…he would </a:t>
            </a:r>
            <a:r>
              <a:rPr lang="en-US" dirty="0"/>
              <a:t>attempt things without direct support or </a:t>
            </a:r>
            <a:r>
              <a:rPr lang="en-US" dirty="0" smtClean="0"/>
              <a:t>guidance….would </a:t>
            </a:r>
            <a:r>
              <a:rPr lang="en-US" dirty="0"/>
              <a:t>work cooperatively when returning to class..</a:t>
            </a:r>
          </a:p>
        </p:txBody>
      </p:sp>
      <p:sp>
        <p:nvSpPr>
          <p:cNvPr id="540" name="Shape 540"/>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a:spcBef>
                <a:spcPts val="0"/>
              </a:spcBef>
              <a:buNone/>
            </a:pPr>
            <a:fld id="{00000000-1234-1234-1234-123412341234}" type="slidenum">
              <a:rPr lang="en-US"/>
              <a:t>53</a:t>
            </a:fld>
            <a:endParaRPr lang="en-US"/>
          </a:p>
        </p:txBody>
      </p:sp>
      <p:pic>
        <p:nvPicPr>
          <p:cNvPr id="541" name="Shape 541"/>
          <p:cNvPicPr preferRelativeResize="0"/>
          <p:nvPr/>
        </p:nvPicPr>
        <p:blipFill>
          <a:blip r:embed="rId3">
            <a:alphaModFix/>
          </a:blip>
          <a:stretch>
            <a:fillRect/>
          </a:stretch>
        </p:blipFill>
        <p:spPr>
          <a:xfrm>
            <a:off x="176550" y="1992900"/>
            <a:ext cx="516249" cy="339607"/>
          </a:xfrm>
          <a:prstGeom prst="rect">
            <a:avLst/>
          </a:prstGeom>
          <a:noFill/>
          <a:ln>
            <a:noFill/>
          </a:ln>
        </p:spPr>
      </p:pic>
      <p:pic>
        <p:nvPicPr>
          <p:cNvPr id="542" name="Shape 542"/>
          <p:cNvPicPr preferRelativeResize="0"/>
          <p:nvPr/>
        </p:nvPicPr>
        <p:blipFill>
          <a:blip r:embed="rId3">
            <a:alphaModFix/>
          </a:blip>
          <a:stretch>
            <a:fillRect/>
          </a:stretch>
        </p:blipFill>
        <p:spPr>
          <a:xfrm>
            <a:off x="1454626" y="4086701"/>
            <a:ext cx="516249" cy="339599"/>
          </a:xfrm>
          <a:prstGeom prst="rect">
            <a:avLst/>
          </a:prstGeom>
          <a:noFill/>
          <a:ln>
            <a:noFill/>
          </a:ln>
        </p:spPr>
      </p:pic>
      <p:pic>
        <p:nvPicPr>
          <p:cNvPr id="543" name="Shape 543"/>
          <p:cNvPicPr preferRelativeResize="0"/>
          <p:nvPr/>
        </p:nvPicPr>
        <p:blipFill>
          <a:blip r:embed="rId4">
            <a:alphaModFix/>
          </a:blip>
          <a:stretch>
            <a:fillRect/>
          </a:stretch>
        </p:blipFill>
        <p:spPr>
          <a:xfrm>
            <a:off x="3235266" y="5012168"/>
            <a:ext cx="516249" cy="339599"/>
          </a:xfrm>
          <a:prstGeom prst="rect">
            <a:avLst/>
          </a:prstGeom>
          <a:noFill/>
          <a:ln>
            <a:noFill/>
          </a:ln>
        </p:spPr>
      </p:pic>
      <p:pic>
        <p:nvPicPr>
          <p:cNvPr id="544" name="Shape 544"/>
          <p:cNvPicPr preferRelativeResize="0"/>
          <p:nvPr/>
        </p:nvPicPr>
        <p:blipFill>
          <a:blip r:embed="rId4">
            <a:alphaModFix/>
          </a:blip>
          <a:stretch>
            <a:fillRect/>
          </a:stretch>
        </p:blipFill>
        <p:spPr>
          <a:xfrm>
            <a:off x="4724682" y="2559824"/>
            <a:ext cx="516249" cy="33959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txBox="1">
            <a:spLocks noGrp="1"/>
          </p:cNvSpPr>
          <p:nvPr>
            <p:ph type="title"/>
          </p:nvPr>
        </p:nvSpPr>
        <p:spPr>
          <a:xfrm>
            <a:off x="466725" y="188900"/>
            <a:ext cx="8478600" cy="719100"/>
          </a:xfrm>
          <a:prstGeom prst="rect">
            <a:avLst/>
          </a:prstGeom>
        </p:spPr>
        <p:txBody>
          <a:bodyPr lIns="91425" tIns="91425" rIns="91425" bIns="91425" anchor="ctr" anchorCtr="0">
            <a:noAutofit/>
          </a:bodyPr>
          <a:lstStyle/>
          <a:p>
            <a:pPr>
              <a:spcBef>
                <a:spcPts val="0"/>
              </a:spcBef>
              <a:buNone/>
            </a:pPr>
            <a:r>
              <a:rPr lang="en-US">
                <a:solidFill>
                  <a:schemeClr val="lt1"/>
                </a:solidFill>
              </a:rPr>
              <a:t>Our Key Learnings </a:t>
            </a:r>
          </a:p>
        </p:txBody>
      </p:sp>
      <p:sp>
        <p:nvSpPr>
          <p:cNvPr id="551" name="Shape 551"/>
          <p:cNvSpPr txBox="1">
            <a:spLocks noGrp="1"/>
          </p:cNvSpPr>
          <p:nvPr>
            <p:ph type="body" idx="1"/>
          </p:nvPr>
        </p:nvSpPr>
        <p:spPr>
          <a:xfrm>
            <a:off x="136300" y="1268400"/>
            <a:ext cx="8808900" cy="4857900"/>
          </a:xfrm>
          <a:prstGeom prst="rect">
            <a:avLst/>
          </a:prstGeom>
        </p:spPr>
        <p:txBody>
          <a:bodyPr lIns="91425" tIns="91425" rIns="91425" bIns="91425" anchor="t" anchorCtr="0">
            <a:noAutofit/>
          </a:bodyPr>
          <a:lstStyle/>
          <a:p>
            <a:pPr indent="-342900" algn="just">
              <a:lnSpc>
                <a:spcPct val="120000"/>
              </a:lnSpc>
              <a:spcBef>
                <a:spcPts val="0"/>
              </a:spcBef>
            </a:pPr>
            <a:r>
              <a:rPr lang="en-US" dirty="0">
                <a:solidFill>
                  <a:srgbClr val="333333"/>
                </a:solidFill>
              </a:rPr>
              <a:t>A </a:t>
            </a:r>
            <a:r>
              <a:rPr lang="en-US" b="1" dirty="0">
                <a:solidFill>
                  <a:srgbClr val="333333"/>
                </a:solidFill>
              </a:rPr>
              <a:t>modern form of direct instruction</a:t>
            </a:r>
            <a:r>
              <a:rPr lang="en-US" dirty="0">
                <a:solidFill>
                  <a:srgbClr val="333333"/>
                </a:solidFill>
              </a:rPr>
              <a:t> (Caldwell, 2013; Hattie, 2011) can improve learning outcomes for struggling students.</a:t>
            </a:r>
          </a:p>
          <a:p>
            <a:pPr indent="-342900" algn="just">
              <a:lnSpc>
                <a:spcPct val="120000"/>
              </a:lnSpc>
              <a:spcBef>
                <a:spcPts val="0"/>
              </a:spcBef>
            </a:pPr>
            <a:endParaRPr dirty="0">
              <a:solidFill>
                <a:srgbClr val="333333"/>
              </a:solidFill>
            </a:endParaRPr>
          </a:p>
          <a:p>
            <a:pPr indent="-342900" algn="just">
              <a:lnSpc>
                <a:spcPct val="120000"/>
              </a:lnSpc>
              <a:spcBef>
                <a:spcPts val="0"/>
              </a:spcBef>
            </a:pPr>
            <a:r>
              <a:rPr lang="en-US" dirty="0">
                <a:solidFill>
                  <a:srgbClr val="333333"/>
                </a:solidFill>
              </a:rPr>
              <a:t>Students </a:t>
            </a:r>
            <a:r>
              <a:rPr lang="en-US" b="1" dirty="0">
                <a:solidFill>
                  <a:srgbClr val="333333"/>
                </a:solidFill>
              </a:rPr>
              <a:t>need deliberate practice</a:t>
            </a:r>
            <a:r>
              <a:rPr lang="en-US" dirty="0">
                <a:solidFill>
                  <a:srgbClr val="333333"/>
                </a:solidFill>
              </a:rPr>
              <a:t> to ensure they master critical skills.</a:t>
            </a:r>
          </a:p>
          <a:p>
            <a:pPr indent="-342900" algn="just">
              <a:lnSpc>
                <a:spcPct val="120000"/>
              </a:lnSpc>
              <a:spcBef>
                <a:spcPts val="0"/>
              </a:spcBef>
              <a:spcAft>
                <a:spcPts val="1400"/>
              </a:spcAft>
            </a:pPr>
            <a:endParaRPr dirty="0">
              <a:solidFill>
                <a:srgbClr val="333333"/>
              </a:solidFill>
            </a:endParaRPr>
          </a:p>
          <a:p>
            <a:pPr indent="-342900" algn="just">
              <a:lnSpc>
                <a:spcPct val="120000"/>
              </a:lnSpc>
              <a:spcBef>
                <a:spcPts val="0"/>
              </a:spcBef>
              <a:spcAft>
                <a:spcPts val="1400"/>
              </a:spcAft>
            </a:pPr>
            <a:r>
              <a:rPr lang="en-US" dirty="0">
                <a:solidFill>
                  <a:srgbClr val="333333"/>
                </a:solidFill>
              </a:rPr>
              <a:t>One </a:t>
            </a:r>
            <a:r>
              <a:rPr lang="en-US" b="1" dirty="0">
                <a:solidFill>
                  <a:srgbClr val="333333"/>
                </a:solidFill>
              </a:rPr>
              <a:t>small change can have much larger impacts</a:t>
            </a:r>
            <a:r>
              <a:rPr lang="en-US" dirty="0">
                <a:solidFill>
                  <a:srgbClr val="333333"/>
                </a:solidFill>
              </a:rPr>
              <a:t>, not just on learning but also on students’ self concept.</a:t>
            </a:r>
          </a:p>
          <a:p>
            <a:pPr>
              <a:spcBef>
                <a:spcPts val="0"/>
              </a:spcBef>
              <a:buNone/>
            </a:pPr>
            <a:endParaRPr sz="3000" dirty="0"/>
          </a:p>
        </p:txBody>
      </p:sp>
      <p:sp>
        <p:nvSpPr>
          <p:cNvPr id="552" name="Shape 552"/>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a:spcBef>
                <a:spcPts val="0"/>
              </a:spcBef>
              <a:buNone/>
            </a:pPr>
            <a:fld id="{00000000-1234-1234-1234-123412341234}" type="slidenum">
              <a:rPr lang="en-US"/>
              <a:t>54</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Shape 558"/>
          <p:cNvSpPr txBox="1">
            <a:spLocks noGrp="1"/>
          </p:cNvSpPr>
          <p:nvPr>
            <p:ph type="title"/>
          </p:nvPr>
        </p:nvSpPr>
        <p:spPr>
          <a:xfrm>
            <a:off x="466725" y="188900"/>
            <a:ext cx="8478600" cy="719100"/>
          </a:xfrm>
          <a:prstGeom prst="rect">
            <a:avLst/>
          </a:prstGeom>
        </p:spPr>
        <p:txBody>
          <a:bodyPr lIns="91425" tIns="91425" rIns="91425" bIns="91425" anchor="ctr" anchorCtr="0">
            <a:noAutofit/>
          </a:bodyPr>
          <a:lstStyle/>
          <a:p>
            <a:pPr lvl="0" rtl="0">
              <a:spcBef>
                <a:spcPts val="0"/>
              </a:spcBef>
              <a:buNone/>
            </a:pPr>
            <a:r>
              <a:rPr lang="en-US" dirty="0">
                <a:solidFill>
                  <a:schemeClr val="lt1"/>
                </a:solidFill>
              </a:rPr>
              <a:t>Implications for Systems</a:t>
            </a:r>
          </a:p>
        </p:txBody>
      </p:sp>
      <p:sp>
        <p:nvSpPr>
          <p:cNvPr id="559" name="Shape 559"/>
          <p:cNvSpPr txBox="1">
            <a:spLocks noGrp="1"/>
          </p:cNvSpPr>
          <p:nvPr>
            <p:ph type="body" idx="1"/>
          </p:nvPr>
        </p:nvSpPr>
        <p:spPr>
          <a:xfrm>
            <a:off x="136300" y="1268400"/>
            <a:ext cx="8808900" cy="4857900"/>
          </a:xfrm>
          <a:prstGeom prst="rect">
            <a:avLst/>
          </a:prstGeom>
        </p:spPr>
        <p:txBody>
          <a:bodyPr lIns="91425" tIns="91425" rIns="91425" bIns="91425" anchor="t" anchorCtr="0">
            <a:noAutofit/>
          </a:bodyPr>
          <a:lstStyle/>
          <a:p>
            <a:pPr marL="457200" lvl="0" indent="-381000" algn="just" rtl="0">
              <a:lnSpc>
                <a:spcPct val="120000"/>
              </a:lnSpc>
              <a:spcBef>
                <a:spcPts val="0"/>
              </a:spcBef>
              <a:buClr>
                <a:srgbClr val="333333"/>
              </a:buClr>
              <a:buSzPct val="100000"/>
              <a:buFont typeface="Arial"/>
              <a:buChar char="•"/>
            </a:pPr>
            <a:r>
              <a:rPr lang="en-US" dirty="0" smtClean="0">
                <a:solidFill>
                  <a:srgbClr val="333333"/>
                </a:solidFill>
              </a:rPr>
              <a:t>Need for strategic </a:t>
            </a:r>
            <a:r>
              <a:rPr lang="en-US" dirty="0">
                <a:solidFill>
                  <a:srgbClr val="333333"/>
                </a:solidFill>
              </a:rPr>
              <a:t>resourcing and </a:t>
            </a:r>
            <a:r>
              <a:rPr lang="en-US" dirty="0" smtClean="0">
                <a:solidFill>
                  <a:srgbClr val="333333"/>
                </a:solidFill>
              </a:rPr>
              <a:t>workforce </a:t>
            </a:r>
            <a:r>
              <a:rPr lang="en-US" dirty="0">
                <a:solidFill>
                  <a:srgbClr val="333333"/>
                </a:solidFill>
              </a:rPr>
              <a:t>planning </a:t>
            </a:r>
          </a:p>
          <a:p>
            <a:pPr marL="457200" lvl="0" indent="-381000" algn="just" rtl="0">
              <a:lnSpc>
                <a:spcPct val="120000"/>
              </a:lnSpc>
              <a:spcBef>
                <a:spcPts val="0"/>
              </a:spcBef>
              <a:spcAft>
                <a:spcPts val="1400"/>
              </a:spcAft>
              <a:buClr>
                <a:srgbClr val="333333"/>
              </a:buClr>
              <a:buSzPct val="100000"/>
              <a:buFont typeface="Arial"/>
              <a:buChar char="•"/>
            </a:pPr>
            <a:r>
              <a:rPr lang="en-US" dirty="0">
                <a:solidFill>
                  <a:srgbClr val="333333"/>
                </a:solidFill>
              </a:rPr>
              <a:t>Establishing agreed practice with </a:t>
            </a:r>
            <a:r>
              <a:rPr lang="en-US" dirty="0" smtClean="0">
                <a:solidFill>
                  <a:srgbClr val="333333"/>
                </a:solidFill>
              </a:rPr>
              <a:t>system, school leaders and teachers</a:t>
            </a:r>
            <a:endParaRPr lang="en-US" dirty="0">
              <a:solidFill>
                <a:srgbClr val="333333"/>
              </a:solidFill>
            </a:endParaRPr>
          </a:p>
          <a:p>
            <a:pPr marL="457200" lvl="0" indent="-381000" algn="just" rtl="0">
              <a:lnSpc>
                <a:spcPct val="120000"/>
              </a:lnSpc>
              <a:spcBef>
                <a:spcPts val="0"/>
              </a:spcBef>
              <a:spcAft>
                <a:spcPts val="1400"/>
              </a:spcAft>
              <a:buClr>
                <a:srgbClr val="333333"/>
              </a:buClr>
              <a:buSzPct val="100000"/>
              <a:buFont typeface="Arial"/>
              <a:buChar char="•"/>
            </a:pPr>
            <a:r>
              <a:rPr lang="en-US" dirty="0" smtClean="0">
                <a:solidFill>
                  <a:srgbClr val="333333"/>
                </a:solidFill>
              </a:rPr>
              <a:t>Invest </a:t>
            </a:r>
            <a:r>
              <a:rPr lang="en-US" dirty="0">
                <a:solidFill>
                  <a:srgbClr val="333333"/>
                </a:solidFill>
              </a:rPr>
              <a:t>in professional learning and practice for teachers in sustaining the </a:t>
            </a:r>
            <a:r>
              <a:rPr lang="en-US" dirty="0" smtClean="0">
                <a:solidFill>
                  <a:srgbClr val="333333"/>
                </a:solidFill>
              </a:rPr>
              <a:t>daily intervention</a:t>
            </a:r>
            <a:endParaRPr lang="en-US" dirty="0">
              <a:solidFill>
                <a:srgbClr val="333333"/>
              </a:solidFill>
            </a:endParaRPr>
          </a:p>
          <a:p>
            <a:pPr marL="457200" lvl="0" indent="-381000" algn="just" rtl="0">
              <a:lnSpc>
                <a:spcPct val="120000"/>
              </a:lnSpc>
              <a:spcBef>
                <a:spcPts val="0"/>
              </a:spcBef>
              <a:spcAft>
                <a:spcPts val="1400"/>
              </a:spcAft>
              <a:buClr>
                <a:srgbClr val="333333"/>
              </a:buClr>
              <a:buSzPct val="100000"/>
              <a:buFont typeface="Arial"/>
              <a:buChar char="•"/>
            </a:pPr>
            <a:r>
              <a:rPr lang="en-US" dirty="0">
                <a:solidFill>
                  <a:srgbClr val="333333"/>
                </a:solidFill>
              </a:rPr>
              <a:t>To build in research, practice and evaluation as part of the service to schools</a:t>
            </a:r>
          </a:p>
          <a:p>
            <a:pPr marL="457200" lvl="0" indent="-381000" algn="just" rtl="0">
              <a:lnSpc>
                <a:spcPct val="120000"/>
              </a:lnSpc>
              <a:spcBef>
                <a:spcPts val="0"/>
              </a:spcBef>
              <a:spcAft>
                <a:spcPts val="1400"/>
              </a:spcAft>
              <a:buClr>
                <a:srgbClr val="333333"/>
              </a:buClr>
              <a:buSzPct val="100000"/>
              <a:buFont typeface="Arial"/>
              <a:buChar char="•"/>
            </a:pPr>
            <a:r>
              <a:rPr lang="en-US" dirty="0">
                <a:solidFill>
                  <a:srgbClr val="333333"/>
                </a:solidFill>
              </a:rPr>
              <a:t>Celebrating small successes and milestones</a:t>
            </a:r>
          </a:p>
          <a:p>
            <a:pPr marL="0" indent="0" algn="just" rtl="0">
              <a:lnSpc>
                <a:spcPct val="120000"/>
              </a:lnSpc>
              <a:spcBef>
                <a:spcPts val="0"/>
              </a:spcBef>
              <a:spcAft>
                <a:spcPts val="1400"/>
              </a:spcAft>
              <a:buNone/>
            </a:pPr>
            <a:endParaRPr dirty="0">
              <a:solidFill>
                <a:srgbClr val="333333"/>
              </a:solidFill>
            </a:endParaRPr>
          </a:p>
          <a:p>
            <a:pPr marL="0" indent="0" algn="just" rtl="0">
              <a:lnSpc>
                <a:spcPct val="120000"/>
              </a:lnSpc>
              <a:spcBef>
                <a:spcPts val="0"/>
              </a:spcBef>
              <a:spcAft>
                <a:spcPts val="1400"/>
              </a:spcAft>
              <a:buNone/>
            </a:pPr>
            <a:endParaRPr dirty="0">
              <a:solidFill>
                <a:srgbClr val="333333"/>
              </a:solidFill>
            </a:endParaRPr>
          </a:p>
          <a:p>
            <a:pPr marL="0" lvl="0" indent="0" algn="just" rtl="0">
              <a:lnSpc>
                <a:spcPct val="120000"/>
              </a:lnSpc>
              <a:spcBef>
                <a:spcPts val="0"/>
              </a:spcBef>
              <a:spcAft>
                <a:spcPts val="1400"/>
              </a:spcAft>
              <a:buNone/>
            </a:pPr>
            <a:endParaRPr dirty="0">
              <a:solidFill>
                <a:srgbClr val="333333"/>
              </a:solidFill>
            </a:endParaRPr>
          </a:p>
        </p:txBody>
      </p:sp>
      <p:sp>
        <p:nvSpPr>
          <p:cNvPr id="560" name="Shape 560"/>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lvl="0" rtl="0">
              <a:spcBef>
                <a:spcPts val="0"/>
              </a:spcBef>
              <a:buNone/>
            </a:pPr>
            <a:fld id="{00000000-1234-1234-1234-123412341234}" type="slidenum">
              <a:rPr lang="en-US"/>
              <a:t>55</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Shape 566"/>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lvl="0" rtl="0">
              <a:spcBef>
                <a:spcPts val="0"/>
              </a:spcBef>
              <a:buNone/>
            </a:pPr>
            <a:r>
              <a:rPr lang="en-US"/>
              <a:t>References</a:t>
            </a:r>
          </a:p>
        </p:txBody>
      </p:sp>
      <p:sp>
        <p:nvSpPr>
          <p:cNvPr id="567" name="Shape 567"/>
          <p:cNvSpPr txBox="1">
            <a:spLocks noGrp="1"/>
          </p:cNvSpPr>
          <p:nvPr>
            <p:ph type="body" idx="1"/>
          </p:nvPr>
        </p:nvSpPr>
        <p:spPr>
          <a:xfrm>
            <a:off x="468312" y="1268412"/>
            <a:ext cx="8218500" cy="4857900"/>
          </a:xfrm>
          <a:prstGeom prst="rect">
            <a:avLst/>
          </a:prstGeom>
        </p:spPr>
        <p:txBody>
          <a:bodyPr lIns="91425" tIns="91425" rIns="91425" bIns="91425" anchor="t" anchorCtr="0">
            <a:noAutofit/>
          </a:bodyPr>
          <a:lstStyle/>
          <a:p>
            <a:pPr marL="0" indent="0" rtl="0">
              <a:lnSpc>
                <a:spcPct val="150000"/>
              </a:lnSpc>
              <a:spcBef>
                <a:spcPts val="800"/>
              </a:spcBef>
              <a:buNone/>
            </a:pPr>
            <a:r>
              <a:rPr lang="en-US" sz="1200" b="1">
                <a:solidFill>
                  <a:srgbClr val="666666"/>
                </a:solidFill>
                <a:latin typeface="Trebuchet MS"/>
                <a:ea typeface="Trebuchet MS"/>
                <a:cs typeface="Trebuchet MS"/>
                <a:sym typeface="Trebuchet MS"/>
              </a:rPr>
              <a:t>References</a:t>
            </a:r>
          </a:p>
          <a:p>
            <a:pPr marL="0" indent="0" rtl="0">
              <a:lnSpc>
                <a:spcPct val="115000"/>
              </a:lnSpc>
              <a:spcBef>
                <a:spcPts val="0"/>
              </a:spcBef>
              <a:buNone/>
            </a:pPr>
            <a:r>
              <a:rPr lang="en-US" sz="1100"/>
              <a:t>Arthur-Kelly, M. (2005) Planning effective teaching strategies. In P. Foreman, </a:t>
            </a:r>
          </a:p>
          <a:p>
            <a:pPr marL="0" indent="0" rtl="0">
              <a:lnSpc>
                <a:spcPct val="115000"/>
              </a:lnSpc>
              <a:spcBef>
                <a:spcPts val="0"/>
              </a:spcBef>
              <a:buNone/>
            </a:pPr>
            <a:r>
              <a:rPr lang="en-US" sz="1100" i="1"/>
              <a:t>Inclusion in Action</a:t>
            </a:r>
            <a:r>
              <a:rPr lang="en-US" sz="1100"/>
              <a:t>. Southbank, Victoria: Thompson.</a:t>
            </a:r>
          </a:p>
          <a:p>
            <a:pPr marL="0" lvl="0" indent="0" rtl="0">
              <a:lnSpc>
                <a:spcPct val="115000"/>
              </a:lnSpc>
              <a:spcBef>
                <a:spcPts val="0"/>
              </a:spcBef>
              <a:buNone/>
            </a:pPr>
            <a:endParaRPr sz="1100"/>
          </a:p>
          <a:p>
            <a:pPr marL="0" lvl="0" indent="0" rtl="0">
              <a:lnSpc>
                <a:spcPct val="115000"/>
              </a:lnSpc>
              <a:spcBef>
                <a:spcPts val="0"/>
              </a:spcBef>
              <a:buNone/>
            </a:pPr>
            <a:r>
              <a:rPr lang="en-US" sz="1100"/>
              <a:t>Bain, A. ( 2005). </a:t>
            </a:r>
            <a:r>
              <a:rPr lang="en-US" sz="1100" i="1"/>
              <a:t>The Self-Organizing School. Next -Generation Comprehensive School Reforms. </a:t>
            </a:r>
            <a:r>
              <a:rPr lang="en-US" sz="1100"/>
              <a:t>Lanham, Maryland: Rowman &amp; Littlefield Education.</a:t>
            </a:r>
          </a:p>
          <a:p>
            <a:pPr marL="0" lvl="0" indent="0" rtl="0">
              <a:lnSpc>
                <a:spcPct val="115000"/>
              </a:lnSpc>
              <a:spcBef>
                <a:spcPts val="0"/>
              </a:spcBef>
              <a:buNone/>
            </a:pPr>
            <a:endParaRPr sz="1100"/>
          </a:p>
          <a:p>
            <a:pPr marL="0" lvl="0" indent="0" rtl="0">
              <a:lnSpc>
                <a:spcPct val="115000"/>
              </a:lnSpc>
              <a:spcBef>
                <a:spcPts val="0"/>
              </a:spcBef>
              <a:buNone/>
            </a:pPr>
            <a:r>
              <a:rPr lang="en-US" sz="1100"/>
              <a:t>Board of Studies NSW. (2011). </a:t>
            </a:r>
            <a:r>
              <a:rPr lang="en-US" sz="1100" i="1"/>
              <a:t>ENGLISH K-6. Support Materials for Students with Special Education Needs. Reading.</a:t>
            </a:r>
            <a:r>
              <a:rPr lang="en-US" sz="1100"/>
              <a:t> Sydney: Author.</a:t>
            </a:r>
          </a:p>
          <a:p>
            <a:pPr marL="0" lvl="0" indent="0" rtl="0">
              <a:lnSpc>
                <a:spcPct val="115000"/>
              </a:lnSpc>
              <a:spcBef>
                <a:spcPts val="0"/>
              </a:spcBef>
              <a:buNone/>
            </a:pPr>
            <a:endParaRPr sz="1100"/>
          </a:p>
          <a:p>
            <a:pPr marL="0" lvl="0" indent="0" rtl="0">
              <a:lnSpc>
                <a:spcPct val="115000"/>
              </a:lnSpc>
              <a:spcBef>
                <a:spcPts val="0"/>
              </a:spcBef>
              <a:buNone/>
            </a:pPr>
            <a:r>
              <a:rPr lang="en-US" sz="1100"/>
              <a:t>Caldwell. B. (2013). </a:t>
            </a:r>
            <a:r>
              <a:rPr lang="en-US" sz="1100" i="1"/>
              <a:t>Leading the Self-transforming School. </a:t>
            </a:r>
            <a:r>
              <a:rPr lang="en-US" sz="1100"/>
              <a:t>Retrieved from: </a:t>
            </a:r>
            <a:r>
              <a:rPr lang="en-US" sz="1100" u="sng">
                <a:solidFill>
                  <a:srgbClr val="1155CC"/>
                </a:solidFill>
                <a:hlinkClick r:id="rId3"/>
              </a:rPr>
              <a:t>https://oscarwiki.parra.catholic.edu.au/confluence/display/pss/Ann+D+Clark+Lecture</a:t>
            </a:r>
          </a:p>
          <a:p>
            <a:pPr marL="0" lvl="0" indent="0" rtl="0">
              <a:lnSpc>
                <a:spcPct val="115000"/>
              </a:lnSpc>
              <a:spcBef>
                <a:spcPts val="0"/>
              </a:spcBef>
              <a:buNone/>
            </a:pPr>
            <a:endParaRPr sz="1100"/>
          </a:p>
          <a:p>
            <a:pPr marL="0" lvl="0" indent="0" rtl="0">
              <a:lnSpc>
                <a:spcPct val="115000"/>
              </a:lnSpc>
              <a:spcBef>
                <a:spcPts val="0"/>
              </a:spcBef>
              <a:buNone/>
            </a:pPr>
            <a:r>
              <a:rPr lang="en-US" sz="1100"/>
              <a:t>Carnine, D., Silbert, J., &amp; Kameenui, E.J. (1990). </a:t>
            </a:r>
            <a:r>
              <a:rPr lang="en-US" sz="1100" i="1"/>
              <a:t>Direct Instruction Reading.</a:t>
            </a:r>
            <a:r>
              <a:rPr lang="en-US" sz="1100"/>
              <a:t> New </a:t>
            </a:r>
          </a:p>
          <a:p>
            <a:pPr marL="0" lvl="0" indent="0" rtl="0">
              <a:lnSpc>
                <a:spcPct val="115000"/>
              </a:lnSpc>
              <a:spcBef>
                <a:spcPts val="0"/>
              </a:spcBef>
              <a:buNone/>
            </a:pPr>
            <a:r>
              <a:rPr lang="en-US" sz="1100"/>
              <a:t>Jersey: Prentice Hall.</a:t>
            </a:r>
          </a:p>
          <a:p>
            <a:pPr marL="0" lvl="0" indent="0" rtl="0">
              <a:lnSpc>
                <a:spcPct val="115000"/>
              </a:lnSpc>
              <a:spcBef>
                <a:spcPts val="0"/>
              </a:spcBef>
              <a:buNone/>
            </a:pPr>
            <a:endParaRPr sz="1100"/>
          </a:p>
          <a:p>
            <a:pPr marL="0" indent="0" rtl="0">
              <a:lnSpc>
                <a:spcPct val="115000"/>
              </a:lnSpc>
              <a:spcBef>
                <a:spcPts val="0"/>
              </a:spcBef>
              <a:buNone/>
            </a:pPr>
            <a:r>
              <a:rPr lang="en-US" sz="1100"/>
              <a:t>Department of Education and Communities. (2012). </a:t>
            </a:r>
            <a:r>
              <a:rPr lang="en-US" sz="1100" i="1"/>
              <a:t>Literacy Continuum K-6. </a:t>
            </a:r>
            <a:r>
              <a:rPr lang="en-US" sz="1100"/>
              <a:t>Retrieved from:</a:t>
            </a:r>
            <a:r>
              <a:rPr lang="en-US" sz="1100" u="sng">
                <a:solidFill>
                  <a:schemeClr val="hlink"/>
                </a:solidFill>
                <a:hlinkClick r:id="rId4"/>
              </a:rPr>
              <a:t>http://www.curriculumsupport.education.nsw.gov.au/literacy/assets/pdf/continuum/k6_contin_2012.pdf</a:t>
            </a:r>
          </a:p>
          <a:p>
            <a:pPr marL="0" lvl="0" indent="0" rtl="0">
              <a:lnSpc>
                <a:spcPct val="115000"/>
              </a:lnSpc>
              <a:spcBef>
                <a:spcPts val="0"/>
              </a:spcBef>
              <a:buNone/>
            </a:pPr>
            <a:endParaRPr sz="1100"/>
          </a:p>
          <a:p>
            <a:pPr marL="0" indent="0" rtl="0">
              <a:lnSpc>
                <a:spcPct val="115000"/>
              </a:lnSpc>
              <a:spcBef>
                <a:spcPts val="0"/>
              </a:spcBef>
              <a:buNone/>
            </a:pPr>
            <a:r>
              <a:rPr lang="en-US" sz="1100"/>
              <a:t>Draper. D.  (2011). </a:t>
            </a:r>
            <a:r>
              <a:rPr lang="en-US" sz="1100" i="1"/>
              <a:t>A Scope and Sequence of Comprehension Skills. </a:t>
            </a:r>
            <a:r>
              <a:rPr lang="en-US" sz="1100"/>
              <a:t>Retrieved from:</a:t>
            </a:r>
          </a:p>
          <a:p>
            <a:pPr marL="0" indent="0" rtl="0">
              <a:lnSpc>
                <a:spcPct val="115000"/>
              </a:lnSpc>
              <a:spcBef>
                <a:spcPts val="0"/>
              </a:spcBef>
              <a:buNone/>
            </a:pPr>
            <a:r>
              <a:rPr lang="en-US" sz="1100" u="sng">
                <a:solidFill>
                  <a:srgbClr val="1155CC"/>
                </a:solidFill>
                <a:hlinkClick r:id="rId5"/>
              </a:rPr>
              <a:t>http://www.decd.sa.gov.au/literacy/files/links/Comprehension_continuum_DD.pdf</a:t>
            </a:r>
          </a:p>
          <a:p>
            <a:pPr marL="0" lvl="0" indent="0" rtl="0">
              <a:lnSpc>
                <a:spcPct val="115000"/>
              </a:lnSpc>
              <a:spcBef>
                <a:spcPts val="0"/>
              </a:spcBef>
              <a:buNone/>
            </a:pPr>
            <a:endParaRPr sz="1100"/>
          </a:p>
          <a:p>
            <a:pPr marL="0" lvl="0" indent="0" rtl="0">
              <a:lnSpc>
                <a:spcPct val="115000"/>
              </a:lnSpc>
              <a:spcBef>
                <a:spcPts val="0"/>
              </a:spcBef>
              <a:buNone/>
            </a:pPr>
            <a:r>
              <a:rPr lang="en-US" sz="1100"/>
              <a:t>Ericsson, K.A., Krampe, R.T. &amp; Tesch-Romer, C. (1993) The Role of Deliberate Practice in the Acquisition of Expert Performance. </a:t>
            </a:r>
            <a:r>
              <a:rPr lang="en-US" sz="1100" i="1"/>
              <a:t>Psychological Review, </a:t>
            </a:r>
            <a:r>
              <a:rPr lang="en-US" sz="1100"/>
              <a:t>100 (3), 363-406.</a:t>
            </a:r>
          </a:p>
          <a:p>
            <a:pPr marL="0" lvl="0" indent="0" rtl="0">
              <a:lnSpc>
                <a:spcPct val="115000"/>
              </a:lnSpc>
              <a:spcBef>
                <a:spcPts val="0"/>
              </a:spcBef>
              <a:buNone/>
            </a:pPr>
            <a:endParaRPr sz="1100"/>
          </a:p>
          <a:p>
            <a:pPr marL="0" lvl="0" indent="0" rtl="0">
              <a:lnSpc>
                <a:spcPct val="115000"/>
              </a:lnSpc>
              <a:spcBef>
                <a:spcPts val="0"/>
              </a:spcBef>
              <a:buNone/>
            </a:pPr>
            <a:endParaRPr sz="1100">
              <a:solidFill>
                <a:srgbClr val="333333"/>
              </a:solidFill>
            </a:endParaRPr>
          </a:p>
          <a:p>
            <a:pPr marL="0" lvl="0" indent="0" rtl="0">
              <a:lnSpc>
                <a:spcPct val="115000"/>
              </a:lnSpc>
              <a:spcBef>
                <a:spcPts val="0"/>
              </a:spcBef>
              <a:buNone/>
            </a:pPr>
            <a:endParaRPr sz="1100">
              <a:solidFill>
                <a:srgbClr val="333333"/>
              </a:solidFill>
            </a:endParaRPr>
          </a:p>
          <a:p>
            <a:pPr marL="0" lvl="0" indent="0" rtl="0">
              <a:lnSpc>
                <a:spcPct val="115000"/>
              </a:lnSpc>
              <a:spcBef>
                <a:spcPts val="0"/>
              </a:spcBef>
              <a:buNone/>
            </a:pPr>
            <a:endParaRPr sz="1100"/>
          </a:p>
          <a:p>
            <a:pPr marL="0" lvl="0" indent="0" rtl="0">
              <a:lnSpc>
                <a:spcPct val="115000"/>
              </a:lnSpc>
              <a:spcBef>
                <a:spcPts val="0"/>
              </a:spcBef>
              <a:buNone/>
            </a:pPr>
            <a:endParaRPr sz="1100"/>
          </a:p>
          <a:p>
            <a:pPr marL="0" lvl="0" indent="0" rtl="0">
              <a:lnSpc>
                <a:spcPct val="150000"/>
              </a:lnSpc>
              <a:spcBef>
                <a:spcPts val="0"/>
              </a:spcBef>
              <a:buNone/>
            </a:pPr>
            <a:endParaRPr sz="1100">
              <a:solidFill>
                <a:srgbClr val="333333"/>
              </a:solidFill>
            </a:endParaRPr>
          </a:p>
          <a:p>
            <a:pPr lvl="0" rtl="0">
              <a:spcBef>
                <a:spcPts val="0"/>
              </a:spcBef>
              <a:buNone/>
            </a:pPr>
            <a:endParaRPr sz="1000">
              <a:solidFill>
                <a:srgbClr val="0000FF"/>
              </a:solidFill>
            </a:endParaRPr>
          </a:p>
        </p:txBody>
      </p:sp>
      <p:sp>
        <p:nvSpPr>
          <p:cNvPr id="568" name="Shape 568"/>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lvl="0" rtl="0">
              <a:spcBef>
                <a:spcPts val="0"/>
              </a:spcBef>
              <a:buNone/>
            </a:pPr>
            <a:fld id="{00000000-1234-1234-1234-123412341234}" type="slidenum">
              <a:rPr lang="en-US"/>
              <a:t>56</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Shape 574"/>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a:spcBef>
                <a:spcPts val="0"/>
              </a:spcBef>
              <a:buNone/>
            </a:pPr>
            <a:r>
              <a:rPr lang="en-US"/>
              <a:t>References</a:t>
            </a:r>
          </a:p>
        </p:txBody>
      </p:sp>
      <p:sp>
        <p:nvSpPr>
          <p:cNvPr id="575" name="Shape 575"/>
          <p:cNvSpPr txBox="1">
            <a:spLocks noGrp="1"/>
          </p:cNvSpPr>
          <p:nvPr>
            <p:ph type="body" idx="1"/>
          </p:nvPr>
        </p:nvSpPr>
        <p:spPr>
          <a:xfrm>
            <a:off x="468312" y="1268412"/>
            <a:ext cx="8218500" cy="4857900"/>
          </a:xfrm>
          <a:prstGeom prst="rect">
            <a:avLst/>
          </a:prstGeom>
        </p:spPr>
        <p:txBody>
          <a:bodyPr lIns="91425" tIns="91425" rIns="91425" bIns="91425" anchor="t" anchorCtr="0">
            <a:noAutofit/>
          </a:bodyPr>
          <a:lstStyle/>
          <a:p>
            <a:pPr marL="0" indent="0" rtl="0">
              <a:lnSpc>
                <a:spcPct val="115000"/>
              </a:lnSpc>
              <a:spcBef>
                <a:spcPts val="0"/>
              </a:spcBef>
              <a:buNone/>
            </a:pPr>
            <a:r>
              <a:rPr lang="en-US" sz="1100">
                <a:solidFill>
                  <a:srgbClr val="333333"/>
                </a:solidFill>
              </a:rPr>
              <a:t>Frey, N., &amp; Fisher, D. (2010). Reading and the Brain: What Early Childhood Educators Need to Know. </a:t>
            </a:r>
            <a:r>
              <a:rPr lang="en-US" sz="1100" i="1">
                <a:solidFill>
                  <a:srgbClr val="333333"/>
                </a:solidFill>
              </a:rPr>
              <a:t>Early Childhood Education Journal</a:t>
            </a:r>
            <a:r>
              <a:rPr lang="en-US" sz="1100">
                <a:solidFill>
                  <a:srgbClr val="333333"/>
                </a:solidFill>
              </a:rPr>
              <a:t>, </a:t>
            </a:r>
            <a:r>
              <a:rPr lang="en-US" sz="1100" i="1">
                <a:solidFill>
                  <a:srgbClr val="333333"/>
                </a:solidFill>
              </a:rPr>
              <a:t>38</a:t>
            </a:r>
            <a:r>
              <a:rPr lang="en-US" sz="1100">
                <a:solidFill>
                  <a:srgbClr val="333333"/>
                </a:solidFill>
              </a:rPr>
              <a:t>(2), 103-110.</a:t>
            </a:r>
          </a:p>
          <a:p>
            <a:pPr marL="0" indent="0" rtl="0">
              <a:lnSpc>
                <a:spcPct val="115000"/>
              </a:lnSpc>
              <a:spcBef>
                <a:spcPts val="0"/>
              </a:spcBef>
              <a:buNone/>
            </a:pPr>
            <a:endParaRPr sz="1100"/>
          </a:p>
          <a:p>
            <a:pPr marL="0" indent="0" rtl="0">
              <a:lnSpc>
                <a:spcPct val="115000"/>
              </a:lnSpc>
              <a:spcBef>
                <a:spcPts val="0"/>
              </a:spcBef>
              <a:buNone/>
            </a:pPr>
            <a:r>
              <a:rPr lang="en-US" sz="1100"/>
              <a:t>Fountas, I.C. &amp; Pinnell, G.S. (2009). </a:t>
            </a:r>
            <a:r>
              <a:rPr lang="en-US" sz="1100" i="1"/>
              <a:t>When Readers Struggle. Teaching That Works. </a:t>
            </a:r>
            <a:r>
              <a:rPr lang="en-US" sz="1100"/>
              <a:t>Portsmouth, N.H: Heinemann.</a:t>
            </a:r>
          </a:p>
          <a:p>
            <a:pPr marL="0" indent="0" rtl="0">
              <a:lnSpc>
                <a:spcPct val="115000"/>
              </a:lnSpc>
              <a:spcBef>
                <a:spcPts val="0"/>
              </a:spcBef>
              <a:buNone/>
            </a:pPr>
            <a:endParaRPr sz="1100"/>
          </a:p>
          <a:p>
            <a:pPr marL="0" indent="0" rtl="0">
              <a:lnSpc>
                <a:spcPct val="115000"/>
              </a:lnSpc>
              <a:spcBef>
                <a:spcPts val="0"/>
              </a:spcBef>
              <a:buNone/>
            </a:pPr>
            <a:r>
              <a:rPr lang="en-US" sz="1100"/>
              <a:t>Gall, M.D., Gall, J.P., &amp; Borg, W.R. (1999). Case studies in qualitative research. In </a:t>
            </a:r>
            <a:r>
              <a:rPr lang="en-US" sz="1100" i="1"/>
              <a:t>Applying educational research: A practical guide. </a:t>
            </a:r>
            <a:r>
              <a:rPr lang="en-US" sz="1100"/>
              <a:t>(4th ed., pp.289-298) New York: Longman</a:t>
            </a:r>
          </a:p>
          <a:p>
            <a:pPr marL="0" indent="0" rtl="0">
              <a:lnSpc>
                <a:spcPct val="115000"/>
              </a:lnSpc>
              <a:spcBef>
                <a:spcPts val="0"/>
              </a:spcBef>
              <a:buNone/>
            </a:pPr>
            <a:endParaRPr sz="1100">
              <a:solidFill>
                <a:srgbClr val="0000FF"/>
              </a:solidFill>
            </a:endParaRPr>
          </a:p>
          <a:p>
            <a:pPr marL="0" indent="0" rtl="0">
              <a:lnSpc>
                <a:spcPct val="115000"/>
              </a:lnSpc>
              <a:spcBef>
                <a:spcPts val="0"/>
              </a:spcBef>
              <a:buNone/>
            </a:pPr>
            <a:r>
              <a:rPr lang="en-US" sz="1100">
                <a:solidFill>
                  <a:srgbClr val="333333"/>
                </a:solidFill>
              </a:rPr>
              <a:t>Goodwin, B., &amp; Miller, K. (2012). Research Says. </a:t>
            </a:r>
            <a:r>
              <a:rPr lang="en-US" sz="1100" i="1">
                <a:solidFill>
                  <a:srgbClr val="333333"/>
                </a:solidFill>
              </a:rPr>
              <a:t>Educational Leadership</a:t>
            </a:r>
            <a:r>
              <a:rPr lang="en-US" sz="1100">
                <a:solidFill>
                  <a:srgbClr val="333333"/>
                </a:solidFill>
              </a:rPr>
              <a:t>, </a:t>
            </a:r>
            <a:r>
              <a:rPr lang="en-US" sz="1100" i="1">
                <a:solidFill>
                  <a:srgbClr val="333333"/>
                </a:solidFill>
              </a:rPr>
              <a:t>70</a:t>
            </a:r>
            <a:r>
              <a:rPr lang="en-US" sz="1100">
                <a:solidFill>
                  <a:srgbClr val="333333"/>
                </a:solidFill>
              </a:rPr>
              <a:t>(4), 80-82</a:t>
            </a:r>
          </a:p>
          <a:p>
            <a:pPr marL="0" indent="0" rtl="0">
              <a:lnSpc>
                <a:spcPct val="115000"/>
              </a:lnSpc>
              <a:spcBef>
                <a:spcPts val="0"/>
              </a:spcBef>
              <a:buNone/>
            </a:pPr>
            <a:endParaRPr sz="1100">
              <a:solidFill>
                <a:srgbClr val="333333"/>
              </a:solidFill>
            </a:endParaRPr>
          </a:p>
          <a:p>
            <a:pPr marL="0" indent="0" rtl="0">
              <a:lnSpc>
                <a:spcPct val="115000"/>
              </a:lnSpc>
              <a:spcBef>
                <a:spcPts val="0"/>
              </a:spcBef>
              <a:buNone/>
            </a:pPr>
            <a:r>
              <a:rPr lang="en-US" sz="1100">
                <a:solidFill>
                  <a:srgbClr val="333333"/>
                </a:solidFill>
              </a:rPr>
              <a:t>Guskey, T. R. (2007). Closing Achievement Gaps: Revisiting Benjamin S. Bloom's "Learning for Mastery". </a:t>
            </a:r>
            <a:r>
              <a:rPr lang="en-US" sz="1100" i="1">
                <a:solidFill>
                  <a:srgbClr val="333333"/>
                </a:solidFill>
              </a:rPr>
              <a:t>Journal Of Advanced Academics</a:t>
            </a:r>
            <a:r>
              <a:rPr lang="en-US" sz="1100">
                <a:solidFill>
                  <a:srgbClr val="333333"/>
                </a:solidFill>
              </a:rPr>
              <a:t>, </a:t>
            </a:r>
            <a:r>
              <a:rPr lang="en-US" sz="1100" i="1">
                <a:solidFill>
                  <a:srgbClr val="333333"/>
                </a:solidFill>
              </a:rPr>
              <a:t>19</a:t>
            </a:r>
            <a:r>
              <a:rPr lang="en-US" sz="1100">
                <a:solidFill>
                  <a:srgbClr val="333333"/>
                </a:solidFill>
              </a:rPr>
              <a:t>(1), 8-31.</a:t>
            </a:r>
          </a:p>
          <a:p>
            <a:pPr marL="0" indent="0" rtl="0">
              <a:lnSpc>
                <a:spcPct val="115000"/>
              </a:lnSpc>
              <a:spcBef>
                <a:spcPts val="0"/>
              </a:spcBef>
              <a:buNone/>
            </a:pPr>
            <a:endParaRPr sz="1100">
              <a:solidFill>
                <a:srgbClr val="333333"/>
              </a:solidFill>
            </a:endParaRPr>
          </a:p>
          <a:p>
            <a:pPr marL="0" indent="0" rtl="0">
              <a:lnSpc>
                <a:spcPct val="150000"/>
              </a:lnSpc>
              <a:spcBef>
                <a:spcPts val="0"/>
              </a:spcBef>
              <a:buNone/>
            </a:pPr>
            <a:r>
              <a:rPr lang="en-US" sz="1100">
                <a:solidFill>
                  <a:srgbClr val="333333"/>
                </a:solidFill>
              </a:rPr>
              <a:t>Guskey, T. R., &amp; Anderman, E. M. (2013). In Search of a Useful Definition of Mastery. </a:t>
            </a:r>
            <a:r>
              <a:rPr lang="en-US" sz="1100" i="1">
                <a:solidFill>
                  <a:srgbClr val="333333"/>
                </a:solidFill>
              </a:rPr>
              <a:t>Educational Leadership</a:t>
            </a:r>
            <a:r>
              <a:rPr lang="en-US" sz="1100">
                <a:solidFill>
                  <a:srgbClr val="333333"/>
                </a:solidFill>
              </a:rPr>
              <a:t>,</a:t>
            </a:r>
            <a:r>
              <a:rPr lang="en-US" sz="1100" i="1">
                <a:solidFill>
                  <a:srgbClr val="333333"/>
                </a:solidFill>
              </a:rPr>
              <a:t>71</a:t>
            </a:r>
            <a:r>
              <a:rPr lang="en-US" sz="1100">
                <a:solidFill>
                  <a:srgbClr val="333333"/>
                </a:solidFill>
              </a:rPr>
              <a:t>(4), 18-23.</a:t>
            </a:r>
          </a:p>
          <a:p>
            <a:pPr marL="0" indent="0" rtl="0">
              <a:lnSpc>
                <a:spcPct val="115000"/>
              </a:lnSpc>
              <a:spcBef>
                <a:spcPts val="0"/>
              </a:spcBef>
              <a:buNone/>
            </a:pPr>
            <a:endParaRPr sz="1100">
              <a:solidFill>
                <a:srgbClr val="333333"/>
              </a:solidFill>
            </a:endParaRPr>
          </a:p>
          <a:p>
            <a:pPr marL="0" indent="0" rtl="0">
              <a:lnSpc>
                <a:spcPct val="150000"/>
              </a:lnSpc>
              <a:spcBef>
                <a:spcPts val="0"/>
              </a:spcBef>
              <a:buNone/>
            </a:pPr>
            <a:r>
              <a:rPr lang="en-US" sz="1100">
                <a:solidFill>
                  <a:srgbClr val="333333"/>
                </a:solidFill>
              </a:rPr>
              <a:t>Hatcher, P. J., &amp; And, O. (1994). Ameliorating Early Reading Failure by Integrating the Teaching of Reading and Phonological Skills: The Phonological Linkage Hypothesis.</a:t>
            </a:r>
            <a:r>
              <a:rPr lang="en-US" sz="1100" i="1">
                <a:solidFill>
                  <a:srgbClr val="333333"/>
                </a:solidFill>
              </a:rPr>
              <a:t>Child Development</a:t>
            </a:r>
            <a:r>
              <a:rPr lang="en-US" sz="1100">
                <a:solidFill>
                  <a:srgbClr val="333333"/>
                </a:solidFill>
              </a:rPr>
              <a:t>, </a:t>
            </a:r>
            <a:r>
              <a:rPr lang="en-US" sz="1100" i="1">
                <a:solidFill>
                  <a:srgbClr val="333333"/>
                </a:solidFill>
              </a:rPr>
              <a:t>65</a:t>
            </a:r>
            <a:r>
              <a:rPr lang="en-US" sz="1100">
                <a:solidFill>
                  <a:srgbClr val="333333"/>
                </a:solidFill>
              </a:rPr>
              <a:t>(1), 41-57.</a:t>
            </a:r>
          </a:p>
          <a:p>
            <a:pPr marL="0" indent="0" rtl="0">
              <a:lnSpc>
                <a:spcPct val="150000"/>
              </a:lnSpc>
              <a:spcBef>
                <a:spcPts val="0"/>
              </a:spcBef>
              <a:buNone/>
            </a:pPr>
            <a:endParaRPr sz="1100">
              <a:solidFill>
                <a:srgbClr val="333333"/>
              </a:solidFill>
            </a:endParaRPr>
          </a:p>
          <a:p>
            <a:pPr marL="0" indent="0" rtl="0">
              <a:lnSpc>
                <a:spcPct val="150000"/>
              </a:lnSpc>
              <a:spcBef>
                <a:spcPts val="0"/>
              </a:spcBef>
              <a:buNone/>
            </a:pPr>
            <a:r>
              <a:rPr lang="en-US" sz="1100">
                <a:solidFill>
                  <a:srgbClr val="333333"/>
                </a:solidFill>
              </a:rPr>
              <a:t>Hattie, J. (2009). Visible Learning. </a:t>
            </a:r>
            <a:r>
              <a:rPr lang="en-US" sz="1100" i="1">
                <a:solidFill>
                  <a:srgbClr val="333333"/>
                </a:solidFill>
              </a:rPr>
              <a:t>A Synthesis of over 800 Meta Analyses relating to Achievement. </a:t>
            </a:r>
            <a:r>
              <a:rPr lang="en-US" sz="1100">
                <a:solidFill>
                  <a:srgbClr val="333333"/>
                </a:solidFill>
              </a:rPr>
              <a:t>London: Routledge.</a:t>
            </a:r>
          </a:p>
          <a:p>
            <a:pPr marL="0" indent="0" rtl="0">
              <a:lnSpc>
                <a:spcPct val="150000"/>
              </a:lnSpc>
              <a:spcBef>
                <a:spcPts val="0"/>
              </a:spcBef>
              <a:buNone/>
            </a:pPr>
            <a:endParaRPr sz="900">
              <a:solidFill>
                <a:srgbClr val="333333"/>
              </a:solidFill>
            </a:endParaRPr>
          </a:p>
          <a:p>
            <a:pPr marL="0" indent="0" rtl="0">
              <a:lnSpc>
                <a:spcPct val="150000"/>
              </a:lnSpc>
              <a:spcBef>
                <a:spcPts val="0"/>
              </a:spcBef>
              <a:buNone/>
            </a:pPr>
            <a:r>
              <a:rPr lang="en-US" sz="1100">
                <a:solidFill>
                  <a:srgbClr val="333333"/>
                </a:solidFill>
              </a:rPr>
              <a:t>Hattie, J. (2012). </a:t>
            </a:r>
            <a:r>
              <a:rPr lang="en-US" sz="1100" i="1">
                <a:solidFill>
                  <a:srgbClr val="333333"/>
                </a:solidFill>
              </a:rPr>
              <a:t>Visible Learning for Teachers. Maximizing Impact on Learning. </a:t>
            </a:r>
            <a:r>
              <a:rPr lang="en-US" sz="1100">
                <a:solidFill>
                  <a:srgbClr val="333333"/>
                </a:solidFill>
              </a:rPr>
              <a:t>London: Routledg</a:t>
            </a:r>
          </a:p>
          <a:p>
            <a:pPr marL="0" indent="0" rtl="0">
              <a:lnSpc>
                <a:spcPct val="150000"/>
              </a:lnSpc>
              <a:spcBef>
                <a:spcPts val="0"/>
              </a:spcBef>
              <a:buNone/>
            </a:pPr>
            <a:endParaRPr sz="1100">
              <a:solidFill>
                <a:srgbClr val="333333"/>
              </a:solidFill>
            </a:endParaRPr>
          </a:p>
          <a:p>
            <a:pPr marL="0" indent="0" rtl="0">
              <a:lnSpc>
                <a:spcPct val="150000"/>
              </a:lnSpc>
              <a:spcBef>
                <a:spcPts val="0"/>
              </a:spcBef>
              <a:buNone/>
            </a:pPr>
            <a:endParaRPr sz="1000">
              <a:solidFill>
                <a:srgbClr val="0000FF"/>
              </a:solidFill>
            </a:endParaRPr>
          </a:p>
        </p:txBody>
      </p:sp>
      <p:sp>
        <p:nvSpPr>
          <p:cNvPr id="576" name="Shape 576"/>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a:spcBef>
                <a:spcPts val="0"/>
              </a:spcBef>
              <a:buNone/>
            </a:pPr>
            <a:fld id="{00000000-1234-1234-1234-123412341234}" type="slidenum">
              <a:rPr lang="en-US"/>
              <a:t>57</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Shape 582"/>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lvl="0" rtl="0">
              <a:spcBef>
                <a:spcPts val="0"/>
              </a:spcBef>
              <a:buNone/>
            </a:pPr>
            <a:r>
              <a:rPr lang="en-US"/>
              <a:t>References</a:t>
            </a:r>
          </a:p>
        </p:txBody>
      </p:sp>
      <p:sp>
        <p:nvSpPr>
          <p:cNvPr id="583" name="Shape 583"/>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lvl="0" rtl="0">
              <a:spcBef>
                <a:spcPts val="0"/>
              </a:spcBef>
              <a:buNone/>
            </a:pPr>
            <a:fld id="{00000000-1234-1234-1234-123412341234}" type="slidenum">
              <a:rPr lang="en-US"/>
              <a:t>58</a:t>
            </a:fld>
            <a:endParaRPr lang="en-US"/>
          </a:p>
        </p:txBody>
      </p:sp>
      <p:sp>
        <p:nvSpPr>
          <p:cNvPr id="584" name="Shape 584"/>
          <p:cNvSpPr txBox="1">
            <a:spLocks noGrp="1"/>
          </p:cNvSpPr>
          <p:nvPr>
            <p:ph type="body" idx="1"/>
          </p:nvPr>
        </p:nvSpPr>
        <p:spPr>
          <a:xfrm>
            <a:off x="462750" y="1000049"/>
            <a:ext cx="8218500" cy="5255999"/>
          </a:xfrm>
          <a:prstGeom prst="rect">
            <a:avLst/>
          </a:prstGeom>
        </p:spPr>
        <p:txBody>
          <a:bodyPr lIns="91425" tIns="91425" rIns="91425" bIns="91425" anchor="t" anchorCtr="0">
            <a:noAutofit/>
          </a:bodyPr>
          <a:lstStyle/>
          <a:p>
            <a:pPr marL="0" lvl="0" indent="0" rtl="0">
              <a:lnSpc>
                <a:spcPct val="150000"/>
              </a:lnSpc>
              <a:spcBef>
                <a:spcPts val="0"/>
              </a:spcBef>
              <a:buNone/>
            </a:pPr>
            <a:endParaRPr sz="900">
              <a:solidFill>
                <a:srgbClr val="333333"/>
              </a:solidFill>
            </a:endParaRPr>
          </a:p>
          <a:p>
            <a:pPr marL="0" lvl="0" indent="0" rtl="0">
              <a:lnSpc>
                <a:spcPct val="150000"/>
              </a:lnSpc>
              <a:spcBef>
                <a:spcPts val="0"/>
              </a:spcBef>
              <a:buNone/>
            </a:pPr>
            <a:r>
              <a:rPr lang="en-US" sz="1100">
                <a:solidFill>
                  <a:srgbClr val="333333"/>
                </a:solidFill>
              </a:rPr>
              <a:t>Hawkins, R. O., Hale, A., Sheeley, W., &amp; Ling, S. (2011). Repeated Reading and Vocabulary-Previewing Interventions to Improve Fluency and Comprehension for Struggling High-School Readers. </a:t>
            </a:r>
            <a:r>
              <a:rPr lang="en-US" sz="1100" i="1">
                <a:solidFill>
                  <a:srgbClr val="333333"/>
                </a:solidFill>
              </a:rPr>
              <a:t>Psychology In The Schools</a:t>
            </a:r>
            <a:r>
              <a:rPr lang="en-US" sz="1100">
                <a:solidFill>
                  <a:srgbClr val="333333"/>
                </a:solidFill>
              </a:rPr>
              <a:t>, </a:t>
            </a:r>
            <a:r>
              <a:rPr lang="en-US" sz="1100" i="1">
                <a:solidFill>
                  <a:srgbClr val="333333"/>
                </a:solidFill>
              </a:rPr>
              <a:t>48</a:t>
            </a:r>
            <a:r>
              <a:rPr lang="en-US" sz="1100">
                <a:solidFill>
                  <a:srgbClr val="333333"/>
                </a:solidFill>
              </a:rPr>
              <a:t>(1), 59-77.</a:t>
            </a:r>
          </a:p>
          <a:p>
            <a:pPr marL="0" lvl="0" indent="0" rtl="0">
              <a:lnSpc>
                <a:spcPct val="150000"/>
              </a:lnSpc>
              <a:spcBef>
                <a:spcPts val="2400"/>
              </a:spcBef>
              <a:spcAft>
                <a:spcPts val="600"/>
              </a:spcAft>
              <a:buNone/>
            </a:pPr>
            <a:r>
              <a:rPr lang="en-US" sz="1100">
                <a:solidFill>
                  <a:srgbClr val="333333"/>
                </a:solidFill>
              </a:rPr>
              <a:t>Intervention Central. (n.d.) </a:t>
            </a:r>
            <a:r>
              <a:rPr lang="en-US" sz="1100" i="1">
                <a:solidFill>
                  <a:srgbClr val="333333"/>
                </a:solidFill>
              </a:rPr>
              <a:t>The Instructional Hierarchy: Linking Stages of Learning to Effective Instructional Techniques. </a:t>
            </a:r>
            <a:r>
              <a:rPr lang="en-US" sz="1100">
                <a:solidFill>
                  <a:srgbClr val="333333"/>
                </a:solidFill>
              </a:rPr>
              <a:t>Retrieved from: http://www.interventioncentral.org/academic-interventions/general-academic/instructional-hierarchy-linking-stages-learning-effective-in</a:t>
            </a:r>
          </a:p>
          <a:p>
            <a:pPr marL="0" lvl="0" indent="0" rtl="0">
              <a:lnSpc>
                <a:spcPct val="150000"/>
              </a:lnSpc>
              <a:spcBef>
                <a:spcPts val="0"/>
              </a:spcBef>
              <a:buNone/>
            </a:pPr>
            <a:endParaRPr sz="900">
              <a:solidFill>
                <a:srgbClr val="333333"/>
              </a:solidFill>
            </a:endParaRPr>
          </a:p>
          <a:p>
            <a:pPr marL="0" lvl="0" indent="0" rtl="0">
              <a:lnSpc>
                <a:spcPct val="150000"/>
              </a:lnSpc>
              <a:spcBef>
                <a:spcPts val="0"/>
              </a:spcBef>
              <a:buNone/>
            </a:pPr>
            <a:r>
              <a:rPr lang="en-US" sz="1100">
                <a:solidFill>
                  <a:srgbClr val="333333"/>
                </a:solidFill>
              </a:rPr>
              <a:t>Killen, R. (2003). Using direct instruction as a teaching strategy. </a:t>
            </a:r>
            <a:r>
              <a:rPr lang="en-US" sz="1100" i="1">
                <a:solidFill>
                  <a:srgbClr val="333333"/>
                </a:solidFill>
              </a:rPr>
              <a:t>Effective teaching strategies: Lessons from research and practice</a:t>
            </a:r>
            <a:r>
              <a:rPr lang="en-US" sz="1100">
                <a:solidFill>
                  <a:srgbClr val="333333"/>
                </a:solidFill>
              </a:rPr>
              <a:t>. Australia: Social Science Press. Pp.62-89.</a:t>
            </a:r>
          </a:p>
          <a:p>
            <a:pPr marL="0" lvl="0" indent="0" rtl="0">
              <a:lnSpc>
                <a:spcPct val="150000"/>
              </a:lnSpc>
              <a:spcBef>
                <a:spcPts val="0"/>
              </a:spcBef>
              <a:buNone/>
            </a:pPr>
            <a:endParaRPr sz="1100">
              <a:solidFill>
                <a:srgbClr val="333333"/>
              </a:solidFill>
            </a:endParaRPr>
          </a:p>
          <a:p>
            <a:pPr marL="0" lvl="0" indent="0" rtl="0">
              <a:lnSpc>
                <a:spcPct val="150000"/>
              </a:lnSpc>
              <a:spcBef>
                <a:spcPts val="0"/>
              </a:spcBef>
              <a:buNone/>
            </a:pPr>
            <a:r>
              <a:rPr lang="en-US" sz="1100">
                <a:solidFill>
                  <a:srgbClr val="333333"/>
                </a:solidFill>
              </a:rPr>
              <a:t>Kozioff, M. A., LaNinziata, J., Cowardin, J., &amp; Bessellieu, F. B. (2000) Direct  instruction: Its contribution to high school achievement. </a:t>
            </a:r>
            <a:r>
              <a:rPr lang="en-US" sz="1100" i="1">
                <a:solidFill>
                  <a:srgbClr val="333333"/>
                </a:solidFill>
              </a:rPr>
              <a:t>The High School Journal</a:t>
            </a:r>
            <a:r>
              <a:rPr lang="en-US" sz="1100">
                <a:solidFill>
                  <a:srgbClr val="333333"/>
                </a:solidFill>
              </a:rPr>
              <a:t>. 84(2) 54-72. Proquest</a:t>
            </a:r>
          </a:p>
          <a:p>
            <a:pPr marL="0" lvl="0" indent="0" rtl="0">
              <a:lnSpc>
                <a:spcPct val="150000"/>
              </a:lnSpc>
              <a:spcBef>
                <a:spcPts val="0"/>
              </a:spcBef>
              <a:buNone/>
            </a:pPr>
            <a:endParaRPr sz="900">
              <a:solidFill>
                <a:srgbClr val="333333"/>
              </a:solidFill>
            </a:endParaRPr>
          </a:p>
          <a:p>
            <a:pPr marL="0" lvl="0" indent="0" rtl="0">
              <a:lnSpc>
                <a:spcPct val="150000"/>
              </a:lnSpc>
              <a:spcBef>
                <a:spcPts val="0"/>
              </a:spcBef>
              <a:buNone/>
            </a:pPr>
            <a:r>
              <a:rPr lang="en-US" sz="1100">
                <a:solidFill>
                  <a:srgbClr val="333333"/>
                </a:solidFill>
              </a:rPr>
              <a:t>Mellard, D., McKnight, M., &amp; Jordan, J. (2010). RTI Tier Structures and Instructional Intensity. </a:t>
            </a:r>
            <a:r>
              <a:rPr lang="en-US" sz="1100" i="1">
                <a:solidFill>
                  <a:srgbClr val="333333"/>
                </a:solidFill>
              </a:rPr>
              <a:t>Learning Disabilities Research &amp; Practice</a:t>
            </a:r>
            <a:r>
              <a:rPr lang="en-US" sz="1100">
                <a:solidFill>
                  <a:srgbClr val="333333"/>
                </a:solidFill>
              </a:rPr>
              <a:t>, </a:t>
            </a:r>
            <a:r>
              <a:rPr lang="en-US" sz="1100" i="1">
                <a:solidFill>
                  <a:srgbClr val="333333"/>
                </a:solidFill>
              </a:rPr>
              <a:t>25</a:t>
            </a:r>
            <a:r>
              <a:rPr lang="en-US" sz="1100">
                <a:solidFill>
                  <a:srgbClr val="333333"/>
                </a:solidFill>
              </a:rPr>
              <a:t>(4), 217-225.</a:t>
            </a:r>
          </a:p>
          <a:p>
            <a:pPr marL="0" lvl="0" indent="0" rtl="0">
              <a:lnSpc>
                <a:spcPct val="150000"/>
              </a:lnSpc>
              <a:spcBef>
                <a:spcPts val="0"/>
              </a:spcBef>
              <a:buNone/>
            </a:pPr>
            <a:endParaRPr sz="1100">
              <a:solidFill>
                <a:srgbClr val="333333"/>
              </a:solidFill>
            </a:endParaRPr>
          </a:p>
          <a:p>
            <a:pPr marL="0" lvl="0" indent="0" rtl="0">
              <a:lnSpc>
                <a:spcPct val="150000"/>
              </a:lnSpc>
              <a:spcBef>
                <a:spcPts val="0"/>
              </a:spcBef>
              <a:buNone/>
            </a:pPr>
            <a:r>
              <a:rPr lang="en-US" sz="1100">
                <a:solidFill>
                  <a:srgbClr val="333333"/>
                </a:solidFill>
              </a:rPr>
              <a:t>Miller, S.D., Hubble, M.A. &amp; Duncan, B.L. (2008). Supershrinks: What is the secret of their success? </a:t>
            </a:r>
            <a:r>
              <a:rPr lang="en-US" sz="1100" i="1">
                <a:solidFill>
                  <a:srgbClr val="333333"/>
                </a:solidFill>
              </a:rPr>
              <a:t>Psychotherapy in Australia. </a:t>
            </a:r>
            <a:r>
              <a:rPr lang="en-US" sz="1100">
                <a:solidFill>
                  <a:srgbClr val="333333"/>
                </a:solidFill>
              </a:rPr>
              <a:t>14 (4) 14-22.</a:t>
            </a:r>
          </a:p>
          <a:p>
            <a:pPr marL="0" lvl="0" indent="0" rtl="0">
              <a:lnSpc>
                <a:spcPct val="150000"/>
              </a:lnSpc>
              <a:spcBef>
                <a:spcPts val="0"/>
              </a:spcBef>
              <a:buNone/>
            </a:pPr>
            <a:endParaRPr sz="900">
              <a:solidFill>
                <a:srgbClr val="333333"/>
              </a:solidFill>
            </a:endParaRPr>
          </a:p>
          <a:p>
            <a:pPr marL="0" lvl="0" indent="0" rtl="0">
              <a:lnSpc>
                <a:spcPct val="150000"/>
              </a:lnSpc>
              <a:spcBef>
                <a:spcPts val="0"/>
              </a:spcBef>
              <a:buNone/>
            </a:pPr>
            <a:endParaRPr sz="1100">
              <a:solidFill>
                <a:srgbClr val="333333"/>
              </a:solidFill>
            </a:endParaRPr>
          </a:p>
          <a:p>
            <a:pPr lvl="0" rtl="0">
              <a:spcBef>
                <a:spcPts val="0"/>
              </a:spcBef>
              <a:buNone/>
            </a:pPr>
            <a:endParaRPr sz="1000">
              <a:solidFill>
                <a:srgbClr val="0000FF"/>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Shape 590"/>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lvl="0" rtl="0">
              <a:spcBef>
                <a:spcPts val="0"/>
              </a:spcBef>
              <a:buNone/>
            </a:pPr>
            <a:r>
              <a:rPr lang="en-US"/>
              <a:t>References</a:t>
            </a:r>
          </a:p>
        </p:txBody>
      </p:sp>
      <p:sp>
        <p:nvSpPr>
          <p:cNvPr id="591" name="Shape 591"/>
          <p:cNvSpPr txBox="1">
            <a:spLocks noGrp="1"/>
          </p:cNvSpPr>
          <p:nvPr>
            <p:ph type="body" idx="1"/>
          </p:nvPr>
        </p:nvSpPr>
        <p:spPr>
          <a:xfrm>
            <a:off x="462750" y="746874"/>
            <a:ext cx="8218500" cy="5018999"/>
          </a:xfrm>
          <a:prstGeom prst="rect">
            <a:avLst/>
          </a:prstGeom>
        </p:spPr>
        <p:txBody>
          <a:bodyPr lIns="91425" tIns="91425" rIns="91425" bIns="91425" anchor="t" anchorCtr="0">
            <a:noAutofit/>
          </a:bodyPr>
          <a:lstStyle/>
          <a:p>
            <a:pPr marL="0" lvl="0" indent="0" rtl="0">
              <a:lnSpc>
                <a:spcPct val="150000"/>
              </a:lnSpc>
              <a:spcBef>
                <a:spcPts val="0"/>
              </a:spcBef>
              <a:buNone/>
            </a:pPr>
            <a:endParaRPr sz="1100">
              <a:solidFill>
                <a:srgbClr val="333333"/>
              </a:solidFill>
            </a:endParaRPr>
          </a:p>
          <a:p>
            <a:pPr marL="0" lvl="0" indent="0" rtl="0">
              <a:lnSpc>
                <a:spcPct val="150000"/>
              </a:lnSpc>
              <a:spcBef>
                <a:spcPts val="0"/>
              </a:spcBef>
              <a:buNone/>
            </a:pPr>
            <a:r>
              <a:rPr lang="en-US" sz="1100">
                <a:solidFill>
                  <a:srgbClr val="333333"/>
                </a:solidFill>
              </a:rPr>
              <a:t>Neilson, R. (2003). </a:t>
            </a:r>
            <a:r>
              <a:rPr lang="en-US" sz="1100" i="1">
                <a:solidFill>
                  <a:srgbClr val="333333"/>
                </a:solidFill>
              </a:rPr>
              <a:t>Sutherland Phonological Awareness Test-Revised.</a:t>
            </a:r>
            <a:r>
              <a:rPr lang="en-US" sz="1100">
                <a:solidFill>
                  <a:srgbClr val="333333"/>
                </a:solidFill>
              </a:rPr>
              <a:t> Jamberoo, NSW: Language, Speech and Literacy Services.</a:t>
            </a:r>
          </a:p>
          <a:p>
            <a:pPr marL="0" lvl="0" indent="0" rtl="0">
              <a:lnSpc>
                <a:spcPct val="150000"/>
              </a:lnSpc>
              <a:spcBef>
                <a:spcPts val="0"/>
              </a:spcBef>
              <a:buNone/>
            </a:pPr>
            <a:endParaRPr sz="1100">
              <a:solidFill>
                <a:srgbClr val="333333"/>
              </a:solidFill>
            </a:endParaRPr>
          </a:p>
          <a:p>
            <a:pPr marL="0" lvl="0" indent="0" rtl="0">
              <a:lnSpc>
                <a:spcPct val="150000"/>
              </a:lnSpc>
              <a:spcBef>
                <a:spcPts val="0"/>
              </a:spcBef>
              <a:buNone/>
            </a:pPr>
            <a:r>
              <a:rPr lang="en-US" sz="1100">
                <a:solidFill>
                  <a:srgbClr val="333333"/>
                </a:solidFill>
              </a:rPr>
              <a:t>Paige, D. D., Rasinski, T. V., &amp; Magpuri-Lavell, T. (2012). Is Fluent, Expressive Reading Important for High School Readers?. </a:t>
            </a:r>
            <a:r>
              <a:rPr lang="en-US" sz="1100" i="1">
                <a:solidFill>
                  <a:srgbClr val="333333"/>
                </a:solidFill>
              </a:rPr>
              <a:t>Journal Of Adolescent &amp; Adult Literacy</a:t>
            </a:r>
            <a:r>
              <a:rPr lang="en-US" sz="1100">
                <a:solidFill>
                  <a:srgbClr val="333333"/>
                </a:solidFill>
              </a:rPr>
              <a:t>, </a:t>
            </a:r>
            <a:r>
              <a:rPr lang="en-US" sz="1100" i="1">
                <a:solidFill>
                  <a:srgbClr val="333333"/>
                </a:solidFill>
              </a:rPr>
              <a:t>56</a:t>
            </a:r>
            <a:r>
              <a:rPr lang="en-US" sz="1100">
                <a:solidFill>
                  <a:srgbClr val="333333"/>
                </a:solidFill>
              </a:rPr>
              <a:t>(1), 67-76.</a:t>
            </a:r>
          </a:p>
          <a:p>
            <a:pPr marL="0" lvl="0" indent="0" rtl="0">
              <a:lnSpc>
                <a:spcPct val="150000"/>
              </a:lnSpc>
              <a:spcBef>
                <a:spcPts val="0"/>
              </a:spcBef>
              <a:buNone/>
            </a:pPr>
            <a:endParaRPr sz="1100">
              <a:solidFill>
                <a:srgbClr val="333333"/>
              </a:solidFill>
            </a:endParaRPr>
          </a:p>
          <a:p>
            <a:pPr marL="0" lvl="0" indent="0" rtl="0">
              <a:lnSpc>
                <a:spcPct val="150000"/>
              </a:lnSpc>
              <a:spcBef>
                <a:spcPts val="0"/>
              </a:spcBef>
              <a:buNone/>
            </a:pPr>
            <a:r>
              <a:rPr lang="en-US" sz="1100">
                <a:solidFill>
                  <a:srgbClr val="333333"/>
                </a:solidFill>
              </a:rPr>
              <a:t>Reynolds, M., Wheldall, K., &amp; Madelaine, A. (2011). What Recent Reviews Tell Us About the Efficacy of Reading Interventions for Struggling Readers in the Early Years of Schooling. </a:t>
            </a:r>
            <a:r>
              <a:rPr lang="en-US" sz="1100" i="1">
                <a:solidFill>
                  <a:srgbClr val="333333"/>
                </a:solidFill>
              </a:rPr>
              <a:t>International Journal Of Disability, Development &amp; Education</a:t>
            </a:r>
            <a:r>
              <a:rPr lang="en-US" sz="1100">
                <a:solidFill>
                  <a:srgbClr val="333333"/>
                </a:solidFill>
              </a:rPr>
              <a:t>, </a:t>
            </a:r>
            <a:r>
              <a:rPr lang="en-US" sz="1100" i="1">
                <a:solidFill>
                  <a:srgbClr val="333333"/>
                </a:solidFill>
              </a:rPr>
              <a:t>58</a:t>
            </a:r>
            <a:r>
              <a:rPr lang="en-US" sz="1100">
                <a:solidFill>
                  <a:srgbClr val="333333"/>
                </a:solidFill>
              </a:rPr>
              <a:t>(3), 257-286.</a:t>
            </a:r>
          </a:p>
          <a:p>
            <a:pPr marL="0" lvl="0" indent="0" rtl="0">
              <a:lnSpc>
                <a:spcPct val="150000"/>
              </a:lnSpc>
              <a:spcBef>
                <a:spcPts val="0"/>
              </a:spcBef>
              <a:buNone/>
            </a:pPr>
            <a:endParaRPr sz="1100">
              <a:solidFill>
                <a:srgbClr val="333333"/>
              </a:solidFill>
            </a:endParaRPr>
          </a:p>
          <a:p>
            <a:pPr marL="0" lvl="0" indent="0" rtl="0">
              <a:lnSpc>
                <a:spcPct val="150000"/>
              </a:lnSpc>
              <a:spcBef>
                <a:spcPts val="0"/>
              </a:spcBef>
              <a:buNone/>
            </a:pPr>
            <a:r>
              <a:rPr lang="en-US" sz="1100">
                <a:solidFill>
                  <a:srgbClr val="333333"/>
                </a:solidFill>
              </a:rPr>
              <a:t>Slavich, G. M., &amp; Zimbardo, P. G. (2012). Transformational Teaching: Theoretical Underpinnings, Basic Principles, and Core Methods. </a:t>
            </a:r>
            <a:r>
              <a:rPr lang="en-US" sz="1100" i="1">
                <a:solidFill>
                  <a:srgbClr val="333333"/>
                </a:solidFill>
              </a:rPr>
              <a:t>Educational Psychology Review</a:t>
            </a:r>
            <a:r>
              <a:rPr lang="en-US" sz="1100">
                <a:solidFill>
                  <a:srgbClr val="333333"/>
                </a:solidFill>
              </a:rPr>
              <a:t>, </a:t>
            </a:r>
            <a:r>
              <a:rPr lang="en-US" sz="1100" i="1">
                <a:solidFill>
                  <a:srgbClr val="333333"/>
                </a:solidFill>
              </a:rPr>
              <a:t>24</a:t>
            </a:r>
            <a:r>
              <a:rPr lang="en-US" sz="1100">
                <a:solidFill>
                  <a:srgbClr val="333333"/>
                </a:solidFill>
              </a:rPr>
              <a:t>(4), 569-608.</a:t>
            </a:r>
          </a:p>
          <a:p>
            <a:pPr marL="0" lvl="0" indent="0" rtl="0">
              <a:lnSpc>
                <a:spcPct val="150000"/>
              </a:lnSpc>
              <a:spcBef>
                <a:spcPts val="0"/>
              </a:spcBef>
              <a:buNone/>
            </a:pPr>
            <a:endParaRPr sz="900">
              <a:solidFill>
                <a:srgbClr val="333333"/>
              </a:solidFill>
            </a:endParaRPr>
          </a:p>
          <a:p>
            <a:pPr marL="0" lvl="0" indent="0" rtl="0">
              <a:lnSpc>
                <a:spcPct val="150000"/>
              </a:lnSpc>
              <a:spcBef>
                <a:spcPts val="0"/>
              </a:spcBef>
              <a:buNone/>
            </a:pPr>
            <a:r>
              <a:rPr lang="en-US" sz="1100">
                <a:solidFill>
                  <a:srgbClr val="333333"/>
                </a:solidFill>
              </a:rPr>
              <a:t>Tucker, C. (2013). Five Musts for Mastery. </a:t>
            </a:r>
            <a:r>
              <a:rPr lang="en-US" sz="1100" i="1">
                <a:solidFill>
                  <a:srgbClr val="333333"/>
                </a:solidFill>
              </a:rPr>
              <a:t>Educational Leadership</a:t>
            </a:r>
            <a:r>
              <a:rPr lang="en-US" sz="1100">
                <a:solidFill>
                  <a:srgbClr val="333333"/>
                </a:solidFill>
              </a:rPr>
              <a:t>, </a:t>
            </a:r>
            <a:r>
              <a:rPr lang="en-US" sz="1100" i="1">
                <a:solidFill>
                  <a:srgbClr val="333333"/>
                </a:solidFill>
              </a:rPr>
              <a:t>71</a:t>
            </a:r>
            <a:r>
              <a:rPr lang="en-US" sz="1100">
                <a:solidFill>
                  <a:srgbClr val="333333"/>
                </a:solidFill>
              </a:rPr>
              <a:t>(4), 57.</a:t>
            </a:r>
          </a:p>
          <a:p>
            <a:pPr marL="0" lvl="0" indent="0" rtl="0">
              <a:lnSpc>
                <a:spcPct val="150000"/>
              </a:lnSpc>
              <a:spcBef>
                <a:spcPts val="0"/>
              </a:spcBef>
              <a:buNone/>
            </a:pPr>
            <a:endParaRPr sz="1100">
              <a:solidFill>
                <a:srgbClr val="333333"/>
              </a:solidFill>
            </a:endParaRPr>
          </a:p>
          <a:p>
            <a:pPr marL="0" lvl="0" indent="0" rtl="0">
              <a:lnSpc>
                <a:spcPct val="150000"/>
              </a:lnSpc>
              <a:spcBef>
                <a:spcPts val="0"/>
              </a:spcBef>
              <a:buNone/>
            </a:pPr>
            <a:r>
              <a:rPr lang="en-US" sz="1100">
                <a:solidFill>
                  <a:srgbClr val="333333"/>
                </a:solidFill>
              </a:rPr>
              <a:t>Vaughn, S., Mathes, P. G., Linan-Thompson, S., &amp; Francis, D. J. (2005). Teaching English Language Learners at Risk for Reading Disabilities to Read: Putting Research into Practice. </a:t>
            </a:r>
            <a:r>
              <a:rPr lang="en-US" sz="1100" i="1">
                <a:solidFill>
                  <a:srgbClr val="333333"/>
                </a:solidFill>
              </a:rPr>
              <a:t>Learning Disabilities Research And Practice</a:t>
            </a:r>
            <a:r>
              <a:rPr lang="en-US" sz="1100">
                <a:solidFill>
                  <a:srgbClr val="333333"/>
                </a:solidFill>
              </a:rPr>
              <a:t>,</a:t>
            </a:r>
            <a:r>
              <a:rPr lang="en-US" sz="1100" i="1">
                <a:solidFill>
                  <a:srgbClr val="333333"/>
                </a:solidFill>
              </a:rPr>
              <a:t>20</a:t>
            </a:r>
            <a:r>
              <a:rPr lang="en-US" sz="1100">
                <a:solidFill>
                  <a:srgbClr val="333333"/>
                </a:solidFill>
              </a:rPr>
              <a:t>(1), 58-67.</a:t>
            </a:r>
          </a:p>
          <a:p>
            <a:pPr marL="0" indent="0" rtl="0">
              <a:lnSpc>
                <a:spcPct val="150000"/>
              </a:lnSpc>
              <a:spcBef>
                <a:spcPts val="0"/>
              </a:spcBef>
              <a:buNone/>
            </a:pPr>
            <a:endParaRPr sz="1100">
              <a:solidFill>
                <a:srgbClr val="333333"/>
              </a:solidFill>
            </a:endParaRPr>
          </a:p>
          <a:p>
            <a:pPr marL="0" lvl="0" indent="0" rtl="0">
              <a:lnSpc>
                <a:spcPct val="150000"/>
              </a:lnSpc>
              <a:spcBef>
                <a:spcPts val="0"/>
              </a:spcBef>
              <a:buNone/>
            </a:pPr>
            <a:r>
              <a:rPr lang="en-US" sz="1100">
                <a:solidFill>
                  <a:srgbClr val="333333"/>
                </a:solidFill>
              </a:rPr>
              <a:t>Wiggins, G. (2013). How Good Is Good Enough? (cover story). </a:t>
            </a:r>
            <a:r>
              <a:rPr lang="en-US" sz="1100" i="1">
                <a:solidFill>
                  <a:srgbClr val="333333"/>
                </a:solidFill>
              </a:rPr>
              <a:t>Educational Leadership</a:t>
            </a:r>
            <a:r>
              <a:rPr lang="en-US" sz="1100">
                <a:solidFill>
                  <a:srgbClr val="333333"/>
                </a:solidFill>
              </a:rPr>
              <a:t>, </a:t>
            </a:r>
            <a:r>
              <a:rPr lang="en-US" sz="1100" i="1">
                <a:solidFill>
                  <a:srgbClr val="333333"/>
                </a:solidFill>
              </a:rPr>
              <a:t>71</a:t>
            </a:r>
            <a:r>
              <a:rPr lang="en-US" sz="1100">
                <a:solidFill>
                  <a:srgbClr val="333333"/>
                </a:solidFill>
              </a:rPr>
              <a:t>(4), 10.</a:t>
            </a:r>
          </a:p>
          <a:p>
            <a:pPr marL="0" lvl="0" indent="0" rtl="0">
              <a:lnSpc>
                <a:spcPct val="150000"/>
              </a:lnSpc>
              <a:spcBef>
                <a:spcPts val="0"/>
              </a:spcBef>
              <a:buNone/>
            </a:pPr>
            <a:endParaRPr sz="1100">
              <a:solidFill>
                <a:srgbClr val="333333"/>
              </a:solidFill>
            </a:endParaRPr>
          </a:p>
          <a:p>
            <a:pPr marL="0" lvl="0" indent="0" rtl="0">
              <a:lnSpc>
                <a:spcPct val="150000"/>
              </a:lnSpc>
              <a:spcBef>
                <a:spcPts val="0"/>
              </a:spcBef>
              <a:buNone/>
            </a:pPr>
            <a:r>
              <a:rPr lang="en-US" sz="1100">
                <a:solidFill>
                  <a:srgbClr val="333333"/>
                </a:solidFill>
              </a:rPr>
              <a:t>Yun, Chung-il. 2007. "Teacher's Primary Role for Education Reform: Equalizing Learning Outcomes." </a:t>
            </a:r>
            <a:r>
              <a:rPr lang="en-US" sz="1100" i="1">
                <a:solidFill>
                  <a:srgbClr val="333333"/>
                </a:solidFill>
              </a:rPr>
              <a:t>Asia Pacific Education Review</a:t>
            </a:r>
            <a:r>
              <a:rPr lang="en-US" sz="1100">
                <a:solidFill>
                  <a:srgbClr val="333333"/>
                </a:solidFill>
              </a:rPr>
              <a:t> 8, no. 2: 159-165. </a:t>
            </a:r>
            <a:r>
              <a:rPr lang="en-US" sz="1100" i="1">
                <a:solidFill>
                  <a:srgbClr val="333333"/>
                </a:solidFill>
              </a:rPr>
              <a:t>ERIC</a:t>
            </a:r>
            <a:r>
              <a:rPr lang="en-US" sz="1100">
                <a:solidFill>
                  <a:srgbClr val="333333"/>
                </a:solidFill>
              </a:rPr>
              <a:t>, EBSCO</a:t>
            </a:r>
            <a:r>
              <a:rPr lang="en-US" sz="1100" i="1">
                <a:solidFill>
                  <a:srgbClr val="333333"/>
                </a:solidFill>
              </a:rPr>
              <a:t>host</a:t>
            </a:r>
            <a:r>
              <a:rPr lang="en-US" sz="1100">
                <a:solidFill>
                  <a:srgbClr val="333333"/>
                </a:solidFill>
              </a:rPr>
              <a:t> (accessed March 30, 2015).</a:t>
            </a:r>
          </a:p>
          <a:p>
            <a:pPr lvl="0" rtl="0">
              <a:spcBef>
                <a:spcPts val="0"/>
              </a:spcBef>
              <a:buNone/>
            </a:pPr>
            <a:endParaRPr sz="1000">
              <a:solidFill>
                <a:srgbClr val="0000FF"/>
              </a:solidFill>
            </a:endParaRPr>
          </a:p>
        </p:txBody>
      </p:sp>
      <p:sp>
        <p:nvSpPr>
          <p:cNvPr id="592" name="Shape 592"/>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lvl="0" rtl="0">
              <a:spcBef>
                <a:spcPts val="0"/>
              </a:spcBef>
              <a:buNone/>
            </a:pPr>
            <a:fld id="{00000000-1234-1234-1234-123412341234}" type="slidenum">
              <a:rPr lang="en-US"/>
              <a:t>59</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lvl="0" rtl="0">
              <a:spcBef>
                <a:spcPts val="0"/>
              </a:spcBef>
              <a:buNone/>
            </a:pPr>
            <a:r>
              <a:rPr lang="en-US"/>
              <a:t>Targeted Learning Partnerships (TLPs)</a:t>
            </a:r>
          </a:p>
        </p:txBody>
      </p:sp>
      <p:sp>
        <p:nvSpPr>
          <p:cNvPr id="86" name="Shape 86"/>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lvl="0" rtl="0">
              <a:spcBef>
                <a:spcPts val="0"/>
              </a:spcBef>
              <a:buNone/>
            </a:pPr>
            <a:fld id="{00000000-1234-1234-1234-123412341234}" type="slidenum">
              <a:rPr lang="en-US"/>
              <a:t>6</a:t>
            </a:fld>
            <a:endParaRPr lang="en-US"/>
          </a:p>
        </p:txBody>
      </p:sp>
      <p:sp>
        <p:nvSpPr>
          <p:cNvPr id="87" name="Shape 87"/>
          <p:cNvSpPr txBox="1"/>
          <p:nvPr/>
        </p:nvSpPr>
        <p:spPr>
          <a:xfrm>
            <a:off x="466725" y="1548200"/>
            <a:ext cx="8643899" cy="1008300"/>
          </a:xfrm>
          <a:prstGeom prst="rect">
            <a:avLst/>
          </a:prstGeom>
          <a:noFill/>
          <a:ln>
            <a:noFill/>
          </a:ln>
        </p:spPr>
        <p:txBody>
          <a:bodyPr lIns="91425" tIns="91425" rIns="91425" bIns="91425" anchor="t" anchorCtr="0">
            <a:noAutofit/>
          </a:bodyPr>
          <a:lstStyle/>
          <a:p>
            <a:pPr lvl="0" rtl="0">
              <a:spcBef>
                <a:spcPts val="0"/>
              </a:spcBef>
              <a:buNone/>
            </a:pPr>
            <a:r>
              <a:rPr lang="en-US" sz="2900"/>
              <a:t>series of</a:t>
            </a:r>
            <a:r>
              <a:rPr lang="en-US" sz="2900">
                <a:solidFill>
                  <a:srgbClr val="0000FF"/>
                </a:solidFill>
              </a:rPr>
              <a:t> </a:t>
            </a:r>
            <a:r>
              <a:rPr lang="en-US" sz="2900" b="1"/>
              <a:t>four meetings</a:t>
            </a:r>
          </a:p>
          <a:p>
            <a:pPr lvl="0" rtl="0">
              <a:spcBef>
                <a:spcPts val="0"/>
              </a:spcBef>
              <a:buNone/>
            </a:pPr>
            <a:endParaRPr sz="2900"/>
          </a:p>
          <a:p>
            <a:pPr lvl="0" rtl="0">
              <a:spcBef>
                <a:spcPts val="0"/>
              </a:spcBef>
              <a:buNone/>
            </a:pPr>
            <a:endParaRPr sz="2900"/>
          </a:p>
          <a:p>
            <a:pPr marL="457200" indent="0" rtl="0">
              <a:spcBef>
                <a:spcPts val="0"/>
              </a:spcBef>
              <a:buNone/>
            </a:pPr>
            <a:endParaRPr sz="2900"/>
          </a:p>
          <a:p>
            <a:pPr marL="457200" lvl="0" indent="0" rtl="0">
              <a:spcBef>
                <a:spcPts val="0"/>
              </a:spcBef>
              <a:buNone/>
            </a:pPr>
            <a:r>
              <a:rPr lang="en-US" sz="2900"/>
              <a:t>school and system</a:t>
            </a:r>
            <a:r>
              <a:rPr lang="en-US" sz="2900">
                <a:solidFill>
                  <a:srgbClr val="0000FF"/>
                </a:solidFill>
              </a:rPr>
              <a:t> </a:t>
            </a:r>
            <a:r>
              <a:rPr lang="en-US" sz="2900" b="1"/>
              <a:t>personnel</a:t>
            </a:r>
          </a:p>
          <a:p>
            <a:pPr marL="457200" lvl="0" indent="457200" rtl="0">
              <a:spcBef>
                <a:spcPts val="0"/>
              </a:spcBef>
              <a:buNone/>
            </a:pPr>
            <a:endParaRPr sz="2900">
              <a:solidFill>
                <a:srgbClr val="0000FF"/>
              </a:solidFill>
            </a:endParaRPr>
          </a:p>
          <a:p>
            <a:pPr marL="457200" lvl="0" indent="457200" rtl="0">
              <a:spcBef>
                <a:spcPts val="0"/>
              </a:spcBef>
              <a:buNone/>
            </a:pPr>
            <a:endParaRPr sz="2900">
              <a:solidFill>
                <a:srgbClr val="0000FF"/>
              </a:solidFill>
            </a:endParaRPr>
          </a:p>
          <a:p>
            <a:pPr marL="457200" lvl="0" indent="457200" rtl="0">
              <a:spcBef>
                <a:spcPts val="0"/>
              </a:spcBef>
              <a:buNone/>
            </a:pPr>
            <a:endParaRPr sz="2900">
              <a:solidFill>
                <a:srgbClr val="0000FF"/>
              </a:solidFill>
            </a:endParaRPr>
          </a:p>
          <a:p>
            <a:pPr marL="1371600" lvl="0" indent="0" rtl="0">
              <a:spcBef>
                <a:spcPts val="0"/>
              </a:spcBef>
              <a:buNone/>
            </a:pPr>
            <a:r>
              <a:rPr lang="en-US" sz="2900"/>
              <a:t>monitoring and tracking </a:t>
            </a:r>
            <a:r>
              <a:rPr lang="en-US" sz="2900" b="1"/>
              <a:t>for school and system</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a:spcBef>
                <a:spcPts val="0"/>
              </a:spcBef>
              <a:buNone/>
            </a:pPr>
            <a:r>
              <a:rPr lang="en-US"/>
              <a:t>Working together..</a:t>
            </a:r>
          </a:p>
        </p:txBody>
      </p:sp>
      <p:sp>
        <p:nvSpPr>
          <p:cNvPr id="94" name="Shape 94"/>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a:spcBef>
                <a:spcPts val="0"/>
              </a:spcBef>
              <a:buNone/>
            </a:pPr>
            <a:fld id="{00000000-1234-1234-1234-123412341234}" type="slidenum">
              <a:rPr lang="en-US"/>
              <a:t>7</a:t>
            </a:fld>
            <a:endParaRPr lang="en-US"/>
          </a:p>
        </p:txBody>
      </p:sp>
      <p:pic>
        <p:nvPicPr>
          <p:cNvPr id="95" name="Shape 95"/>
          <p:cNvPicPr preferRelativeResize="0"/>
          <p:nvPr/>
        </p:nvPicPr>
        <p:blipFill>
          <a:blip r:embed="rId3">
            <a:alphaModFix/>
          </a:blip>
          <a:stretch>
            <a:fillRect/>
          </a:stretch>
        </p:blipFill>
        <p:spPr>
          <a:xfrm>
            <a:off x="-90050" y="2090725"/>
            <a:ext cx="2952750" cy="2676525"/>
          </a:xfrm>
          <a:prstGeom prst="rect">
            <a:avLst/>
          </a:prstGeom>
          <a:noFill/>
          <a:ln>
            <a:noFill/>
          </a:ln>
        </p:spPr>
      </p:pic>
      <p:pic>
        <p:nvPicPr>
          <p:cNvPr id="96" name="Shape 96"/>
          <p:cNvPicPr preferRelativeResize="0"/>
          <p:nvPr/>
        </p:nvPicPr>
        <p:blipFill>
          <a:blip r:embed="rId4">
            <a:alphaModFix/>
          </a:blip>
          <a:stretch>
            <a:fillRect/>
          </a:stretch>
        </p:blipFill>
        <p:spPr>
          <a:xfrm>
            <a:off x="1989400" y="2165762"/>
            <a:ext cx="2952750" cy="2676525"/>
          </a:xfrm>
          <a:prstGeom prst="rect">
            <a:avLst/>
          </a:prstGeom>
          <a:noFill/>
          <a:ln>
            <a:noFill/>
          </a:ln>
        </p:spPr>
      </p:pic>
      <p:pic>
        <p:nvPicPr>
          <p:cNvPr id="97" name="Shape 97"/>
          <p:cNvPicPr preferRelativeResize="0"/>
          <p:nvPr/>
        </p:nvPicPr>
        <p:blipFill>
          <a:blip r:embed="rId5">
            <a:alphaModFix/>
          </a:blip>
          <a:stretch>
            <a:fillRect/>
          </a:stretch>
        </p:blipFill>
        <p:spPr>
          <a:xfrm>
            <a:off x="4294250" y="2090712"/>
            <a:ext cx="2857500" cy="2676525"/>
          </a:xfrm>
          <a:prstGeom prst="rect">
            <a:avLst/>
          </a:prstGeom>
          <a:noFill/>
          <a:ln>
            <a:noFill/>
          </a:ln>
        </p:spPr>
      </p:pic>
      <p:pic>
        <p:nvPicPr>
          <p:cNvPr id="98" name="Shape 98"/>
          <p:cNvPicPr preferRelativeResize="0"/>
          <p:nvPr/>
        </p:nvPicPr>
        <p:blipFill>
          <a:blip r:embed="rId6">
            <a:alphaModFix/>
          </a:blip>
          <a:stretch>
            <a:fillRect/>
          </a:stretch>
        </p:blipFill>
        <p:spPr>
          <a:xfrm>
            <a:off x="6455600" y="2165775"/>
            <a:ext cx="2789699" cy="2676525"/>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200325" y="1065725"/>
            <a:ext cx="8763899" cy="5130899"/>
          </a:xfrm>
          <a:prstGeom prst="rect">
            <a:avLst/>
          </a:prstGeom>
        </p:spPr>
        <p:txBody>
          <a:bodyPr lIns="91425" tIns="91425" rIns="91425" bIns="91425" anchor="t" anchorCtr="0">
            <a:noAutofit/>
          </a:bodyPr>
          <a:lstStyle/>
          <a:p>
            <a:pPr marL="0" lvl="0" indent="0" rtl="0">
              <a:spcBef>
                <a:spcPts val="0"/>
              </a:spcBef>
              <a:buNone/>
            </a:pPr>
            <a:r>
              <a:rPr lang="en-US" dirty="0"/>
              <a:t>Students reading skills develop at different rates</a:t>
            </a:r>
          </a:p>
          <a:p>
            <a:pPr marL="0" indent="0" rtl="0">
              <a:spcBef>
                <a:spcPts val="0"/>
              </a:spcBef>
              <a:buNone/>
            </a:pPr>
            <a:r>
              <a:rPr lang="en-US" sz="1400" dirty="0"/>
              <a:t>(</a:t>
            </a:r>
            <a:r>
              <a:rPr lang="en-US" sz="1400" dirty="0" err="1"/>
              <a:t>Guskey</a:t>
            </a:r>
            <a:r>
              <a:rPr lang="en-US" sz="1400" dirty="0"/>
              <a:t>, 2007; </a:t>
            </a:r>
            <a:r>
              <a:rPr lang="en-US" sz="1400" dirty="0" err="1"/>
              <a:t>Mellard</a:t>
            </a:r>
            <a:r>
              <a:rPr lang="en-US" sz="1400" dirty="0"/>
              <a:t>, McKnight &amp; Jordan 2010; Reynolds, </a:t>
            </a:r>
            <a:r>
              <a:rPr lang="en-US" sz="1400" dirty="0" err="1"/>
              <a:t>Wheldall</a:t>
            </a:r>
            <a:r>
              <a:rPr lang="en-US" sz="1400" dirty="0"/>
              <a:t> and </a:t>
            </a:r>
            <a:r>
              <a:rPr lang="en-US" sz="1400" dirty="0" err="1"/>
              <a:t>Madelaine</a:t>
            </a:r>
            <a:r>
              <a:rPr lang="en-US" sz="1400" dirty="0"/>
              <a:t>, 2011; Yun, 2007)</a:t>
            </a:r>
          </a:p>
          <a:p>
            <a:pPr marL="0" lvl="0" indent="0" rtl="0">
              <a:spcBef>
                <a:spcPts val="0"/>
              </a:spcBef>
              <a:buNone/>
            </a:pPr>
            <a:endParaRPr sz="3600" dirty="0"/>
          </a:p>
          <a:p>
            <a:pPr marL="0" indent="0" rtl="0">
              <a:spcBef>
                <a:spcPts val="0"/>
              </a:spcBef>
              <a:buNone/>
            </a:pPr>
            <a:endParaRPr b="1" dirty="0"/>
          </a:p>
          <a:p>
            <a:pPr marL="0" indent="0" rtl="0">
              <a:spcBef>
                <a:spcPts val="0"/>
              </a:spcBef>
              <a:buNone/>
            </a:pPr>
            <a:endParaRPr b="1" dirty="0"/>
          </a:p>
          <a:p>
            <a:pPr marL="0" lvl="0" indent="0" rtl="0">
              <a:spcBef>
                <a:spcPts val="0"/>
              </a:spcBef>
              <a:buNone/>
            </a:pPr>
            <a:endParaRPr b="1" dirty="0"/>
          </a:p>
          <a:p>
            <a:pPr marL="0" indent="0" rtl="0">
              <a:spcBef>
                <a:spcPts val="0"/>
              </a:spcBef>
              <a:buNone/>
            </a:pPr>
            <a:endParaRPr b="1" dirty="0"/>
          </a:p>
          <a:p>
            <a:pPr marL="0" lvl="0" indent="0" rtl="0">
              <a:spcBef>
                <a:spcPts val="0"/>
              </a:spcBef>
              <a:buNone/>
            </a:pPr>
            <a:endParaRPr lang="en-US" dirty="0" smtClean="0"/>
          </a:p>
          <a:p>
            <a:pPr marL="0" lvl="0" indent="0" rtl="0">
              <a:spcBef>
                <a:spcPts val="0"/>
              </a:spcBef>
              <a:buNone/>
            </a:pPr>
            <a:endParaRPr lang="en-US" dirty="0"/>
          </a:p>
          <a:p>
            <a:pPr marL="0" lvl="0" indent="0" rtl="0">
              <a:spcBef>
                <a:spcPts val="0"/>
              </a:spcBef>
              <a:buNone/>
            </a:pPr>
            <a:r>
              <a:rPr lang="en-US" dirty="0" smtClean="0"/>
              <a:t>Teachers </a:t>
            </a:r>
            <a:r>
              <a:rPr lang="en-US" dirty="0"/>
              <a:t>in the mainstream feel compelled to move on before all students have mastery resulting in a broad but fragile repertoire </a:t>
            </a:r>
            <a:r>
              <a:rPr lang="en-US" sz="1400" dirty="0"/>
              <a:t>(Binder 1996 as cited in </a:t>
            </a:r>
            <a:r>
              <a:rPr lang="en-US" sz="1400" dirty="0" err="1"/>
              <a:t>Kozioff</a:t>
            </a:r>
            <a:r>
              <a:rPr lang="en-US" sz="1400" dirty="0"/>
              <a:t>, </a:t>
            </a:r>
            <a:r>
              <a:rPr lang="en-US" sz="1400" dirty="0" err="1"/>
              <a:t>LaNinziata</a:t>
            </a:r>
            <a:r>
              <a:rPr lang="en-US" sz="1400" dirty="0"/>
              <a:t>, </a:t>
            </a:r>
            <a:r>
              <a:rPr lang="en-US" sz="1400" dirty="0" err="1"/>
              <a:t>Cowardin</a:t>
            </a:r>
            <a:r>
              <a:rPr lang="en-US" sz="1400" dirty="0"/>
              <a:t> &amp; </a:t>
            </a:r>
            <a:r>
              <a:rPr lang="en-US" sz="1400" dirty="0" err="1"/>
              <a:t>Besselieu</a:t>
            </a:r>
            <a:r>
              <a:rPr lang="en-US" sz="1400" dirty="0"/>
              <a:t>, 2000).</a:t>
            </a:r>
          </a:p>
          <a:p>
            <a:pPr marL="0" lvl="0" indent="0" rtl="0">
              <a:spcBef>
                <a:spcPts val="0"/>
              </a:spcBef>
              <a:buNone/>
            </a:pPr>
            <a:r>
              <a:rPr lang="en-US" sz="3600" dirty="0"/>
              <a:t> </a:t>
            </a:r>
          </a:p>
        </p:txBody>
      </p:sp>
      <p:sp>
        <p:nvSpPr>
          <p:cNvPr id="105" name="Shape 105"/>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lvl="0" rtl="0">
              <a:spcBef>
                <a:spcPts val="0"/>
              </a:spcBef>
              <a:buNone/>
            </a:pPr>
            <a:r>
              <a:rPr lang="en-US"/>
              <a:t>Observational Data</a:t>
            </a:r>
          </a:p>
        </p:txBody>
      </p:sp>
      <p:pic>
        <p:nvPicPr>
          <p:cNvPr id="106" name="Shape 106"/>
          <p:cNvPicPr preferRelativeResize="0"/>
          <p:nvPr/>
        </p:nvPicPr>
        <p:blipFill>
          <a:blip r:embed="rId3">
            <a:alphaModFix/>
          </a:blip>
          <a:stretch>
            <a:fillRect/>
          </a:stretch>
        </p:blipFill>
        <p:spPr>
          <a:xfrm>
            <a:off x="5315799" y="2208477"/>
            <a:ext cx="3111898" cy="2074176"/>
          </a:xfrm>
          <a:prstGeom prst="rect">
            <a:avLst/>
          </a:prstGeom>
          <a:noFill/>
          <a:ln>
            <a:noFill/>
          </a:ln>
        </p:spPr>
      </p:pic>
      <p:sp>
        <p:nvSpPr>
          <p:cNvPr id="107" name="Shape 107"/>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lvl="0" rtl="0">
              <a:spcBef>
                <a:spcPts val="0"/>
              </a:spcBef>
              <a:buNone/>
            </a:pPr>
            <a:fld id="{00000000-1234-1234-1234-123412341234}" type="slidenum">
              <a:rPr lang="en-US"/>
              <a:t>8</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66725" y="188911"/>
            <a:ext cx="8231100" cy="719100"/>
          </a:xfrm>
          <a:prstGeom prst="rect">
            <a:avLst/>
          </a:prstGeom>
        </p:spPr>
        <p:txBody>
          <a:bodyPr lIns="91425" tIns="91425" rIns="91425" bIns="91425" anchor="ctr" anchorCtr="0">
            <a:noAutofit/>
          </a:bodyPr>
          <a:lstStyle/>
          <a:p>
            <a:pPr>
              <a:spcBef>
                <a:spcPts val="0"/>
              </a:spcBef>
              <a:buNone/>
            </a:pPr>
            <a:r>
              <a:rPr lang="en-US"/>
              <a:t>Hypothesis</a:t>
            </a:r>
          </a:p>
        </p:txBody>
      </p:sp>
      <p:sp>
        <p:nvSpPr>
          <p:cNvPr id="114" name="Shape 114"/>
          <p:cNvSpPr txBox="1">
            <a:spLocks noGrp="1"/>
          </p:cNvSpPr>
          <p:nvPr>
            <p:ph type="body" idx="1"/>
          </p:nvPr>
        </p:nvSpPr>
        <p:spPr>
          <a:xfrm>
            <a:off x="162825" y="2573975"/>
            <a:ext cx="8838900" cy="4857900"/>
          </a:xfrm>
          <a:prstGeom prst="rect">
            <a:avLst/>
          </a:prstGeom>
        </p:spPr>
        <p:txBody>
          <a:bodyPr lIns="91425" tIns="91425" rIns="91425" bIns="91425" anchor="t" anchorCtr="0">
            <a:noAutofit/>
          </a:bodyPr>
          <a:lstStyle/>
          <a:p>
            <a:pPr marL="0" indent="0" algn="just" rtl="0">
              <a:lnSpc>
                <a:spcPct val="120000"/>
              </a:lnSpc>
              <a:spcBef>
                <a:spcPts val="0"/>
              </a:spcBef>
              <a:buNone/>
            </a:pPr>
            <a:r>
              <a:rPr lang="en-US"/>
              <a:t>Our hypothesis was formed that teaching reading skills to mastery would result in students maintaining and generalising learning beyond the intervention.</a:t>
            </a:r>
          </a:p>
          <a:p>
            <a:pPr>
              <a:spcBef>
                <a:spcPts val="0"/>
              </a:spcBef>
              <a:buNone/>
            </a:pPr>
            <a:endParaRPr sz="3600"/>
          </a:p>
        </p:txBody>
      </p:sp>
      <p:sp>
        <p:nvSpPr>
          <p:cNvPr id="115" name="Shape 115"/>
          <p:cNvSpPr txBox="1">
            <a:spLocks noGrp="1"/>
          </p:cNvSpPr>
          <p:nvPr>
            <p:ph type="sldNum" idx="12"/>
          </p:nvPr>
        </p:nvSpPr>
        <p:spPr>
          <a:xfrm>
            <a:off x="6011862" y="6473825"/>
            <a:ext cx="792299" cy="339600"/>
          </a:xfrm>
          <a:prstGeom prst="rect">
            <a:avLst/>
          </a:prstGeom>
        </p:spPr>
        <p:txBody>
          <a:bodyPr lIns="91425" tIns="91425" rIns="91425" bIns="91425" anchor="t" anchorCtr="0">
            <a:noAutofit/>
          </a:bodyPr>
          <a:lstStyle/>
          <a:p>
            <a:pPr>
              <a:spcBef>
                <a:spcPts val="0"/>
              </a:spcBef>
              <a:buNone/>
            </a:pPr>
            <a:fld id="{00000000-1234-1234-1234-123412341234}" type="slidenum">
              <a:rPr lang="en-US"/>
              <a:t>9</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5F5F5F"/>
      </a:dk1>
      <a:lt1>
        <a:srgbClr val="FFFFFF"/>
      </a:lt1>
      <a:dk2>
        <a:srgbClr val="FFFFFF"/>
      </a:dk2>
      <a:lt2>
        <a:srgbClr val="00B6DE"/>
      </a:lt2>
      <a:accent1>
        <a:srgbClr val="C7E6FF"/>
      </a:accent1>
      <a:accent2>
        <a:srgbClr val="41C6E7"/>
      </a:accent2>
      <a:accent3>
        <a:srgbClr val="FFFFFF"/>
      </a:accent3>
      <a:accent4>
        <a:srgbClr val="C7E6FF"/>
      </a:accent4>
      <a:accent5>
        <a:srgbClr val="41C6E7"/>
      </a:accent5>
      <a:accent6>
        <a:srgbClr val="FFFFFF"/>
      </a:accent6>
      <a:hlink>
        <a:srgbClr val="FFBD33"/>
      </a:hlink>
      <a:folHlink>
        <a:srgbClr val="FE85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TotalTime>
  <Words>4102</Words>
  <Application>Microsoft Macintosh PowerPoint</Application>
  <PresentationFormat>On-screen Show (4:3)</PresentationFormat>
  <Paragraphs>852</Paragraphs>
  <Slides>59</Slides>
  <Notes>59</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Default Design</vt:lpstr>
      <vt:lpstr> From acquisition to mastery: How reading profiles impact on outcomes for struggling students </vt:lpstr>
      <vt:lpstr>Purpose</vt:lpstr>
      <vt:lpstr>Identifying the problem of practice </vt:lpstr>
      <vt:lpstr>Case Management</vt:lpstr>
      <vt:lpstr>Targeted Learning Partnerships (TLPs)</vt:lpstr>
      <vt:lpstr>Targeted Learning Partnerships (TLPs)</vt:lpstr>
      <vt:lpstr>Working together..</vt:lpstr>
      <vt:lpstr>Observational Data</vt:lpstr>
      <vt:lpstr>Hypothesis</vt:lpstr>
      <vt:lpstr>Investigating the Problem</vt:lpstr>
      <vt:lpstr>Evidence based reading instruction</vt:lpstr>
      <vt:lpstr>Evidence based reading instruction</vt:lpstr>
      <vt:lpstr>Evidence based reading instruction</vt:lpstr>
      <vt:lpstr>Evidence based reading instruction</vt:lpstr>
      <vt:lpstr>Evidence based reading instruction</vt:lpstr>
      <vt:lpstr>Feedback</vt:lpstr>
      <vt:lpstr>Feedback</vt:lpstr>
      <vt:lpstr>Feedback</vt:lpstr>
      <vt:lpstr>Mastery</vt:lpstr>
      <vt:lpstr>Mastery</vt:lpstr>
      <vt:lpstr>Direct Instruction</vt:lpstr>
      <vt:lpstr>Direct Instruction</vt:lpstr>
      <vt:lpstr>Direct Instruction</vt:lpstr>
      <vt:lpstr>Direct Instruction</vt:lpstr>
      <vt:lpstr>Reading profile</vt:lpstr>
      <vt:lpstr>Reading profiles </vt:lpstr>
      <vt:lpstr>Reading profiles </vt:lpstr>
      <vt:lpstr>Reading profiles </vt:lpstr>
      <vt:lpstr>Reading profiles </vt:lpstr>
      <vt:lpstr>Our Evidence</vt:lpstr>
      <vt:lpstr>Our Evidence</vt:lpstr>
      <vt:lpstr>Perspectives</vt:lpstr>
      <vt:lpstr>Key characteristics</vt:lpstr>
      <vt:lpstr>Profile Data Student 01</vt:lpstr>
      <vt:lpstr>Reading Data Student 01</vt:lpstr>
      <vt:lpstr>Reading Data Student 01</vt:lpstr>
      <vt:lpstr>Reading Data Student 01</vt:lpstr>
      <vt:lpstr>Profile Data Student 02</vt:lpstr>
      <vt:lpstr>Reading Data Student 02</vt:lpstr>
      <vt:lpstr>Self Concept Student 01</vt:lpstr>
      <vt:lpstr>Engagement </vt:lpstr>
      <vt:lpstr>Persistence</vt:lpstr>
      <vt:lpstr>Motivation</vt:lpstr>
      <vt:lpstr>Self Efficacy</vt:lpstr>
      <vt:lpstr>Self Handicapping</vt:lpstr>
      <vt:lpstr>Independence</vt:lpstr>
      <vt:lpstr>Self Concept Student 02</vt:lpstr>
      <vt:lpstr>Engagement </vt:lpstr>
      <vt:lpstr>Persistence</vt:lpstr>
      <vt:lpstr>Motivation</vt:lpstr>
      <vt:lpstr>Self Efficacy</vt:lpstr>
      <vt:lpstr>Self Handicapping</vt:lpstr>
      <vt:lpstr>Independence</vt:lpstr>
      <vt:lpstr>Our Key Learnings </vt:lpstr>
      <vt:lpstr>Implications for Systems</vt:lpstr>
      <vt:lpstr>References</vt:lpstr>
      <vt:lpstr>References</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From acquisition to mastery: How reading profiles impact on outcomes for struggling students </dc:title>
  <cp:lastModifiedBy>Catholic Education Office Parramatta</cp:lastModifiedBy>
  <cp:revision>16</cp:revision>
  <dcterms:modified xsi:type="dcterms:W3CDTF">2015-05-25T00:13:42Z</dcterms:modified>
</cp:coreProperties>
</file>