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mp" ContentType="image/p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8" r:id="rId3"/>
    <p:sldId id="299" r:id="rId4"/>
    <p:sldId id="289" r:id="rId5"/>
    <p:sldId id="309" r:id="rId6"/>
    <p:sldId id="257" r:id="rId7"/>
    <p:sldId id="279" r:id="rId8"/>
    <p:sldId id="269" r:id="rId9"/>
    <p:sldId id="291" r:id="rId10"/>
    <p:sldId id="294" r:id="rId11"/>
    <p:sldId id="295" r:id="rId12"/>
    <p:sldId id="310" r:id="rId13"/>
    <p:sldId id="281" r:id="rId14"/>
    <p:sldId id="292" r:id="rId15"/>
    <p:sldId id="284" r:id="rId16"/>
    <p:sldId id="282" r:id="rId17"/>
    <p:sldId id="283" r:id="rId18"/>
    <p:sldId id="296" r:id="rId19"/>
    <p:sldId id="286" r:id="rId20"/>
    <p:sldId id="287" r:id="rId21"/>
    <p:sldId id="280" r:id="rId22"/>
    <p:sldId id="258" r:id="rId23"/>
    <p:sldId id="302" r:id="rId24"/>
    <p:sldId id="303" r:id="rId25"/>
    <p:sldId id="305" r:id="rId26"/>
    <p:sldId id="304" r:id="rId27"/>
    <p:sldId id="306" r:id="rId28"/>
    <p:sldId id="301" r:id="rId29"/>
    <p:sldId id="297" r:id="rId30"/>
    <p:sldId id="298" r:id="rId31"/>
    <p:sldId id="300" r:id="rId32"/>
    <p:sldId id="259" r:id="rId33"/>
    <p:sldId id="276" r:id="rId34"/>
    <p:sldId id="275" r:id="rId35"/>
    <p:sldId id="260" r:id="rId36"/>
    <p:sldId id="261" r:id="rId37"/>
    <p:sldId id="262" r:id="rId38"/>
    <p:sldId id="263" r:id="rId39"/>
    <p:sldId id="264" r:id="rId40"/>
    <p:sldId id="270" r:id="rId41"/>
    <p:sldId id="278" r:id="rId42"/>
    <p:sldId id="307" r:id="rId43"/>
    <p:sldId id="271" r:id="rId44"/>
    <p:sldId id="273" r:id="rId45"/>
    <p:sldId id="274" r:id="rId46"/>
    <p:sldId id="308" r:id="rId47"/>
    <p:sldId id="26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31" d="100"/>
          <a:sy n="131" d="100"/>
        </p:scale>
        <p:origin x="-120" y="-4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PRETEST%20ANALYSIS.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PRETEST%20ANALYSIS.xlsx"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PRETEST%20ANALYSIS.xlsx" TargetMode="External"/><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PRETEST%20ANALYSIS.xlsx" TargetMode="External"/><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PRETEST%20ANALYSIS.xlsx" TargetMode="External"/><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PRETEST%20ANALYS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esktop\PRETEST%20ANALYSIS.xlsx" TargetMode="External"/><Relationship Id="rId2" Type="http://schemas.microsoft.com/office/2011/relationships/chartStyle" Target="style6.xml"/><Relationship Id="rId3" Type="http://schemas.microsoft.com/office/2011/relationships/chartColorStyle" Target="colors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Cycle One - Pre Test </a:t>
            </a:r>
            <a:r>
              <a:rPr lang="en-US" dirty="0" smtClean="0"/>
              <a:t>Item </a:t>
            </a:r>
            <a:r>
              <a:rPr lang="en-US" dirty="0"/>
              <a:t>Analysis</a:t>
            </a:r>
          </a:p>
        </c:rich>
      </c:tx>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spPr>
            <a:solidFill>
              <a:schemeClr val="tx2">
                <a:lumMod val="50000"/>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0.00833311461067367"/>
                  <c:y val="-0.037037037037037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66666666666667"/>
                  <c:y val="-0.0046296296296295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66666666666667"/>
                  <c:y val="-0.0092592592592592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111111111111111"/>
                  <c:y val="-0.013888888888888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833333333333334"/>
                  <c:y val="-0.0277777777777779"/>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138888888888889"/>
                  <c:y val="-0.013888888888888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'Cycle 1 Bars'!$A$2:$A$7</c:f>
              <c:strCache>
                <c:ptCount val="6"/>
                <c:pt idx="0">
                  <c:v>1i</c:v>
                </c:pt>
                <c:pt idx="1">
                  <c:v>1ii</c:v>
                </c:pt>
                <c:pt idx="2">
                  <c:v>2</c:v>
                </c:pt>
                <c:pt idx="3">
                  <c:v>3</c:v>
                </c:pt>
                <c:pt idx="4">
                  <c:v>4</c:v>
                </c:pt>
                <c:pt idx="5">
                  <c:v>5</c:v>
                </c:pt>
              </c:strCache>
            </c:strRef>
          </c:cat>
          <c:val>
            <c:numRef>
              <c:f>'Cycle 1 Bars'!$B$2:$B$7</c:f>
              <c:numCache>
                <c:formatCode>0.00</c:formatCode>
                <c:ptCount val="6"/>
                <c:pt idx="0">
                  <c:v>38.46153846153846</c:v>
                </c:pt>
                <c:pt idx="1">
                  <c:v>69.23076923076921</c:v>
                </c:pt>
                <c:pt idx="2">
                  <c:v>7.692307692307692</c:v>
                </c:pt>
                <c:pt idx="3">
                  <c:v>7.692307692307692</c:v>
                </c:pt>
                <c:pt idx="4">
                  <c:v>65.3846153846154</c:v>
                </c:pt>
                <c:pt idx="5">
                  <c:v>88.46153846153846</c:v>
                </c:pt>
              </c:numCache>
            </c:numRef>
          </c:val>
        </c:ser>
        <c:dLbls>
          <c:showLegendKey val="0"/>
          <c:showVal val="0"/>
          <c:showCatName val="0"/>
          <c:showSerName val="0"/>
          <c:showPercent val="0"/>
          <c:showBubbleSize val="0"/>
        </c:dLbls>
        <c:gapWidth val="65"/>
        <c:shape val="cylinder"/>
        <c:axId val="-2095120888"/>
        <c:axId val="-2095117336"/>
        <c:axId val="0"/>
      </c:bar3DChart>
      <c:catAx>
        <c:axId val="-2095120888"/>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95117336"/>
        <c:crosses val="autoZero"/>
        <c:auto val="1"/>
        <c:lblAlgn val="ctr"/>
        <c:lblOffset val="100"/>
        <c:noMultiLvlLbl val="0"/>
      </c:catAx>
      <c:valAx>
        <c:axId val="-2095117336"/>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95120888"/>
        <c:crosses val="autoZero"/>
        <c:crossBetween val="between"/>
        <c:majorUnit val="20.0"/>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Cycle One - Post Test </a:t>
            </a:r>
            <a:r>
              <a:rPr lang="en-US" dirty="0" smtClean="0"/>
              <a:t>Item </a:t>
            </a:r>
            <a:r>
              <a:rPr lang="en-US" dirty="0"/>
              <a:t>Analysis</a:t>
            </a:r>
          </a:p>
        </c:rich>
      </c:tx>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2"/>
          <c:order val="0"/>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'Cycle 1 Bars'!$A$2:$A$7</c:f>
              <c:strCache>
                <c:ptCount val="6"/>
                <c:pt idx="0">
                  <c:v>1i</c:v>
                </c:pt>
                <c:pt idx="1">
                  <c:v>1ii</c:v>
                </c:pt>
                <c:pt idx="2">
                  <c:v>2</c:v>
                </c:pt>
                <c:pt idx="3">
                  <c:v>3</c:v>
                </c:pt>
                <c:pt idx="4">
                  <c:v>4</c:v>
                </c:pt>
                <c:pt idx="5">
                  <c:v>5</c:v>
                </c:pt>
              </c:strCache>
            </c:strRef>
          </c:cat>
          <c:val>
            <c:numRef>
              <c:f>'Cycle 1 Bars'!$C$2:$C$7</c:f>
              <c:numCache>
                <c:formatCode>General</c:formatCode>
                <c:ptCount val="6"/>
                <c:pt idx="0" formatCode="0.00">
                  <c:v>100.0</c:v>
                </c:pt>
                <c:pt idx="1">
                  <c:v>61.54</c:v>
                </c:pt>
                <c:pt idx="2">
                  <c:v>80.77</c:v>
                </c:pt>
                <c:pt idx="3">
                  <c:v>84.62</c:v>
                </c:pt>
                <c:pt idx="4">
                  <c:v>26.92</c:v>
                </c:pt>
                <c:pt idx="5">
                  <c:v>53.85</c:v>
                </c:pt>
              </c:numCache>
            </c:numRef>
          </c:val>
        </c:ser>
        <c:dLbls>
          <c:showLegendKey val="0"/>
          <c:showVal val="0"/>
          <c:showCatName val="0"/>
          <c:showSerName val="0"/>
          <c:showPercent val="0"/>
          <c:showBubbleSize val="0"/>
        </c:dLbls>
        <c:gapWidth val="65"/>
        <c:shape val="cylinder"/>
        <c:axId val="-2095170536"/>
        <c:axId val="-2095171768"/>
        <c:axId val="0"/>
      </c:bar3DChart>
      <c:catAx>
        <c:axId val="-2095170536"/>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95171768"/>
        <c:crosses val="autoZero"/>
        <c:auto val="1"/>
        <c:lblAlgn val="ctr"/>
        <c:lblOffset val="100"/>
        <c:noMultiLvlLbl val="0"/>
      </c:catAx>
      <c:valAx>
        <c:axId val="-209517176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95170536"/>
        <c:crosses val="autoZero"/>
        <c:crossBetween val="between"/>
        <c:majorUnit val="20.0"/>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Cycle One Overall Result for Each Question</a:t>
            </a:r>
          </a:p>
        </c:rich>
      </c:tx>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Pre Test</c:v>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0.0"/>
                  <c:y val="-0.032407407407407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'Cycle 1 Bars'!$A$2:$A$7</c:f>
              <c:strCache>
                <c:ptCount val="6"/>
                <c:pt idx="0">
                  <c:v>1i</c:v>
                </c:pt>
                <c:pt idx="1">
                  <c:v>1ii</c:v>
                </c:pt>
                <c:pt idx="2">
                  <c:v>2</c:v>
                </c:pt>
                <c:pt idx="3">
                  <c:v>3</c:v>
                </c:pt>
                <c:pt idx="4">
                  <c:v>4</c:v>
                </c:pt>
                <c:pt idx="5">
                  <c:v>5</c:v>
                </c:pt>
              </c:strCache>
            </c:strRef>
          </c:cat>
          <c:val>
            <c:numRef>
              <c:f>'Cycle 1 Bars'!$B$2:$B$7</c:f>
              <c:numCache>
                <c:formatCode>0.00</c:formatCode>
                <c:ptCount val="6"/>
                <c:pt idx="0">
                  <c:v>38.46153846153846</c:v>
                </c:pt>
                <c:pt idx="1">
                  <c:v>69.23076923076921</c:v>
                </c:pt>
                <c:pt idx="2">
                  <c:v>7.692307692307692</c:v>
                </c:pt>
                <c:pt idx="3">
                  <c:v>7.692307692307692</c:v>
                </c:pt>
                <c:pt idx="4">
                  <c:v>65.3846153846154</c:v>
                </c:pt>
                <c:pt idx="5">
                  <c:v>88.46153846153846</c:v>
                </c:pt>
              </c:numCache>
            </c:numRef>
          </c:val>
        </c:ser>
        <c:ser>
          <c:idx val="2"/>
          <c:order val="1"/>
          <c:tx>
            <c:v>Post Test</c:v>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1"/>
              <c:layout>
                <c:manualLayout>
                  <c:x val="0.0154525386313465"/>
                  <c:y val="-0.013888888888888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110375275938191"/>
                  <c:y val="-0.0138888888888889"/>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250000000000001"/>
                  <c:y val="-0.0046296296296296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'Cycle 1 Bars'!$A$2:$A$7</c:f>
              <c:strCache>
                <c:ptCount val="6"/>
                <c:pt idx="0">
                  <c:v>1i</c:v>
                </c:pt>
                <c:pt idx="1">
                  <c:v>1ii</c:v>
                </c:pt>
                <c:pt idx="2">
                  <c:v>2</c:v>
                </c:pt>
                <c:pt idx="3">
                  <c:v>3</c:v>
                </c:pt>
                <c:pt idx="4">
                  <c:v>4</c:v>
                </c:pt>
                <c:pt idx="5">
                  <c:v>5</c:v>
                </c:pt>
              </c:strCache>
            </c:strRef>
          </c:cat>
          <c:val>
            <c:numRef>
              <c:f>'Cycle 1 Bars'!$C$2:$C$7</c:f>
              <c:numCache>
                <c:formatCode>General</c:formatCode>
                <c:ptCount val="6"/>
                <c:pt idx="0" formatCode="0.00">
                  <c:v>100.0</c:v>
                </c:pt>
                <c:pt idx="1">
                  <c:v>61.54</c:v>
                </c:pt>
                <c:pt idx="2">
                  <c:v>80.77</c:v>
                </c:pt>
                <c:pt idx="3">
                  <c:v>84.62</c:v>
                </c:pt>
                <c:pt idx="4">
                  <c:v>26.92</c:v>
                </c:pt>
                <c:pt idx="5">
                  <c:v>53.85</c:v>
                </c:pt>
              </c:numCache>
            </c:numRef>
          </c:val>
        </c:ser>
        <c:dLbls>
          <c:showLegendKey val="0"/>
          <c:showVal val="0"/>
          <c:showCatName val="0"/>
          <c:showSerName val="0"/>
          <c:showPercent val="0"/>
          <c:showBubbleSize val="0"/>
        </c:dLbls>
        <c:gapWidth val="65"/>
        <c:shape val="cylinder"/>
        <c:axId val="-2095262072"/>
        <c:axId val="-2095258568"/>
        <c:axId val="0"/>
      </c:bar3DChart>
      <c:catAx>
        <c:axId val="-2095262072"/>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95258568"/>
        <c:crosses val="autoZero"/>
        <c:auto val="1"/>
        <c:lblAlgn val="ctr"/>
        <c:lblOffset val="100"/>
        <c:noMultiLvlLbl val="0"/>
      </c:catAx>
      <c:valAx>
        <c:axId val="-209525856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95262072"/>
        <c:crosses val="autoZero"/>
        <c:crossBetween val="between"/>
        <c:majorUnit val="20.0"/>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Cycle Two - Pre Test Question Analysis</a:t>
            </a:r>
          </a:p>
        </c:rich>
      </c:tx>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spPr>
            <a:solidFill>
              <a:schemeClr val="accent5">
                <a:lumMod val="75000"/>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'Cycle 2 Bars'!$A$2:$A$7</c:f>
              <c:strCache>
                <c:ptCount val="6"/>
                <c:pt idx="0">
                  <c:v>1i</c:v>
                </c:pt>
                <c:pt idx="1">
                  <c:v>1ii</c:v>
                </c:pt>
                <c:pt idx="2">
                  <c:v>2</c:v>
                </c:pt>
                <c:pt idx="3">
                  <c:v>3</c:v>
                </c:pt>
                <c:pt idx="4">
                  <c:v>4</c:v>
                </c:pt>
                <c:pt idx="5">
                  <c:v>5</c:v>
                </c:pt>
              </c:strCache>
            </c:strRef>
          </c:cat>
          <c:val>
            <c:numRef>
              <c:f>'Cycle 2 Bars'!$B$2:$B$7</c:f>
              <c:numCache>
                <c:formatCode>0.00</c:formatCode>
                <c:ptCount val="6"/>
                <c:pt idx="0">
                  <c:v>45.45</c:v>
                </c:pt>
                <c:pt idx="1">
                  <c:v>72.73</c:v>
                </c:pt>
                <c:pt idx="2">
                  <c:v>22.73</c:v>
                </c:pt>
                <c:pt idx="3">
                  <c:v>4.55</c:v>
                </c:pt>
                <c:pt idx="4">
                  <c:v>68.17999999999999</c:v>
                </c:pt>
                <c:pt idx="5">
                  <c:v>68.17999999999999</c:v>
                </c:pt>
              </c:numCache>
            </c:numRef>
          </c:val>
        </c:ser>
        <c:dLbls>
          <c:showLegendKey val="0"/>
          <c:showVal val="0"/>
          <c:showCatName val="0"/>
          <c:showSerName val="0"/>
          <c:showPercent val="0"/>
          <c:showBubbleSize val="0"/>
        </c:dLbls>
        <c:gapWidth val="65"/>
        <c:shape val="box"/>
        <c:axId val="-2095335096"/>
        <c:axId val="-2095339576"/>
        <c:axId val="0"/>
      </c:bar3DChart>
      <c:catAx>
        <c:axId val="-2095335096"/>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95339576"/>
        <c:crosses val="autoZero"/>
        <c:auto val="1"/>
        <c:lblAlgn val="ctr"/>
        <c:lblOffset val="100"/>
        <c:noMultiLvlLbl val="0"/>
      </c:catAx>
      <c:valAx>
        <c:axId val="-2095339576"/>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9533509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Cycle Two - Post Test Question Analysis</a:t>
            </a:r>
          </a:p>
        </c:rich>
      </c:tx>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spPr>
            <a:solidFill>
              <a:srgbClr val="C050BB">
                <a:alpha val="85000"/>
              </a:srgbClr>
            </a:solidFill>
            <a:ln w="9525" cap="flat" cmpd="sng" algn="ctr">
              <a:solidFill>
                <a:schemeClr val="accent3">
                  <a:tint val="77000"/>
                  <a:lumMod val="75000"/>
                </a:schemeClr>
              </a:solidFill>
              <a:round/>
            </a:ln>
            <a:effectLst/>
            <a:sp3d contourW="9525">
              <a:contourClr>
                <a:schemeClr val="accent3">
                  <a:tint val="77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'Cycle 2 Bars'!$A$2:$A$7</c:f>
              <c:strCache>
                <c:ptCount val="6"/>
                <c:pt idx="0">
                  <c:v>1i</c:v>
                </c:pt>
                <c:pt idx="1">
                  <c:v>1ii</c:v>
                </c:pt>
                <c:pt idx="2">
                  <c:v>2</c:v>
                </c:pt>
                <c:pt idx="3">
                  <c:v>3</c:v>
                </c:pt>
                <c:pt idx="4">
                  <c:v>4</c:v>
                </c:pt>
                <c:pt idx="5">
                  <c:v>5</c:v>
                </c:pt>
              </c:strCache>
            </c:strRef>
          </c:cat>
          <c:val>
            <c:numRef>
              <c:f>'Cycle 2 Bars'!$C$2:$C$7</c:f>
              <c:numCache>
                <c:formatCode>General</c:formatCode>
                <c:ptCount val="6"/>
                <c:pt idx="0" formatCode="0.00">
                  <c:v>95.45</c:v>
                </c:pt>
                <c:pt idx="1">
                  <c:v>63.64</c:v>
                </c:pt>
                <c:pt idx="2">
                  <c:v>45.45</c:v>
                </c:pt>
                <c:pt idx="3">
                  <c:v>22.73</c:v>
                </c:pt>
                <c:pt idx="4">
                  <c:v>31.82</c:v>
                </c:pt>
                <c:pt idx="5">
                  <c:v>31.82</c:v>
                </c:pt>
              </c:numCache>
            </c:numRef>
          </c:val>
        </c:ser>
        <c:dLbls>
          <c:showLegendKey val="0"/>
          <c:showVal val="0"/>
          <c:showCatName val="0"/>
          <c:showSerName val="0"/>
          <c:showPercent val="0"/>
          <c:showBubbleSize val="0"/>
        </c:dLbls>
        <c:gapWidth val="65"/>
        <c:shape val="box"/>
        <c:axId val="-2095370168"/>
        <c:axId val="-2095366680"/>
        <c:axId val="0"/>
      </c:bar3DChart>
      <c:catAx>
        <c:axId val="-2095370168"/>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95366680"/>
        <c:crosses val="autoZero"/>
        <c:auto val="1"/>
        <c:lblAlgn val="ctr"/>
        <c:lblOffset val="100"/>
        <c:noMultiLvlLbl val="0"/>
      </c:catAx>
      <c:valAx>
        <c:axId val="-209536668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953701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US" dirty="0">
                <a:solidFill>
                  <a:schemeClr val="bg1"/>
                </a:solidFill>
              </a:rPr>
              <a:t>Cycle Two - Overall Result for Each Question</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tx>
            <c:v>Pre Test</c:v>
          </c:tx>
          <c:spPr>
            <a:solidFill>
              <a:schemeClr val="accent5">
                <a:lumMod val="75000"/>
              </a:schemeClr>
            </a:solidFill>
          </c:spPr>
          <c:invertIfNegative val="0"/>
          <c:dLbls>
            <c:spPr>
              <a:noFill/>
              <a:ln>
                <a:noFill/>
              </a:ln>
              <a:effectLst/>
            </c:spPr>
            <c:txPr>
              <a:bodyPr wrap="square" lIns="38100" tIns="19050" rIns="38100" bIns="19050" anchor="ctr">
                <a:spAutoFit/>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'Cycle 2 Bars'!$A$2:$A$7</c:f>
              <c:strCache>
                <c:ptCount val="6"/>
                <c:pt idx="0">
                  <c:v>1i</c:v>
                </c:pt>
                <c:pt idx="1">
                  <c:v>1ii</c:v>
                </c:pt>
                <c:pt idx="2">
                  <c:v>2</c:v>
                </c:pt>
                <c:pt idx="3">
                  <c:v>3</c:v>
                </c:pt>
                <c:pt idx="4">
                  <c:v>4</c:v>
                </c:pt>
                <c:pt idx="5">
                  <c:v>5</c:v>
                </c:pt>
              </c:strCache>
            </c:strRef>
          </c:cat>
          <c:val>
            <c:numRef>
              <c:f>'Cycle 2 Bars'!$B$2:$B$7</c:f>
              <c:numCache>
                <c:formatCode>0.00</c:formatCode>
                <c:ptCount val="6"/>
                <c:pt idx="0">
                  <c:v>45.45</c:v>
                </c:pt>
                <c:pt idx="1">
                  <c:v>72.73</c:v>
                </c:pt>
                <c:pt idx="2">
                  <c:v>22.73</c:v>
                </c:pt>
                <c:pt idx="3">
                  <c:v>4.55</c:v>
                </c:pt>
                <c:pt idx="4">
                  <c:v>68.17999999999999</c:v>
                </c:pt>
                <c:pt idx="5">
                  <c:v>68.17999999999999</c:v>
                </c:pt>
              </c:numCache>
            </c:numRef>
          </c:val>
          <c:shape val="cylinder"/>
        </c:ser>
        <c:ser>
          <c:idx val="2"/>
          <c:order val="1"/>
          <c:tx>
            <c:v>Post Test</c:v>
          </c:tx>
          <c:spPr>
            <a:solidFill>
              <a:srgbClr val="C050BB"/>
            </a:solidFill>
          </c:spPr>
          <c:invertIfNegative val="0"/>
          <c:dLbls>
            <c:dLbl>
              <c:idx val="0"/>
              <c:layout>
                <c:manualLayout>
                  <c:x val="-2.13282668560556E-17"/>
                  <c:y val="-0.01745903956379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04703610460798"/>
                  <c:y val="0.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'Cycle 2 Bars'!$A$2:$A$7</c:f>
              <c:strCache>
                <c:ptCount val="6"/>
                <c:pt idx="0">
                  <c:v>1i</c:v>
                </c:pt>
                <c:pt idx="1">
                  <c:v>1ii</c:v>
                </c:pt>
                <c:pt idx="2">
                  <c:v>2</c:v>
                </c:pt>
                <c:pt idx="3">
                  <c:v>3</c:v>
                </c:pt>
                <c:pt idx="4">
                  <c:v>4</c:v>
                </c:pt>
                <c:pt idx="5">
                  <c:v>5</c:v>
                </c:pt>
              </c:strCache>
            </c:strRef>
          </c:cat>
          <c:val>
            <c:numRef>
              <c:f>'Cycle 2 Bars'!$C$2:$C$7</c:f>
              <c:numCache>
                <c:formatCode>General</c:formatCode>
                <c:ptCount val="6"/>
                <c:pt idx="0" formatCode="0.00">
                  <c:v>95.45</c:v>
                </c:pt>
                <c:pt idx="1">
                  <c:v>63.64</c:v>
                </c:pt>
                <c:pt idx="2">
                  <c:v>45.45</c:v>
                </c:pt>
                <c:pt idx="3">
                  <c:v>22.73</c:v>
                </c:pt>
                <c:pt idx="4">
                  <c:v>31.82</c:v>
                </c:pt>
                <c:pt idx="5">
                  <c:v>31.82</c:v>
                </c:pt>
              </c:numCache>
            </c:numRef>
          </c:val>
          <c:shape val="cylinder"/>
        </c:ser>
        <c:dLbls>
          <c:showLegendKey val="0"/>
          <c:showVal val="0"/>
          <c:showCatName val="0"/>
          <c:showSerName val="0"/>
          <c:showPercent val="0"/>
          <c:showBubbleSize val="0"/>
        </c:dLbls>
        <c:gapWidth val="75"/>
        <c:shape val="box"/>
        <c:axId val="-2095450808"/>
        <c:axId val="-2095447736"/>
        <c:axId val="0"/>
      </c:bar3DChart>
      <c:catAx>
        <c:axId val="-2095450808"/>
        <c:scaling>
          <c:orientation val="minMax"/>
        </c:scaling>
        <c:delete val="0"/>
        <c:axPos val="b"/>
        <c:numFmt formatCode="General" sourceLinked="0"/>
        <c:majorTickMark val="none"/>
        <c:minorTickMark val="none"/>
        <c:tickLblPos val="nextTo"/>
        <c:txPr>
          <a:bodyPr/>
          <a:lstStyle/>
          <a:p>
            <a:pPr>
              <a:defRPr sz="1800" b="1">
                <a:solidFill>
                  <a:schemeClr val="bg1"/>
                </a:solidFill>
              </a:defRPr>
            </a:pPr>
            <a:endParaRPr lang="en-US"/>
          </a:p>
        </c:txPr>
        <c:crossAx val="-2095447736"/>
        <c:crosses val="autoZero"/>
        <c:auto val="1"/>
        <c:lblAlgn val="ctr"/>
        <c:lblOffset val="100"/>
        <c:noMultiLvlLbl val="0"/>
      </c:catAx>
      <c:valAx>
        <c:axId val="-2095447736"/>
        <c:scaling>
          <c:orientation val="minMax"/>
        </c:scaling>
        <c:delete val="0"/>
        <c:axPos val="l"/>
        <c:majorGridlines/>
        <c:numFmt formatCode="0.00" sourceLinked="1"/>
        <c:majorTickMark val="none"/>
        <c:minorTickMark val="none"/>
        <c:tickLblPos val="nextTo"/>
        <c:spPr>
          <a:ln w="9525">
            <a:noFill/>
          </a:ln>
        </c:spPr>
        <c:txPr>
          <a:bodyPr/>
          <a:lstStyle/>
          <a:p>
            <a:pPr>
              <a:defRPr>
                <a:solidFill>
                  <a:schemeClr val="bg1"/>
                </a:solidFill>
              </a:defRPr>
            </a:pPr>
            <a:endParaRPr lang="en-US"/>
          </a:p>
        </c:txPr>
        <c:crossAx val="-2095450808"/>
        <c:crosses val="autoZero"/>
        <c:crossBetween val="between"/>
      </c:valAx>
    </c:plotArea>
    <c:legend>
      <c:legendPos val="r"/>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Cycle One and Cycle Two </a:t>
            </a:r>
            <a:r>
              <a:rPr lang="en-US" dirty="0" smtClean="0"/>
              <a:t>Overall Average </a:t>
            </a:r>
            <a:r>
              <a:rPr lang="en-US" dirty="0"/>
              <a:t>Results</a:t>
            </a:r>
          </a:p>
        </c:rich>
      </c:tx>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'Cycle 1 and 2'!$A$3</c:f>
              <c:strCache>
                <c:ptCount val="1"/>
                <c:pt idx="0">
                  <c:v>Pre Test</c:v>
                </c:pt>
              </c:strCache>
            </c:strRef>
          </c:tx>
          <c:spPr>
            <a:solidFill>
              <a:srgbClr val="FF0000">
                <a:alpha val="85000"/>
              </a:srgb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0.0148270585243458"/>
                  <c:y val="0.004010120749154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05479452054795"/>
                  <c:y val="-0.027777777777777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'Cycle 1 and 2'!$B$2:$C$2</c:f>
              <c:strCache>
                <c:ptCount val="2"/>
                <c:pt idx="0">
                  <c:v>Cycle 1</c:v>
                </c:pt>
                <c:pt idx="1">
                  <c:v>Cycle 2</c:v>
                </c:pt>
              </c:strCache>
            </c:strRef>
          </c:cat>
          <c:val>
            <c:numRef>
              <c:f>'Cycle 1 and 2'!$B$3:$C$3</c:f>
              <c:numCache>
                <c:formatCode>General</c:formatCode>
                <c:ptCount val="2"/>
                <c:pt idx="0">
                  <c:v>44.62</c:v>
                </c:pt>
                <c:pt idx="1">
                  <c:v>44.55</c:v>
                </c:pt>
              </c:numCache>
            </c:numRef>
          </c:val>
        </c:ser>
        <c:ser>
          <c:idx val="1"/>
          <c:order val="1"/>
          <c:tx>
            <c:strRef>
              <c:f>'Cycle 1 and 2'!$A$4</c:f>
              <c:strCache>
                <c:ptCount val="1"/>
                <c:pt idx="0">
                  <c:v>Post Test</c:v>
                </c:pt>
              </c:strCache>
            </c:strRef>
          </c:tx>
          <c:spPr>
            <a:solidFill>
              <a:schemeClr val="accent3">
                <a:lumMod val="75000"/>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0.00818711028834327"/>
                  <c:y val="0.0049555828066072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763771315018437"/>
                  <c:y val="0.0024452525573447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'Cycle 1 and 2'!$B$2:$C$2</c:f>
              <c:strCache>
                <c:ptCount val="2"/>
                <c:pt idx="0">
                  <c:v>Cycle 1</c:v>
                </c:pt>
                <c:pt idx="1">
                  <c:v>Cycle 2</c:v>
                </c:pt>
              </c:strCache>
            </c:strRef>
          </c:cat>
          <c:val>
            <c:numRef>
              <c:f>'Cycle 1 and 2'!$B$4:$C$4</c:f>
              <c:numCache>
                <c:formatCode>General</c:formatCode>
                <c:ptCount val="2"/>
                <c:pt idx="0">
                  <c:v>65.38</c:v>
                </c:pt>
                <c:pt idx="1">
                  <c:v>42.27</c:v>
                </c:pt>
              </c:numCache>
            </c:numRef>
          </c:val>
        </c:ser>
        <c:dLbls>
          <c:showLegendKey val="0"/>
          <c:showVal val="0"/>
          <c:showCatName val="0"/>
          <c:showSerName val="0"/>
          <c:showPercent val="0"/>
          <c:showBubbleSize val="0"/>
        </c:dLbls>
        <c:gapWidth val="65"/>
        <c:shape val="cylinder"/>
        <c:axId val="-2095556872"/>
        <c:axId val="-2095565176"/>
        <c:axId val="0"/>
      </c:bar3DChart>
      <c:catAx>
        <c:axId val="-2095556872"/>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dk1">
                    <a:lumMod val="75000"/>
                    <a:lumOff val="25000"/>
                  </a:schemeClr>
                </a:solidFill>
                <a:latin typeface="+mn-lt"/>
                <a:ea typeface="+mn-ea"/>
                <a:cs typeface="+mn-cs"/>
              </a:defRPr>
            </a:pPr>
            <a:endParaRPr lang="en-US"/>
          </a:p>
        </c:txPr>
        <c:crossAx val="-2095565176"/>
        <c:crosses val="autoZero"/>
        <c:auto val="1"/>
        <c:lblAlgn val="ctr"/>
        <c:lblOffset val="100"/>
        <c:noMultiLvlLbl val="0"/>
      </c:catAx>
      <c:valAx>
        <c:axId val="-2095565176"/>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955568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2/06/15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2/06/15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 Id="rId3" Type="http://schemas.openxmlformats.org/officeDocument/2006/relationships/chart" Target="../charts/char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680" y="580582"/>
            <a:ext cx="10187189" cy="3726862"/>
          </a:xfrm>
        </p:spPr>
        <p:txBody>
          <a:bodyPr>
            <a:normAutofit fontScale="90000"/>
          </a:bodyPr>
          <a:lstStyle/>
          <a:p>
            <a:r>
              <a:rPr lang="en-GB" dirty="0">
                <a:solidFill>
                  <a:schemeClr val="bg1"/>
                </a:solidFill>
              </a:rPr>
              <a:t>Using Manipulatives and Guided</a:t>
            </a:r>
            <a:br>
              <a:rPr lang="en-GB" dirty="0">
                <a:solidFill>
                  <a:schemeClr val="bg1"/>
                </a:solidFill>
              </a:rPr>
            </a:br>
            <a:r>
              <a:rPr lang="en-US" dirty="0">
                <a:solidFill>
                  <a:schemeClr val="bg1"/>
                </a:solidFill>
              </a:rPr>
              <a:t>Discovery </a:t>
            </a:r>
            <a:r>
              <a:rPr lang="en-US" dirty="0" smtClean="0">
                <a:solidFill>
                  <a:schemeClr val="bg1"/>
                </a:solidFill>
              </a:rPr>
              <a:t>Lesson </a:t>
            </a:r>
            <a:r>
              <a:rPr lang="en-US" dirty="0">
                <a:solidFill>
                  <a:schemeClr val="bg1"/>
                </a:solidFill>
              </a:rPr>
              <a:t>to Assess and</a:t>
            </a:r>
            <a:br>
              <a:rPr lang="en-US" dirty="0">
                <a:solidFill>
                  <a:schemeClr val="bg1"/>
                </a:solidFill>
              </a:rPr>
            </a:br>
            <a:r>
              <a:rPr lang="en-US" dirty="0">
                <a:solidFill>
                  <a:schemeClr val="bg1"/>
                </a:solidFill>
              </a:rPr>
              <a:t>Improve Teaching and Learning Year 9</a:t>
            </a:r>
            <a:br>
              <a:rPr lang="en-US" dirty="0">
                <a:solidFill>
                  <a:schemeClr val="bg1"/>
                </a:solidFill>
              </a:rPr>
            </a:br>
            <a:r>
              <a:rPr lang="en-GB" dirty="0">
                <a:solidFill>
                  <a:schemeClr val="bg1"/>
                </a:solidFill>
              </a:rPr>
              <a:t>Mathematics: A lesson study</a:t>
            </a:r>
            <a:endParaRPr lang="en-GB" b="1" dirty="0">
              <a:solidFill>
                <a:schemeClr val="bg1"/>
              </a:solidFill>
            </a:endParaRPr>
          </a:p>
        </p:txBody>
      </p:sp>
      <p:sp>
        <p:nvSpPr>
          <p:cNvPr id="3" name="Subtitle 2"/>
          <p:cNvSpPr>
            <a:spLocks noGrp="1"/>
          </p:cNvSpPr>
          <p:nvPr>
            <p:ph type="subTitle" idx="1"/>
          </p:nvPr>
        </p:nvSpPr>
        <p:spPr>
          <a:xfrm>
            <a:off x="6179275" y="4739425"/>
            <a:ext cx="5520384" cy="1473020"/>
          </a:xfrm>
        </p:spPr>
        <p:txBody>
          <a:bodyPr>
            <a:normAutofit/>
          </a:bodyPr>
          <a:lstStyle/>
          <a:p>
            <a:r>
              <a:rPr lang="en-US" sz="3200" dirty="0" err="1" smtClean="0">
                <a:solidFill>
                  <a:schemeClr val="bg1"/>
                </a:solidFill>
              </a:rPr>
              <a:t>rimba</a:t>
            </a:r>
            <a:r>
              <a:rPr lang="en-US" sz="3200" dirty="0" smtClean="0">
                <a:solidFill>
                  <a:schemeClr val="bg1"/>
                </a:solidFill>
              </a:rPr>
              <a:t> ii secondary school</a:t>
            </a:r>
          </a:p>
          <a:p>
            <a:r>
              <a:rPr lang="en-US" sz="3200" dirty="0" smtClean="0">
                <a:solidFill>
                  <a:schemeClr val="bg1"/>
                </a:solidFill>
              </a:rPr>
              <a:t>Negara </a:t>
            </a:r>
            <a:r>
              <a:rPr lang="en-US" sz="3200" dirty="0" err="1" smtClean="0">
                <a:solidFill>
                  <a:schemeClr val="bg1"/>
                </a:solidFill>
              </a:rPr>
              <a:t>brunei</a:t>
            </a:r>
            <a:r>
              <a:rPr lang="en-US" sz="3200" dirty="0" smtClean="0">
                <a:solidFill>
                  <a:schemeClr val="bg1"/>
                </a:solidFill>
              </a:rPr>
              <a:t> </a:t>
            </a:r>
            <a:r>
              <a:rPr lang="en-US" sz="3200" dirty="0" err="1" smtClean="0">
                <a:solidFill>
                  <a:schemeClr val="bg1"/>
                </a:solidFill>
              </a:rPr>
              <a:t>darussalam</a:t>
            </a:r>
            <a:endParaRPr lang="en-US" sz="3200" dirty="0" smtClean="0">
              <a:solidFill>
                <a:schemeClr val="bg1"/>
              </a:solidFill>
            </a:endParaRPr>
          </a:p>
        </p:txBody>
      </p:sp>
      <p:pic>
        <p:nvPicPr>
          <p:cNvPr id="4" name="Picture 3" descr="letterhead.jpg"/>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5045429" y="4565541"/>
            <a:ext cx="1252340" cy="1388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03652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493" y="708338"/>
            <a:ext cx="10390588" cy="5640945"/>
          </a:xfrm>
        </p:spPr>
        <p:txBody>
          <a:bodyPr>
            <a:normAutofit/>
          </a:bodyPr>
          <a:lstStyle/>
          <a:p>
            <a:pPr marL="0" indent="0" algn="ctr">
              <a:buNone/>
            </a:pPr>
            <a:r>
              <a:rPr lang="en-US" sz="3200" dirty="0" smtClean="0">
                <a:solidFill>
                  <a:schemeClr val="bg1"/>
                </a:solidFill>
                <a:effectLst/>
              </a:rPr>
              <a:t>In response to elevate the circumstance, Brunei Darussalam has implemented an education curriculum reform in 2008, which was called the </a:t>
            </a:r>
            <a:r>
              <a:rPr lang="en-US" sz="3200" i="1" dirty="0" err="1" smtClean="0">
                <a:solidFill>
                  <a:schemeClr val="bg1"/>
                </a:solidFill>
                <a:effectLst/>
              </a:rPr>
              <a:t>Sistem</a:t>
            </a:r>
            <a:r>
              <a:rPr lang="en-US" sz="3200" i="1" dirty="0" smtClean="0">
                <a:solidFill>
                  <a:schemeClr val="bg1"/>
                </a:solidFill>
                <a:effectLst/>
              </a:rPr>
              <a:t> </a:t>
            </a:r>
            <a:r>
              <a:rPr lang="en-US" sz="3200" i="1" dirty="0" err="1" smtClean="0">
                <a:solidFill>
                  <a:schemeClr val="bg1"/>
                </a:solidFill>
                <a:effectLst/>
              </a:rPr>
              <a:t>Pendidikan</a:t>
            </a:r>
            <a:r>
              <a:rPr lang="en-US" sz="3200" i="1" dirty="0" smtClean="0">
                <a:solidFill>
                  <a:schemeClr val="bg1"/>
                </a:solidFill>
                <a:effectLst/>
              </a:rPr>
              <a:t> Negara Abad ke-21</a:t>
            </a:r>
            <a:r>
              <a:rPr lang="en-US" sz="3200" dirty="0" smtClean="0">
                <a:solidFill>
                  <a:schemeClr val="bg1"/>
                </a:solidFill>
                <a:effectLst/>
              </a:rPr>
              <a:t>, code-named SPN21 or </a:t>
            </a:r>
            <a:r>
              <a:rPr lang="en-US" sz="3200" i="1" dirty="0" smtClean="0">
                <a:solidFill>
                  <a:schemeClr val="bg1"/>
                </a:solidFill>
                <a:effectLst/>
              </a:rPr>
              <a:t>21</a:t>
            </a:r>
            <a:r>
              <a:rPr lang="en-US" sz="3200" i="1" baseline="30000" dirty="0" smtClean="0">
                <a:solidFill>
                  <a:schemeClr val="bg1"/>
                </a:solidFill>
                <a:effectLst/>
              </a:rPr>
              <a:t>st</a:t>
            </a:r>
            <a:r>
              <a:rPr lang="en-US" sz="3200" i="1" dirty="0" smtClean="0">
                <a:solidFill>
                  <a:schemeClr val="bg1"/>
                </a:solidFill>
                <a:effectLst/>
              </a:rPr>
              <a:t> century national education system. </a:t>
            </a:r>
            <a:endParaRPr lang="en-GB" dirty="0"/>
          </a:p>
        </p:txBody>
      </p:sp>
    </p:spTree>
    <p:extLst>
      <p:ext uri="{BB962C8B-B14F-4D97-AF65-F5344CB8AC3E}">
        <p14:creationId xmlns:p14="http://schemas.microsoft.com/office/powerpoint/2010/main" val="834117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Rectangle 3"/>
          <p:cNvSpPr/>
          <p:nvPr/>
        </p:nvSpPr>
        <p:spPr>
          <a:xfrm>
            <a:off x="850307" y="1759327"/>
            <a:ext cx="10488210" cy="4031873"/>
          </a:xfrm>
          <a:prstGeom prst="rect">
            <a:avLst/>
          </a:prstGeom>
        </p:spPr>
        <p:txBody>
          <a:bodyPr wrap="square">
            <a:spAutoFit/>
          </a:bodyPr>
          <a:lstStyle/>
          <a:p>
            <a:pPr algn="ctr"/>
            <a:r>
              <a:rPr lang="en-US" sz="3200" dirty="0" smtClean="0">
                <a:solidFill>
                  <a:schemeClr val="bg1"/>
                </a:solidFill>
              </a:rPr>
              <a:t>BASICALLY, SPN21 AIMS TO EQUIP STUDENTS WITH 21</a:t>
            </a:r>
            <a:r>
              <a:rPr lang="en-US" sz="3200" baseline="30000" dirty="0" smtClean="0">
                <a:solidFill>
                  <a:schemeClr val="bg1"/>
                </a:solidFill>
              </a:rPr>
              <a:t>ST</a:t>
            </a:r>
            <a:r>
              <a:rPr lang="en-US" sz="3200" dirty="0" smtClean="0">
                <a:solidFill>
                  <a:schemeClr val="bg1"/>
                </a:solidFill>
              </a:rPr>
              <a:t> CENTURY SKILLS WHICH INCLUDE </a:t>
            </a:r>
          </a:p>
          <a:p>
            <a:pPr marL="457200" indent="-457200" algn="ctr">
              <a:buFont typeface="Arial" panose="020B0604020202020204" pitchFamily="34" charset="0"/>
              <a:buChar char="•"/>
            </a:pPr>
            <a:r>
              <a:rPr lang="en-US" sz="3200" dirty="0" smtClean="0">
                <a:solidFill>
                  <a:schemeClr val="bg1"/>
                </a:solidFill>
              </a:rPr>
              <a:t>KNOWLEDGE BUILDING, </a:t>
            </a:r>
          </a:p>
          <a:p>
            <a:pPr marL="457200" indent="-457200" algn="ctr">
              <a:buFont typeface="Arial" panose="020B0604020202020204" pitchFamily="34" charset="0"/>
              <a:buChar char="•"/>
            </a:pPr>
            <a:r>
              <a:rPr lang="en-US" sz="3200" dirty="0" smtClean="0">
                <a:solidFill>
                  <a:schemeClr val="bg1"/>
                </a:solidFill>
              </a:rPr>
              <a:t>USE OF ICT, </a:t>
            </a:r>
          </a:p>
          <a:p>
            <a:pPr marL="457200" indent="-457200" algn="ctr">
              <a:buFont typeface="Arial" panose="020B0604020202020204" pitchFamily="34" charset="0"/>
              <a:buChar char="•"/>
            </a:pPr>
            <a:r>
              <a:rPr lang="en-US" sz="3200" dirty="0" smtClean="0">
                <a:solidFill>
                  <a:schemeClr val="bg1"/>
                </a:solidFill>
              </a:rPr>
              <a:t>SKILLED COMMUNICATION, </a:t>
            </a:r>
          </a:p>
          <a:p>
            <a:pPr marL="457200" indent="-457200" algn="ctr">
              <a:buFont typeface="Arial" panose="020B0604020202020204" pitchFamily="34" charset="0"/>
              <a:buChar char="•"/>
            </a:pPr>
            <a:r>
              <a:rPr lang="en-US" sz="3200" dirty="0" smtClean="0">
                <a:solidFill>
                  <a:schemeClr val="bg1"/>
                </a:solidFill>
              </a:rPr>
              <a:t>REAL WORLD PROBLEM-SOLVING &amp; INNOVATION,</a:t>
            </a:r>
          </a:p>
          <a:p>
            <a:pPr marL="457200" indent="-457200" algn="ctr">
              <a:buFont typeface="Arial" panose="020B0604020202020204" pitchFamily="34" charset="0"/>
              <a:buChar char="•"/>
            </a:pPr>
            <a:r>
              <a:rPr lang="en-US" sz="3200" dirty="0" smtClean="0">
                <a:solidFill>
                  <a:schemeClr val="bg1"/>
                </a:solidFill>
              </a:rPr>
              <a:t>GROUP WORK </a:t>
            </a:r>
          </a:p>
          <a:p>
            <a:pPr marL="457200" indent="-457200" algn="ctr">
              <a:buFont typeface="Arial" panose="020B0604020202020204" pitchFamily="34" charset="0"/>
              <a:buChar char="•"/>
            </a:pPr>
            <a:r>
              <a:rPr lang="en-US" sz="3200" dirty="0" smtClean="0">
                <a:solidFill>
                  <a:schemeClr val="bg1"/>
                </a:solidFill>
              </a:rPr>
              <a:t>DISUSSION</a:t>
            </a:r>
          </a:p>
        </p:txBody>
      </p:sp>
      <p:sp>
        <p:nvSpPr>
          <p:cNvPr id="6" name="Content Placeholder 5"/>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GB" dirty="0"/>
          </a:p>
        </p:txBody>
      </p:sp>
    </p:spTree>
    <p:extLst>
      <p:ext uri="{BB962C8B-B14F-4D97-AF65-F5344CB8AC3E}">
        <p14:creationId xmlns:p14="http://schemas.microsoft.com/office/powerpoint/2010/main" val="4158049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141413" y="922986"/>
            <a:ext cx="9905998" cy="4808113"/>
          </a:xfrm>
        </p:spPr>
        <p:txBody>
          <a:bodyPr>
            <a:normAutofit fontScale="92500" lnSpcReduction="10000"/>
          </a:bodyPr>
          <a:lstStyle/>
          <a:p>
            <a:pPr algn="ctr"/>
            <a:r>
              <a:rPr lang="en-US" sz="3200" dirty="0" smtClean="0">
                <a:solidFill>
                  <a:schemeClr val="bg1"/>
                </a:solidFill>
              </a:rPr>
              <a:t>With The Ongoing Reform Of Spn21, The Curriculum Is Poised To Enhance The Teachers’ Pedagogical Content Knowledge And Students’ Quality Of Learning. </a:t>
            </a:r>
          </a:p>
          <a:p>
            <a:pPr marL="0" indent="0" algn="ctr">
              <a:buNone/>
            </a:pPr>
            <a:endParaRPr lang="en-US" sz="3200" dirty="0" smtClean="0">
              <a:solidFill>
                <a:schemeClr val="bg1"/>
              </a:solidFill>
            </a:endParaRPr>
          </a:p>
          <a:p>
            <a:pPr algn="ctr"/>
            <a:r>
              <a:rPr lang="en-US" sz="3200" dirty="0" smtClean="0">
                <a:solidFill>
                  <a:schemeClr val="bg1"/>
                </a:solidFill>
              </a:rPr>
              <a:t>As Stated In The  Ministry’s 5 Year Strategic Plan 2012 – 2017 (Moe, 2012), </a:t>
            </a:r>
            <a:r>
              <a:rPr lang="en-US" sz="3200" dirty="0" smtClean="0">
                <a:solidFill>
                  <a:schemeClr val="bg1"/>
                </a:solidFill>
                <a:effectLst>
                  <a:glow rad="38100">
                    <a:schemeClr val="bg1">
                      <a:lumMod val="50000"/>
                      <a:lumOff val="50000"/>
                      <a:alpha val="20000"/>
                    </a:schemeClr>
                  </a:glow>
                  <a:outerShdw blurRad="38100" dist="38100" dir="2700000" algn="tl">
                    <a:srgbClr val="000000">
                      <a:alpha val="43137"/>
                    </a:srgbClr>
                  </a:outerShdw>
                </a:effectLst>
              </a:rPr>
              <a:t>Lesson study being highlighted as one of the alternatives for improvement in expanding students’ learning opportunities</a:t>
            </a:r>
            <a:endParaRPr lang="en-GB" dirty="0">
              <a:solidFill>
                <a:schemeClr val="bg1"/>
              </a:solidFill>
            </a:endParaRPr>
          </a:p>
          <a:p>
            <a:pPr marL="0" indent="0">
              <a:buNone/>
            </a:pPr>
            <a:endParaRPr lang="en-GB" dirty="0"/>
          </a:p>
        </p:txBody>
      </p:sp>
    </p:spTree>
    <p:extLst>
      <p:ext uri="{BB962C8B-B14F-4D97-AF65-F5344CB8AC3E}">
        <p14:creationId xmlns:p14="http://schemas.microsoft.com/office/powerpoint/2010/main" val="162095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54806"/>
          </a:xfrm>
        </p:spPr>
        <p:txBody>
          <a:bodyPr/>
          <a:lstStyle/>
          <a:p>
            <a:r>
              <a:rPr lang="en-US" dirty="0" smtClean="0">
                <a:solidFill>
                  <a:schemeClr val="bg1"/>
                </a:solidFill>
              </a:rPr>
              <a:t>What are manipulatives?</a:t>
            </a:r>
            <a:endParaRPr lang="en-GB" dirty="0">
              <a:solidFill>
                <a:schemeClr val="bg1"/>
              </a:solidFill>
            </a:endParaRPr>
          </a:p>
        </p:txBody>
      </p:sp>
      <p:sp>
        <p:nvSpPr>
          <p:cNvPr id="3" name="Content Placeholder 2"/>
          <p:cNvSpPr>
            <a:spLocks noGrp="1"/>
          </p:cNvSpPr>
          <p:nvPr>
            <p:ph idx="1"/>
          </p:nvPr>
        </p:nvSpPr>
        <p:spPr>
          <a:xfrm>
            <a:off x="811369" y="1764406"/>
            <a:ext cx="10236042" cy="4301543"/>
          </a:xfrm>
        </p:spPr>
        <p:txBody>
          <a:bodyPr>
            <a:normAutofit/>
          </a:bodyPr>
          <a:lstStyle/>
          <a:p>
            <a:pPr marL="0" indent="0" algn="ctr">
              <a:buNone/>
            </a:pPr>
            <a:r>
              <a:rPr lang="en-US" sz="2800" dirty="0">
                <a:solidFill>
                  <a:schemeClr val="bg1"/>
                </a:solidFill>
                <a:effectLst/>
              </a:rPr>
              <a:t>In math classrooms today, teachers </a:t>
            </a:r>
            <a:r>
              <a:rPr lang="en-US" sz="2800" dirty="0" smtClean="0">
                <a:solidFill>
                  <a:schemeClr val="bg1"/>
                </a:solidFill>
                <a:effectLst/>
              </a:rPr>
              <a:t>are ENCOURAGED TO USE manipulatives </a:t>
            </a:r>
            <a:r>
              <a:rPr lang="en-US" sz="2800" dirty="0">
                <a:solidFill>
                  <a:schemeClr val="bg1"/>
                </a:solidFill>
                <a:effectLst/>
              </a:rPr>
              <a:t>to help students learn</a:t>
            </a:r>
            <a:br>
              <a:rPr lang="en-US" sz="2800" dirty="0">
                <a:solidFill>
                  <a:schemeClr val="bg1"/>
                </a:solidFill>
                <a:effectLst/>
              </a:rPr>
            </a:br>
            <a:r>
              <a:rPr lang="en-US" sz="2800" dirty="0">
                <a:solidFill>
                  <a:schemeClr val="bg1"/>
                </a:solidFill>
                <a:effectLst/>
              </a:rPr>
              <a:t>mathematics. </a:t>
            </a:r>
            <a:endParaRPr lang="en-US" sz="2800" dirty="0" smtClean="0">
              <a:solidFill>
                <a:schemeClr val="bg1"/>
              </a:solidFill>
              <a:effectLst/>
            </a:endParaRPr>
          </a:p>
          <a:p>
            <a:pPr marL="0" indent="0" algn="ctr">
              <a:buNone/>
            </a:pPr>
            <a:r>
              <a:rPr lang="en-US" sz="2800" dirty="0" smtClean="0">
                <a:solidFill>
                  <a:schemeClr val="bg1"/>
                </a:solidFill>
                <a:effectLst/>
              </a:rPr>
              <a:t>Manipulative </a:t>
            </a:r>
            <a:r>
              <a:rPr lang="en-US" sz="2800" dirty="0">
                <a:solidFill>
                  <a:schemeClr val="bg1"/>
                </a:solidFill>
                <a:effectLst/>
              </a:rPr>
              <a:t>materials are any concrete objects that allow students </a:t>
            </a:r>
            <a:r>
              <a:rPr lang="en-US" sz="2800" dirty="0" smtClean="0">
                <a:solidFill>
                  <a:schemeClr val="bg1"/>
                </a:solidFill>
                <a:effectLst/>
              </a:rPr>
              <a:t>to explore </a:t>
            </a:r>
            <a:r>
              <a:rPr lang="en-US" sz="2800" dirty="0">
                <a:solidFill>
                  <a:schemeClr val="bg1"/>
                </a:solidFill>
                <a:effectLst/>
              </a:rPr>
              <a:t>an idea in an active, hands-on approach. Manipulatives can be almost </a:t>
            </a:r>
            <a:r>
              <a:rPr lang="en-US" sz="2800" dirty="0" smtClean="0">
                <a:solidFill>
                  <a:schemeClr val="bg1"/>
                </a:solidFill>
                <a:effectLst/>
              </a:rPr>
              <a:t>anything </a:t>
            </a:r>
            <a:r>
              <a:rPr lang="en-US" sz="2800" dirty="0">
                <a:solidFill>
                  <a:schemeClr val="bg1"/>
                </a:solidFill>
                <a:effectLst/>
              </a:rPr>
              <a:t>–</a:t>
            </a:r>
            <a:br>
              <a:rPr lang="en-US" sz="2800" dirty="0">
                <a:solidFill>
                  <a:schemeClr val="bg1"/>
                </a:solidFill>
                <a:effectLst/>
              </a:rPr>
            </a:br>
            <a:r>
              <a:rPr lang="en-US" sz="2800" dirty="0">
                <a:solidFill>
                  <a:schemeClr val="bg1"/>
                </a:solidFill>
                <a:effectLst/>
              </a:rPr>
              <a:t>blocks, shapes, spinners or even paper that is cut or folded.</a:t>
            </a:r>
            <a:endParaRPr lang="en-GB" sz="2800" dirty="0">
              <a:solidFill>
                <a:schemeClr val="bg1"/>
              </a:solidFill>
            </a:endParaRPr>
          </a:p>
        </p:txBody>
      </p:sp>
    </p:spTree>
    <p:extLst>
      <p:ext uri="{BB962C8B-B14F-4D97-AF65-F5344CB8AC3E}">
        <p14:creationId xmlns:p14="http://schemas.microsoft.com/office/powerpoint/2010/main" val="444522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02276" y="965916"/>
            <a:ext cx="10545135" cy="5301804"/>
          </a:xfrm>
        </p:spPr>
        <p:txBody>
          <a:bodyPr>
            <a:normAutofit lnSpcReduction="10000"/>
          </a:bodyPr>
          <a:lstStyle/>
          <a:p>
            <a:pPr marL="0" indent="0" algn="ctr">
              <a:buNone/>
            </a:pPr>
            <a:r>
              <a:rPr lang="en-US" sz="3200" dirty="0">
                <a:solidFill>
                  <a:schemeClr val="bg1"/>
                </a:solidFill>
                <a:effectLst/>
              </a:rPr>
              <a:t>According to Marshall and Paul (2008), the use of manipulatives materials in the teaching of mathematics is a key to learning about mathematics concepts. Again, as stated by Marshall and Paul (2008), manipulatives can be used as a catalyst for deepening mathematical understanding. </a:t>
            </a:r>
            <a:endParaRPr lang="en-US" sz="3200" dirty="0" smtClean="0">
              <a:solidFill>
                <a:schemeClr val="bg1"/>
              </a:solidFill>
              <a:effectLst/>
            </a:endParaRPr>
          </a:p>
          <a:p>
            <a:pPr marL="0" indent="0" algn="ctr">
              <a:buNone/>
            </a:pPr>
            <a:r>
              <a:rPr lang="en-US" sz="3200" dirty="0" smtClean="0">
                <a:solidFill>
                  <a:schemeClr val="bg1"/>
                </a:solidFill>
                <a:effectLst/>
              </a:rPr>
              <a:t>In </a:t>
            </a:r>
            <a:r>
              <a:rPr lang="en-US" sz="3200" dirty="0">
                <a:solidFill>
                  <a:schemeClr val="bg1"/>
                </a:solidFill>
                <a:effectLst/>
              </a:rPr>
              <a:t>order to attain this, teachers need to be skillful and proactive in order to encourage the students to talk about, discuss and explain their understanding gathered from ‘playing around’ with the mathematical manipulatives. </a:t>
            </a:r>
            <a:endParaRPr lang="en-GB" dirty="0"/>
          </a:p>
        </p:txBody>
      </p:sp>
    </p:spTree>
    <p:extLst>
      <p:ext uri="{BB962C8B-B14F-4D97-AF65-F5344CB8AC3E}">
        <p14:creationId xmlns:p14="http://schemas.microsoft.com/office/powerpoint/2010/main" val="3480993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534" y="326265"/>
            <a:ext cx="6160908" cy="729803"/>
          </a:xfrm>
        </p:spPr>
        <p:txBody>
          <a:bodyPr>
            <a:normAutofit fontScale="90000"/>
          </a:bodyPr>
          <a:lstStyle/>
          <a:p>
            <a:r>
              <a:rPr lang="en-US" dirty="0" smtClean="0">
                <a:solidFill>
                  <a:schemeClr val="bg1"/>
                </a:solidFill>
              </a:rPr>
              <a:t>Examples of manipulatives</a:t>
            </a:r>
            <a:endParaRPr lang="en-GB" dirty="0">
              <a:solidFill>
                <a:schemeClr val="bg1"/>
              </a:solidFill>
            </a:endParaRPr>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08045" y="953037"/>
            <a:ext cx="11243442" cy="5545160"/>
          </a:xfrm>
        </p:spPr>
      </p:pic>
    </p:spTree>
    <p:extLst>
      <p:ext uri="{BB962C8B-B14F-4D97-AF65-F5344CB8AC3E}">
        <p14:creationId xmlns:p14="http://schemas.microsoft.com/office/powerpoint/2010/main" val="417756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768" y="377780"/>
            <a:ext cx="7633136" cy="1077533"/>
          </a:xfrm>
        </p:spPr>
        <p:txBody>
          <a:bodyPr/>
          <a:lstStyle/>
          <a:p>
            <a:r>
              <a:rPr lang="en-US" dirty="0" smtClean="0">
                <a:solidFill>
                  <a:schemeClr val="bg1"/>
                </a:solidFill>
              </a:rPr>
              <a:t>What is guided discovery lesson?</a:t>
            </a:r>
            <a:endParaRPr lang="en-GB" dirty="0">
              <a:solidFill>
                <a:schemeClr val="bg1"/>
              </a:solidFill>
            </a:endParaRPr>
          </a:p>
        </p:txBody>
      </p:sp>
      <p:sp>
        <p:nvSpPr>
          <p:cNvPr id="3" name="Content Placeholder 2"/>
          <p:cNvSpPr>
            <a:spLocks noGrp="1"/>
          </p:cNvSpPr>
          <p:nvPr>
            <p:ph idx="1"/>
          </p:nvPr>
        </p:nvSpPr>
        <p:spPr>
          <a:xfrm>
            <a:off x="412124" y="2266682"/>
            <a:ext cx="10635287" cy="3451538"/>
          </a:xfrm>
        </p:spPr>
        <p:txBody>
          <a:bodyPr>
            <a:noAutofit/>
          </a:bodyPr>
          <a:lstStyle/>
          <a:p>
            <a:pPr algn="ctr"/>
            <a:r>
              <a:rPr lang="en-US" sz="3200" dirty="0">
                <a:solidFill>
                  <a:schemeClr val="bg1"/>
                </a:solidFill>
              </a:rPr>
              <a:t>Guided discovery, also known as an inductive approach, is a technique where a teacher provides examples of a language item and helps the learners to find the rules themselves. </a:t>
            </a:r>
          </a:p>
          <a:p>
            <a:pPr algn="ctr"/>
            <a:r>
              <a:rPr lang="en-US" sz="3200" dirty="0" smtClean="0">
                <a:solidFill>
                  <a:schemeClr val="bg1"/>
                </a:solidFill>
              </a:rPr>
              <a:t>In </a:t>
            </a:r>
            <a:r>
              <a:rPr lang="en-US" sz="3200" dirty="0">
                <a:solidFill>
                  <a:schemeClr val="bg1"/>
                </a:solidFill>
              </a:rPr>
              <a:t>the classroom </a:t>
            </a:r>
            <a:br>
              <a:rPr lang="en-US" sz="3200" dirty="0">
                <a:solidFill>
                  <a:schemeClr val="bg1"/>
                </a:solidFill>
              </a:rPr>
            </a:br>
            <a:r>
              <a:rPr lang="en-US" sz="3200" dirty="0">
                <a:solidFill>
                  <a:schemeClr val="bg1"/>
                </a:solidFill>
              </a:rPr>
              <a:t>Guided discovery is regarded by many teachers as an important tool. It encourages independence, makes learning more </a:t>
            </a:r>
            <a:r>
              <a:rPr lang="en-US" sz="3200" dirty="0" smtClean="0">
                <a:solidFill>
                  <a:schemeClr val="bg1"/>
                </a:solidFill>
              </a:rPr>
              <a:t>memorable. </a:t>
            </a:r>
            <a:endParaRPr lang="en-GB" sz="3200" dirty="0">
              <a:solidFill>
                <a:schemeClr val="bg1"/>
              </a:solidFill>
            </a:endParaRPr>
          </a:p>
        </p:txBody>
      </p:sp>
    </p:spTree>
    <p:extLst>
      <p:ext uri="{BB962C8B-B14F-4D97-AF65-F5344CB8AC3E}">
        <p14:creationId xmlns:p14="http://schemas.microsoft.com/office/powerpoint/2010/main" val="6899234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is lesson study?</a:t>
            </a:r>
            <a:endParaRPr lang="en-GB" dirty="0">
              <a:solidFill>
                <a:schemeClr val="bg1"/>
              </a:solidFill>
            </a:endParaRPr>
          </a:p>
        </p:txBody>
      </p:sp>
      <p:sp>
        <p:nvSpPr>
          <p:cNvPr id="3" name="Content Placeholder 2"/>
          <p:cNvSpPr>
            <a:spLocks noGrp="1"/>
          </p:cNvSpPr>
          <p:nvPr>
            <p:ph idx="1"/>
          </p:nvPr>
        </p:nvSpPr>
        <p:spPr>
          <a:xfrm>
            <a:off x="463639" y="1931831"/>
            <a:ext cx="10583772" cy="4494727"/>
          </a:xfrm>
        </p:spPr>
        <p:txBody>
          <a:bodyPr>
            <a:normAutofit/>
          </a:bodyPr>
          <a:lstStyle/>
          <a:p>
            <a:pPr marL="0" indent="0" algn="ctr">
              <a:buNone/>
            </a:pPr>
            <a:r>
              <a:rPr lang="en-US" sz="3200" dirty="0">
                <a:solidFill>
                  <a:schemeClr val="bg1"/>
                </a:solidFill>
              </a:rPr>
              <a:t>Lesson Study is a Japanese model of teacher-led research in which a triad of teachers work together to target an identified area for development in their students’ learning. Using existing evidence, participants collaboratively research, plan, teach and observe a series of lessons, using ongoing discussion, reflection and expert input to track and refine their interventions.</a:t>
            </a:r>
            <a:endParaRPr lang="en-GB" sz="3200" dirty="0">
              <a:solidFill>
                <a:schemeClr val="bg1"/>
              </a:solidFill>
            </a:endParaRPr>
          </a:p>
          <a:p>
            <a:pPr marL="0" indent="0">
              <a:buNone/>
            </a:pPr>
            <a:endParaRPr lang="en-GB" dirty="0"/>
          </a:p>
        </p:txBody>
      </p:sp>
    </p:spTree>
    <p:extLst>
      <p:ext uri="{BB962C8B-B14F-4D97-AF65-F5344CB8AC3E}">
        <p14:creationId xmlns:p14="http://schemas.microsoft.com/office/powerpoint/2010/main" val="1288040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21" y="287628"/>
            <a:ext cx="9905998" cy="1013138"/>
          </a:xfrm>
        </p:spPr>
        <p:txBody>
          <a:bodyPr>
            <a:normAutofit/>
          </a:bodyPr>
          <a:lstStyle/>
          <a:p>
            <a:r>
              <a:rPr lang="en-US" sz="2800" dirty="0" smtClean="0">
                <a:solidFill>
                  <a:schemeClr val="bg1"/>
                </a:solidFill>
              </a:rPr>
              <a:t>LESSON STUDY CYCLE ( </a:t>
            </a:r>
            <a:r>
              <a:rPr lang="en-US" sz="2800" dirty="0" err="1" smtClean="0">
                <a:solidFill>
                  <a:schemeClr val="bg1"/>
                </a:solidFill>
              </a:rPr>
              <a:t>Burghes</a:t>
            </a:r>
            <a:r>
              <a:rPr lang="en-US" sz="2800" dirty="0" smtClean="0">
                <a:solidFill>
                  <a:schemeClr val="bg1"/>
                </a:solidFill>
              </a:rPr>
              <a:t> &amp; </a:t>
            </a:r>
            <a:r>
              <a:rPr lang="en-US" sz="2800" dirty="0" err="1" smtClean="0">
                <a:solidFill>
                  <a:schemeClr val="bg1"/>
                </a:solidFill>
              </a:rPr>
              <a:t>robinson</a:t>
            </a:r>
            <a:r>
              <a:rPr lang="en-US" sz="2800" dirty="0" smtClean="0">
                <a:solidFill>
                  <a:schemeClr val="bg1"/>
                </a:solidFill>
              </a:rPr>
              <a:t>, 2009):</a:t>
            </a:r>
            <a:endParaRPr lang="en-GB" sz="2800" dirty="0">
              <a:solidFill>
                <a:schemeClr val="bg1"/>
              </a:solidFill>
            </a:endParaRPr>
          </a:p>
        </p:txBody>
      </p:sp>
      <p:sp>
        <p:nvSpPr>
          <p:cNvPr id="3" name="Content Placeholder 2"/>
          <p:cNvSpPr>
            <a:spLocks noGrp="1"/>
          </p:cNvSpPr>
          <p:nvPr>
            <p:ph idx="1"/>
          </p:nvPr>
        </p:nvSpPr>
        <p:spPr>
          <a:xfrm>
            <a:off x="489397" y="940158"/>
            <a:ext cx="10558014" cy="5615187"/>
          </a:xfrm>
        </p:spPr>
        <p:txBody>
          <a:bodyPr>
            <a:noAutofit/>
          </a:bodyPr>
          <a:lstStyle/>
          <a:p>
            <a:pPr lvl="0"/>
            <a:r>
              <a:rPr lang="en-US" sz="2400" dirty="0">
                <a:solidFill>
                  <a:schemeClr val="bg1"/>
                </a:solidFill>
                <a:effectLst/>
              </a:rPr>
              <a:t>choose a suitable topic to study;</a:t>
            </a:r>
            <a:endParaRPr lang="en-GB" sz="2400" dirty="0">
              <a:solidFill>
                <a:schemeClr val="bg1"/>
              </a:solidFill>
              <a:effectLst/>
            </a:endParaRPr>
          </a:p>
          <a:p>
            <a:pPr lvl="0"/>
            <a:r>
              <a:rPr lang="en-US" sz="2400" dirty="0">
                <a:solidFill>
                  <a:schemeClr val="bg1"/>
                </a:solidFill>
                <a:effectLst/>
              </a:rPr>
              <a:t>identify the goals of the unit of study;</a:t>
            </a:r>
            <a:endParaRPr lang="en-GB" sz="2400" dirty="0">
              <a:solidFill>
                <a:schemeClr val="bg1"/>
              </a:solidFill>
              <a:effectLst/>
            </a:endParaRPr>
          </a:p>
          <a:p>
            <a:pPr lvl="0"/>
            <a:r>
              <a:rPr lang="en-US" sz="2400" dirty="0">
                <a:solidFill>
                  <a:schemeClr val="bg1"/>
                </a:solidFill>
                <a:effectLst/>
              </a:rPr>
              <a:t>jointly map out a series of lessons that will achieve these goals;</a:t>
            </a:r>
            <a:endParaRPr lang="en-GB" sz="2400" dirty="0">
              <a:solidFill>
                <a:schemeClr val="bg1"/>
              </a:solidFill>
              <a:effectLst/>
            </a:endParaRPr>
          </a:p>
          <a:p>
            <a:pPr lvl="0"/>
            <a:r>
              <a:rPr lang="en-US" sz="2400" dirty="0">
                <a:solidFill>
                  <a:schemeClr val="bg1"/>
                </a:solidFill>
                <a:effectLst/>
              </a:rPr>
              <a:t>identify the key lesson in this series which then becomes the research lesson;</a:t>
            </a:r>
            <a:endParaRPr lang="en-GB" sz="2400" dirty="0">
              <a:solidFill>
                <a:schemeClr val="bg1"/>
              </a:solidFill>
              <a:effectLst/>
            </a:endParaRPr>
          </a:p>
          <a:p>
            <a:pPr lvl="0"/>
            <a:r>
              <a:rPr lang="en-US" sz="2400" dirty="0">
                <a:solidFill>
                  <a:schemeClr val="bg1"/>
                </a:solidFill>
                <a:effectLst/>
              </a:rPr>
              <a:t>jointly plan the research lesson;</a:t>
            </a:r>
            <a:endParaRPr lang="en-GB" sz="2400" dirty="0">
              <a:solidFill>
                <a:schemeClr val="bg1"/>
              </a:solidFill>
              <a:effectLst/>
            </a:endParaRPr>
          </a:p>
          <a:p>
            <a:pPr lvl="0"/>
            <a:r>
              <a:rPr lang="en-US" sz="2400" dirty="0">
                <a:solidFill>
                  <a:schemeClr val="bg1"/>
                </a:solidFill>
                <a:effectLst/>
              </a:rPr>
              <a:t>one of the group teaches the lesson;</a:t>
            </a:r>
            <a:endParaRPr lang="en-GB" sz="2400" dirty="0">
              <a:solidFill>
                <a:schemeClr val="bg1"/>
              </a:solidFill>
              <a:effectLst/>
            </a:endParaRPr>
          </a:p>
          <a:p>
            <a:pPr lvl="0"/>
            <a:r>
              <a:rPr lang="en-US" sz="2400" dirty="0">
                <a:solidFill>
                  <a:schemeClr val="bg1"/>
                </a:solidFill>
                <a:effectLst/>
              </a:rPr>
              <a:t>the others observe the lesson;</a:t>
            </a:r>
            <a:endParaRPr lang="en-GB" sz="2400" dirty="0">
              <a:solidFill>
                <a:schemeClr val="bg1"/>
              </a:solidFill>
              <a:effectLst/>
            </a:endParaRPr>
          </a:p>
          <a:p>
            <a:pPr lvl="0"/>
            <a:r>
              <a:rPr lang="en-US" sz="2400" dirty="0">
                <a:solidFill>
                  <a:schemeClr val="bg1"/>
                </a:solidFill>
                <a:effectLst/>
              </a:rPr>
              <a:t>review and reflect on the lesson;</a:t>
            </a:r>
            <a:endParaRPr lang="en-GB" sz="2400" dirty="0">
              <a:solidFill>
                <a:schemeClr val="bg1"/>
              </a:solidFill>
              <a:effectLst/>
            </a:endParaRPr>
          </a:p>
          <a:p>
            <a:pPr lvl="0"/>
            <a:r>
              <a:rPr lang="en-US" sz="2400" dirty="0">
                <a:solidFill>
                  <a:schemeClr val="bg1"/>
                </a:solidFill>
                <a:effectLst/>
              </a:rPr>
              <a:t>revise the lesson plan and continue the cycle</a:t>
            </a:r>
            <a:r>
              <a:rPr lang="en-US" sz="2400" dirty="0" smtClean="0">
                <a:solidFill>
                  <a:schemeClr val="bg1"/>
                </a:solidFill>
                <a:effectLst/>
              </a:rPr>
              <a:t>.</a:t>
            </a:r>
            <a:endParaRPr lang="en-GB" sz="2400" dirty="0">
              <a:solidFill>
                <a:schemeClr val="bg1"/>
              </a:solidFill>
              <a:effectLst/>
            </a:endParaRPr>
          </a:p>
        </p:txBody>
      </p:sp>
    </p:spTree>
    <p:extLst>
      <p:ext uri="{BB962C8B-B14F-4D97-AF65-F5344CB8AC3E}">
        <p14:creationId xmlns:p14="http://schemas.microsoft.com/office/powerpoint/2010/main" val="3047489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90411"/>
          </a:xfrm>
        </p:spPr>
        <p:txBody>
          <a:bodyPr/>
          <a:lstStyle/>
          <a:p>
            <a:r>
              <a:rPr lang="en-US" dirty="0" smtClean="0">
                <a:solidFill>
                  <a:schemeClr val="bg1"/>
                </a:solidFill>
              </a:rPr>
              <a:t>Purpose of lesson study:</a:t>
            </a:r>
            <a:endParaRPr lang="en-GB" dirty="0">
              <a:solidFill>
                <a:schemeClr val="bg1"/>
              </a:solidFill>
            </a:endParaRPr>
          </a:p>
        </p:txBody>
      </p:sp>
      <p:sp>
        <p:nvSpPr>
          <p:cNvPr id="10" name="Content Placeholder 9"/>
          <p:cNvSpPr>
            <a:spLocks noGrp="1"/>
          </p:cNvSpPr>
          <p:nvPr>
            <p:ph idx="1"/>
          </p:nvPr>
        </p:nvSpPr>
        <p:spPr>
          <a:xfrm>
            <a:off x="347730" y="1571223"/>
            <a:ext cx="11140225" cy="4971245"/>
          </a:xfrm>
        </p:spPr>
        <p:txBody>
          <a:bodyPr>
            <a:noAutofit/>
          </a:bodyPr>
          <a:lstStyle/>
          <a:p>
            <a:pPr>
              <a:buFont typeface="Arial" panose="020B0604020202020204" pitchFamily="34" charset="0"/>
              <a:buChar char="•"/>
            </a:pPr>
            <a:r>
              <a:rPr lang="en-US" sz="2800" dirty="0">
                <a:solidFill>
                  <a:schemeClr val="bg1"/>
                </a:solidFill>
              </a:rPr>
              <a:t>Focus on student learning.</a:t>
            </a:r>
          </a:p>
          <a:p>
            <a:pPr>
              <a:buFont typeface="Arial" panose="020B0604020202020204" pitchFamily="34" charset="0"/>
              <a:buChar char="•"/>
            </a:pPr>
            <a:r>
              <a:rPr lang="en-US" sz="2800" dirty="0">
                <a:solidFill>
                  <a:schemeClr val="bg1"/>
                </a:solidFill>
              </a:rPr>
              <a:t>To create structured time for teachers to examine their teaching, learning and collaboratively work together.</a:t>
            </a:r>
          </a:p>
          <a:p>
            <a:pPr>
              <a:buFont typeface="Arial" panose="020B0604020202020204" pitchFamily="34" charset="0"/>
              <a:buChar char="•"/>
            </a:pPr>
            <a:r>
              <a:rPr lang="en-US" sz="2800" dirty="0">
                <a:solidFill>
                  <a:schemeClr val="bg1"/>
                </a:solidFill>
              </a:rPr>
              <a:t>To help teacher be more effective and to improve student learning gains.</a:t>
            </a:r>
          </a:p>
          <a:p>
            <a:pPr>
              <a:buFont typeface="Arial" panose="020B0604020202020204" pitchFamily="34" charset="0"/>
              <a:buChar char="•"/>
            </a:pPr>
            <a:r>
              <a:rPr lang="en-US" sz="2800" dirty="0">
                <a:solidFill>
                  <a:schemeClr val="bg1"/>
                </a:solidFill>
              </a:rPr>
              <a:t>To improve the lesson planning process, refine instructional strategies and delivery, and evaluate student thinking.</a:t>
            </a:r>
          </a:p>
          <a:p>
            <a:pPr>
              <a:buFont typeface="Arial" panose="020B0604020202020204" pitchFamily="34" charset="0"/>
              <a:buChar char="•"/>
            </a:pPr>
            <a:r>
              <a:rPr lang="en-US" sz="2800" dirty="0">
                <a:solidFill>
                  <a:schemeClr val="bg1"/>
                </a:solidFill>
              </a:rPr>
              <a:t>Peer observers in the lesson study process are focused on students. </a:t>
            </a:r>
            <a:endParaRPr lang="en-GB" sz="2800" dirty="0">
              <a:solidFill>
                <a:schemeClr val="bg1"/>
              </a:solidFill>
            </a:endParaRPr>
          </a:p>
        </p:txBody>
      </p:sp>
    </p:spTree>
    <p:extLst>
      <p:ext uri="{BB962C8B-B14F-4D97-AF65-F5344CB8AC3E}">
        <p14:creationId xmlns:p14="http://schemas.microsoft.com/office/powerpoint/2010/main" val="2291130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3767471" cy="802105"/>
          </a:xfrm>
        </p:spPr>
        <p:txBody>
          <a:bodyPr>
            <a:normAutofit fontScale="90000"/>
          </a:bodyPr>
          <a:lstStyle/>
          <a:p>
            <a:r>
              <a:rPr lang="en-US" dirty="0" smtClean="0">
                <a:solidFill>
                  <a:schemeClr val="bg1"/>
                </a:solidFill>
              </a:rPr>
              <a:t>WHERE IS BRUNEI?</a:t>
            </a:r>
            <a:endParaRPr lang="en-GB" dirty="0">
              <a:solidFill>
                <a:schemeClr val="bg1"/>
              </a:solidFill>
            </a:endParaRPr>
          </a:p>
        </p:txBody>
      </p:sp>
      <p:pic>
        <p:nvPicPr>
          <p:cNvPr id="4" name="Content Placeholder 3" descr="Screen Clippin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301288" y="609600"/>
            <a:ext cx="6443515" cy="5710314"/>
          </a:xfrm>
          <a:prstGeom prst="rect">
            <a:avLst/>
          </a:prstGeom>
          <a:ln>
            <a:noFill/>
          </a:ln>
          <a:effectLst>
            <a:softEdge rad="112500"/>
          </a:effectLst>
        </p:spPr>
      </p:pic>
      <p:pic>
        <p:nvPicPr>
          <p:cNvPr id="6" name="Picture 5" descr="Screen Clipp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5851" y="1243338"/>
            <a:ext cx="6384504" cy="5430758"/>
          </a:xfrm>
          <a:prstGeom prst="rect">
            <a:avLst/>
          </a:prstGeom>
          <a:ln>
            <a:noFill/>
          </a:ln>
          <a:effectLst>
            <a:softEdge rad="112500"/>
          </a:effectLst>
        </p:spPr>
      </p:pic>
    </p:spTree>
    <p:extLst>
      <p:ext uri="{BB962C8B-B14F-4D97-AF65-F5344CB8AC3E}">
        <p14:creationId xmlns:p14="http://schemas.microsoft.com/office/powerpoint/2010/main" val="2088435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06" y="1060361"/>
            <a:ext cx="2773765" cy="768439"/>
          </a:xfrm>
        </p:spPr>
        <p:txBody>
          <a:bodyPr>
            <a:normAutofit fontScale="90000"/>
          </a:bodyPr>
          <a:lstStyle/>
          <a:p>
            <a:r>
              <a:rPr lang="en-US" dirty="0" smtClean="0">
                <a:solidFill>
                  <a:schemeClr val="bg1"/>
                </a:solidFill>
              </a:rPr>
              <a:t>LESSON STUDY: CYCLE PROCEDURE</a:t>
            </a:r>
            <a:endParaRPr lang="en-GB" dirty="0">
              <a:solidFill>
                <a:schemeClr val="bg1"/>
              </a:solidFill>
            </a:endParaRPr>
          </a:p>
        </p:txBody>
      </p:sp>
      <p:sp>
        <p:nvSpPr>
          <p:cNvPr id="5" name="Rectangle 4"/>
          <p:cNvSpPr/>
          <p:nvPr/>
        </p:nvSpPr>
        <p:spPr>
          <a:xfrm>
            <a:off x="412124" y="2910184"/>
            <a:ext cx="3755823" cy="3108543"/>
          </a:xfrm>
          <a:prstGeom prst="rect">
            <a:avLst/>
          </a:prstGeom>
        </p:spPr>
        <p:txBody>
          <a:bodyPr wrap="square">
            <a:spAutoFit/>
          </a:bodyPr>
          <a:lstStyle/>
          <a:p>
            <a:pPr algn="ctr"/>
            <a:r>
              <a:rPr lang="en-US" sz="2800" dirty="0">
                <a:solidFill>
                  <a:schemeClr val="bg1"/>
                </a:solidFill>
              </a:rPr>
              <a:t>Adapted </a:t>
            </a:r>
            <a:r>
              <a:rPr lang="en-US" sz="2800" dirty="0" smtClean="0">
                <a:solidFill>
                  <a:schemeClr val="bg1"/>
                </a:solidFill>
              </a:rPr>
              <a:t>from Lesson </a:t>
            </a:r>
            <a:r>
              <a:rPr lang="en-US" sz="2800" dirty="0">
                <a:solidFill>
                  <a:schemeClr val="bg1"/>
                </a:solidFill>
              </a:rPr>
              <a:t>Study Cycle adapted from International Journal for Lesson and Learning Studies, Kullberg (2012).</a:t>
            </a:r>
            <a:endParaRPr lang="en-GB" sz="2800" b="1" dirty="0">
              <a:solidFill>
                <a:schemeClr val="bg1"/>
              </a:solidFill>
            </a:endParaRPr>
          </a:p>
        </p:txBody>
      </p:sp>
      <p:sp>
        <p:nvSpPr>
          <p:cNvPr id="3" name="Content Placeholder 2"/>
          <p:cNvSpPr>
            <a:spLocks noGrp="1"/>
          </p:cNvSpPr>
          <p:nvPr>
            <p:ph idx="1"/>
          </p:nvPr>
        </p:nvSpPr>
        <p:spPr/>
        <p:txBody>
          <a:bodyPr/>
          <a:lstStyle/>
          <a:p>
            <a:r>
              <a:rPr lang="en-US" dirty="0" smtClean="0"/>
              <a:t> </a:t>
            </a:r>
            <a:endParaRPr lang="en-GB" dirty="0"/>
          </a:p>
        </p:txBody>
      </p:sp>
      <p:pic>
        <p:nvPicPr>
          <p:cNvPr id="6" name="Picture 5" descr="http://www.emeraldinsight.com/content_images/fig/5790010303001.png"/>
          <p:cNvPicPr/>
          <p:nvPr/>
        </p:nvPicPr>
        <p:blipFill>
          <a:blip r:embed="rId2" cstate="print">
            <a:lum bright="-20000" contrast="40000"/>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4399767" y="399025"/>
            <a:ext cx="5066205" cy="5847229"/>
          </a:xfrm>
          <a:prstGeom prst="rect">
            <a:avLst/>
          </a:prstGeom>
          <a:ln>
            <a:noFill/>
          </a:ln>
          <a:effectLst>
            <a:softEdge rad="112500"/>
          </a:effectLst>
        </p:spPr>
      </p:pic>
    </p:spTree>
    <p:extLst>
      <p:ext uri="{BB962C8B-B14F-4D97-AF65-F5344CB8AC3E}">
        <p14:creationId xmlns:p14="http://schemas.microsoft.com/office/powerpoint/2010/main" val="200561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978794"/>
            <a:ext cx="10300436" cy="5035639"/>
          </a:xfrm>
        </p:spPr>
        <p:txBody>
          <a:bodyPr/>
          <a:lstStyle/>
          <a:p>
            <a:pPr marL="0" indent="0" algn="ctr">
              <a:buNone/>
            </a:pPr>
            <a:r>
              <a:rPr lang="en-US" sz="4000" dirty="0">
                <a:solidFill>
                  <a:schemeClr val="bg1"/>
                </a:solidFill>
              </a:rPr>
              <a:t>In this study, </a:t>
            </a:r>
            <a:r>
              <a:rPr lang="en-US" sz="4000" dirty="0" smtClean="0">
                <a:solidFill>
                  <a:schemeClr val="bg1"/>
                </a:solidFill>
              </a:rPr>
              <a:t>two classes were selected from year 9 students of </a:t>
            </a:r>
            <a:r>
              <a:rPr lang="en-US" sz="4000" dirty="0" err="1" smtClean="0">
                <a:solidFill>
                  <a:schemeClr val="bg1"/>
                </a:solidFill>
              </a:rPr>
              <a:t>rimba</a:t>
            </a:r>
            <a:r>
              <a:rPr lang="en-US" sz="4000" dirty="0" smtClean="0">
                <a:solidFill>
                  <a:schemeClr val="bg1"/>
                </a:solidFill>
              </a:rPr>
              <a:t> ii secondary school - pre-tested</a:t>
            </a:r>
            <a:r>
              <a:rPr lang="en-US" sz="4000" dirty="0">
                <a:solidFill>
                  <a:schemeClr val="bg1"/>
                </a:solidFill>
              </a:rPr>
              <a:t>, taught </a:t>
            </a:r>
            <a:r>
              <a:rPr lang="en-US" sz="4000" dirty="0" smtClean="0">
                <a:solidFill>
                  <a:schemeClr val="bg1"/>
                </a:solidFill>
              </a:rPr>
              <a:t>area of sector </a:t>
            </a:r>
            <a:r>
              <a:rPr lang="en-US" sz="4000" dirty="0">
                <a:solidFill>
                  <a:schemeClr val="bg1"/>
                </a:solidFill>
              </a:rPr>
              <a:t>and then post-tested. </a:t>
            </a:r>
            <a:endParaRPr lang="en-US" sz="4000" dirty="0" smtClean="0">
              <a:solidFill>
                <a:schemeClr val="bg1"/>
              </a:solidFill>
            </a:endParaRPr>
          </a:p>
          <a:p>
            <a:pPr marL="0" indent="0" algn="ctr">
              <a:buNone/>
            </a:pPr>
            <a:r>
              <a:rPr lang="en-US" sz="4000" dirty="0" smtClean="0">
                <a:solidFill>
                  <a:schemeClr val="bg1"/>
                </a:solidFill>
              </a:rPr>
              <a:t>Students had not learnt this topic before the intervention lesson took place. </a:t>
            </a:r>
            <a:endParaRPr lang="en-US" dirty="0"/>
          </a:p>
          <a:p>
            <a:pPr marL="0" indent="0" algn="ctr">
              <a:buNone/>
            </a:pPr>
            <a:endParaRPr lang="en-GB" dirty="0"/>
          </a:p>
        </p:txBody>
      </p:sp>
    </p:spTree>
    <p:extLst>
      <p:ext uri="{BB962C8B-B14F-4D97-AF65-F5344CB8AC3E}">
        <p14:creationId xmlns:p14="http://schemas.microsoft.com/office/powerpoint/2010/main" val="717625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653282" cy="1247335"/>
          </a:xfrm>
        </p:spPr>
        <p:txBody>
          <a:bodyPr/>
          <a:lstStyle/>
          <a:p>
            <a:r>
              <a:rPr lang="en-US" dirty="0" smtClean="0">
                <a:solidFill>
                  <a:schemeClr val="bg1"/>
                </a:solidFill>
              </a:rPr>
              <a:t>OBJECTIVES OF THE LESSON:</a:t>
            </a:r>
            <a:endParaRPr lang="en-GB" dirty="0">
              <a:solidFill>
                <a:schemeClr val="bg1"/>
              </a:solidFill>
            </a:endParaRPr>
          </a:p>
        </p:txBody>
      </p:sp>
      <p:sp>
        <p:nvSpPr>
          <p:cNvPr id="8" name="Content Placeholder 7"/>
          <p:cNvSpPr>
            <a:spLocks noGrp="1"/>
          </p:cNvSpPr>
          <p:nvPr>
            <p:ph idx="1"/>
          </p:nvPr>
        </p:nvSpPr>
        <p:spPr>
          <a:xfrm>
            <a:off x="695458" y="1519311"/>
            <a:ext cx="10985679" cy="4571999"/>
          </a:xfrm>
        </p:spPr>
        <p:txBody>
          <a:bodyPr>
            <a:normAutofit/>
          </a:bodyPr>
          <a:lstStyle/>
          <a:p>
            <a:pPr marL="0" indent="0">
              <a:buNone/>
            </a:pPr>
            <a:r>
              <a:rPr lang="en-US" sz="3600" dirty="0" smtClean="0">
                <a:solidFill>
                  <a:schemeClr val="bg1"/>
                </a:solidFill>
              </a:rPr>
              <a:t>At the end of the lesson, students should be able to:</a:t>
            </a:r>
          </a:p>
          <a:p>
            <a:pPr marL="742950" indent="-742950">
              <a:buClr>
                <a:schemeClr val="bg1"/>
              </a:buClr>
              <a:buFont typeface="+mj-lt"/>
              <a:buAutoNum type="alphaLcParenR"/>
            </a:pPr>
            <a:r>
              <a:rPr lang="en-US" sz="3600" dirty="0" smtClean="0">
                <a:solidFill>
                  <a:schemeClr val="bg1"/>
                </a:solidFill>
              </a:rPr>
              <a:t>Recognize that area of a sector is a fraction of the area of the circle.</a:t>
            </a:r>
          </a:p>
          <a:p>
            <a:pPr marL="742950" indent="-742950">
              <a:buClr>
                <a:schemeClr val="bg1"/>
              </a:buClr>
              <a:buFont typeface="+mj-lt"/>
              <a:buAutoNum type="alphaLcParenR"/>
            </a:pPr>
            <a:r>
              <a:rPr lang="en-US" sz="3600" dirty="0" smtClean="0">
                <a:solidFill>
                  <a:schemeClr val="bg1"/>
                </a:solidFill>
              </a:rPr>
              <a:t>Find the formula for area of the sector of a circle.</a:t>
            </a:r>
            <a:endParaRPr lang="en-GB" sz="3600" dirty="0">
              <a:solidFill>
                <a:schemeClr val="bg1"/>
              </a:solidFill>
            </a:endParaRPr>
          </a:p>
        </p:txBody>
      </p:sp>
    </p:spTree>
    <p:extLst>
      <p:ext uri="{BB962C8B-B14F-4D97-AF65-F5344CB8AC3E}">
        <p14:creationId xmlns:p14="http://schemas.microsoft.com/office/powerpoint/2010/main" val="839329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732" y="2666999"/>
            <a:ext cx="5581359" cy="1162318"/>
          </a:xfrm>
        </p:spPr>
        <p:txBody>
          <a:bodyPr/>
          <a:lstStyle/>
          <a:p>
            <a:r>
              <a:rPr lang="en-US" b="1" dirty="0" smtClean="0">
                <a:solidFill>
                  <a:schemeClr val="bg1"/>
                </a:solidFill>
              </a:rPr>
              <a:t>PRE- &amp; POST- TEST SAMPLES</a:t>
            </a:r>
            <a:endParaRPr lang="en-GB" b="1" dirty="0">
              <a:solidFill>
                <a:schemeClr val="bg1"/>
              </a:solidFill>
            </a:endParaRPr>
          </a:p>
        </p:txBody>
      </p:sp>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val="441357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786907" y="223233"/>
            <a:ext cx="8310130" cy="6401186"/>
          </a:xfrm>
          <a:prstGeom prst="rect">
            <a:avLst/>
          </a:prstGeom>
          <a:ln>
            <a:noFill/>
          </a:ln>
          <a:effectLst>
            <a:softEdge rad="112500"/>
          </a:effectLst>
        </p:spPr>
      </p:pic>
    </p:spTree>
    <p:extLst>
      <p:ext uri="{BB962C8B-B14F-4D97-AF65-F5344CB8AC3E}">
        <p14:creationId xmlns:p14="http://schemas.microsoft.com/office/powerpoint/2010/main" val="1926379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48115" y="334851"/>
            <a:ext cx="9098656" cy="6196428"/>
          </a:xfrm>
          <a:prstGeom prst="rect">
            <a:avLst/>
          </a:prstGeom>
          <a:ln>
            <a:noFill/>
          </a:ln>
          <a:effectLst>
            <a:softEdge rad="112500"/>
          </a:effectLst>
        </p:spPr>
      </p:pic>
    </p:spTree>
    <p:extLst>
      <p:ext uri="{BB962C8B-B14F-4D97-AF65-F5344CB8AC3E}">
        <p14:creationId xmlns:p14="http://schemas.microsoft.com/office/powerpoint/2010/main" val="754448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99727" y="609600"/>
            <a:ext cx="10147684" cy="5417713"/>
          </a:xfrm>
        </p:spPr>
      </p:pic>
    </p:spTree>
    <p:extLst>
      <p:ext uri="{BB962C8B-B14F-4D97-AF65-F5344CB8AC3E}">
        <p14:creationId xmlns:p14="http://schemas.microsoft.com/office/powerpoint/2010/main" val="1690152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1413" y="1082899"/>
            <a:ext cx="10103359" cy="4686836"/>
          </a:xfrm>
          <a:prstGeom prst="rect">
            <a:avLst/>
          </a:prstGeom>
          <a:ln>
            <a:noFill/>
          </a:ln>
          <a:effectLst>
            <a:softEdge rad="112500"/>
          </a:effectLst>
        </p:spPr>
      </p:pic>
    </p:spTree>
    <p:extLst>
      <p:ext uri="{BB962C8B-B14F-4D97-AF65-F5344CB8AC3E}">
        <p14:creationId xmlns:p14="http://schemas.microsoft.com/office/powerpoint/2010/main" val="1553846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742946" y="2821546"/>
            <a:ext cx="5117719" cy="1170905"/>
          </a:xfrm>
        </p:spPr>
        <p:txBody>
          <a:bodyPr>
            <a:normAutofit lnSpcReduction="10000"/>
          </a:bodyPr>
          <a:lstStyle/>
          <a:p>
            <a:pPr marL="0" indent="0">
              <a:buNone/>
            </a:pPr>
            <a:r>
              <a:rPr lang="en-US" sz="3600" dirty="0" smtClean="0">
                <a:solidFill>
                  <a:schemeClr val="bg1"/>
                </a:solidFill>
              </a:rPr>
              <a:t>STUDENTS’ HANDOUTS</a:t>
            </a:r>
            <a:endParaRPr lang="en-GB" sz="3600" dirty="0">
              <a:solidFill>
                <a:schemeClr val="bg1"/>
              </a:solidFill>
            </a:endParaRPr>
          </a:p>
        </p:txBody>
      </p:sp>
    </p:spTree>
    <p:extLst>
      <p:ext uri="{BB962C8B-B14F-4D97-AF65-F5344CB8AC3E}">
        <p14:creationId xmlns:p14="http://schemas.microsoft.com/office/powerpoint/2010/main" val="1707485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47779" y="364758"/>
            <a:ext cx="5604231" cy="6167907"/>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9370" y="364758"/>
            <a:ext cx="4995401" cy="6183863"/>
          </a:xfrm>
          <a:prstGeom prst="rect">
            <a:avLst/>
          </a:prstGeom>
        </p:spPr>
      </p:pic>
    </p:spTree>
    <p:extLst>
      <p:ext uri="{BB962C8B-B14F-4D97-AF65-F5344CB8AC3E}">
        <p14:creationId xmlns:p14="http://schemas.microsoft.com/office/powerpoint/2010/main" val="1391132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13138"/>
          </a:xfrm>
        </p:spPr>
        <p:txBody>
          <a:bodyPr/>
          <a:lstStyle/>
          <a:p>
            <a:r>
              <a:rPr lang="en-US" dirty="0" smtClean="0">
                <a:solidFill>
                  <a:schemeClr val="bg1"/>
                </a:solidFill>
              </a:rPr>
              <a:t>BRUNEI EDUCATION</a:t>
            </a:r>
            <a:endParaRPr lang="en-GB"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4755774"/>
              </p:ext>
            </p:extLst>
          </p:nvPr>
        </p:nvGraphicFramePr>
        <p:xfrm>
          <a:off x="909590" y="2111633"/>
          <a:ext cx="10436696" cy="4005830"/>
        </p:xfrm>
        <a:graphic>
          <a:graphicData uri="http://schemas.openxmlformats.org/drawingml/2006/table">
            <a:tbl>
              <a:tblPr firstRow="1" bandRow="1">
                <a:tableStyleId>{7DF18680-E054-41AD-8BC1-D1AEF772440D}</a:tableStyleId>
              </a:tblPr>
              <a:tblGrid>
                <a:gridCol w="832765"/>
                <a:gridCol w="2134185"/>
                <a:gridCol w="1635617"/>
                <a:gridCol w="2021983"/>
                <a:gridCol w="2186690"/>
                <a:gridCol w="1625456"/>
              </a:tblGrid>
              <a:tr h="948749">
                <a:tc>
                  <a:txBody>
                    <a:bodyPr/>
                    <a:lstStyle/>
                    <a:p>
                      <a:pPr algn="ctr"/>
                      <a:r>
                        <a:rPr lang="en-US" sz="2400" b="0" dirty="0" smtClean="0">
                          <a:solidFill>
                            <a:schemeClr val="bg1"/>
                          </a:solidFill>
                        </a:rPr>
                        <a:t>No.</a:t>
                      </a:r>
                      <a:endParaRPr lang="en-GB" sz="2400" b="0" dirty="0">
                        <a:solidFill>
                          <a:schemeClr val="bg1"/>
                        </a:solidFill>
                      </a:endParaRPr>
                    </a:p>
                  </a:txBody>
                  <a:tcPr anchor="ctr"/>
                </a:tc>
                <a:tc>
                  <a:txBody>
                    <a:bodyPr/>
                    <a:lstStyle/>
                    <a:p>
                      <a:pPr algn="ctr"/>
                      <a:r>
                        <a:rPr lang="en-US" sz="2400" b="0" dirty="0" smtClean="0">
                          <a:solidFill>
                            <a:schemeClr val="bg1"/>
                          </a:solidFill>
                        </a:rPr>
                        <a:t>District</a:t>
                      </a:r>
                      <a:endParaRPr lang="en-GB" sz="2400" b="0" dirty="0">
                        <a:solidFill>
                          <a:schemeClr val="bg1"/>
                        </a:solidFill>
                      </a:endParaRPr>
                    </a:p>
                  </a:txBody>
                  <a:tcPr anchor="ctr"/>
                </a:tc>
                <a:tc>
                  <a:txBody>
                    <a:bodyPr/>
                    <a:lstStyle/>
                    <a:p>
                      <a:pPr algn="ctr"/>
                      <a:r>
                        <a:rPr lang="en-US" sz="2400" b="0" dirty="0" smtClean="0">
                          <a:solidFill>
                            <a:schemeClr val="bg1"/>
                          </a:solidFill>
                        </a:rPr>
                        <a:t>Primary</a:t>
                      </a:r>
                      <a:endParaRPr lang="en-GB" sz="2400" b="0" dirty="0">
                        <a:solidFill>
                          <a:schemeClr val="bg1"/>
                        </a:solidFill>
                      </a:endParaRPr>
                    </a:p>
                  </a:txBody>
                  <a:tcPr anchor="ctr"/>
                </a:tc>
                <a:tc>
                  <a:txBody>
                    <a:bodyPr/>
                    <a:lstStyle/>
                    <a:p>
                      <a:pPr algn="ctr"/>
                      <a:r>
                        <a:rPr lang="en-US" sz="2400" b="0" dirty="0" smtClean="0">
                          <a:solidFill>
                            <a:schemeClr val="bg1"/>
                          </a:solidFill>
                        </a:rPr>
                        <a:t>Secondary</a:t>
                      </a:r>
                      <a:endParaRPr lang="en-GB" sz="2400" b="0" dirty="0">
                        <a:solidFill>
                          <a:schemeClr val="bg1"/>
                        </a:solidFill>
                      </a:endParaRPr>
                    </a:p>
                  </a:txBody>
                  <a:tcPr anchor="ctr"/>
                </a:tc>
                <a:tc>
                  <a:txBody>
                    <a:bodyPr/>
                    <a:lstStyle/>
                    <a:p>
                      <a:pPr algn="ctr"/>
                      <a:r>
                        <a:rPr lang="en-US" sz="2400" b="0" dirty="0" smtClean="0">
                          <a:solidFill>
                            <a:schemeClr val="bg1"/>
                          </a:solidFill>
                        </a:rPr>
                        <a:t>Vocational</a:t>
                      </a:r>
                      <a:r>
                        <a:rPr lang="en-US" sz="2400" b="0" baseline="0" dirty="0" smtClean="0">
                          <a:solidFill>
                            <a:schemeClr val="bg1"/>
                          </a:solidFill>
                        </a:rPr>
                        <a:t> /Technical</a:t>
                      </a:r>
                      <a:endParaRPr lang="en-GB" sz="2400" b="0" dirty="0">
                        <a:solidFill>
                          <a:schemeClr val="bg1"/>
                        </a:solidFill>
                      </a:endParaRPr>
                    </a:p>
                  </a:txBody>
                  <a:tcPr anchor="ctr"/>
                </a:tc>
                <a:tc>
                  <a:txBody>
                    <a:bodyPr/>
                    <a:lstStyle/>
                    <a:p>
                      <a:pPr algn="ctr"/>
                      <a:r>
                        <a:rPr lang="en-US" sz="2400" b="0" dirty="0" smtClean="0">
                          <a:solidFill>
                            <a:schemeClr val="bg1"/>
                          </a:solidFill>
                        </a:rPr>
                        <a:t>Total</a:t>
                      </a:r>
                      <a:endParaRPr lang="en-GB" sz="2400" b="0" dirty="0">
                        <a:solidFill>
                          <a:schemeClr val="bg1"/>
                        </a:solidFill>
                      </a:endParaRPr>
                    </a:p>
                  </a:txBody>
                  <a:tcPr anchor="ctr"/>
                </a:tc>
              </a:tr>
              <a:tr h="948749">
                <a:tc>
                  <a:txBody>
                    <a:bodyPr/>
                    <a:lstStyle/>
                    <a:p>
                      <a:pPr algn="ctr"/>
                      <a:r>
                        <a:rPr lang="en-US" sz="2400" b="0" dirty="0" smtClean="0">
                          <a:solidFill>
                            <a:schemeClr val="bg1"/>
                          </a:solidFill>
                        </a:rPr>
                        <a:t>1</a:t>
                      </a:r>
                      <a:endParaRPr lang="en-GB" sz="2400" b="0" dirty="0">
                        <a:solidFill>
                          <a:schemeClr val="bg1"/>
                        </a:solidFill>
                      </a:endParaRPr>
                    </a:p>
                  </a:txBody>
                  <a:tcPr anchor="ctr"/>
                </a:tc>
                <a:tc>
                  <a:txBody>
                    <a:bodyPr/>
                    <a:lstStyle/>
                    <a:p>
                      <a:pPr algn="ctr"/>
                      <a:r>
                        <a:rPr lang="en-US" sz="2400" b="0" dirty="0" smtClean="0">
                          <a:solidFill>
                            <a:schemeClr val="bg1"/>
                          </a:solidFill>
                        </a:rPr>
                        <a:t>Brunei </a:t>
                      </a:r>
                      <a:r>
                        <a:rPr lang="en-US" sz="2400" b="0" dirty="0" err="1" smtClean="0">
                          <a:solidFill>
                            <a:schemeClr val="bg1"/>
                          </a:solidFill>
                        </a:rPr>
                        <a:t>Muara</a:t>
                      </a:r>
                      <a:endParaRPr lang="en-GB" sz="2400" b="0" dirty="0">
                        <a:solidFill>
                          <a:schemeClr val="bg1"/>
                        </a:solidFill>
                      </a:endParaRPr>
                    </a:p>
                  </a:txBody>
                  <a:tcPr anchor="ctr"/>
                </a:tc>
                <a:tc>
                  <a:txBody>
                    <a:bodyPr/>
                    <a:lstStyle/>
                    <a:p>
                      <a:pPr algn="ctr"/>
                      <a:r>
                        <a:rPr lang="en-US" sz="2400" b="0" dirty="0" smtClean="0">
                          <a:solidFill>
                            <a:schemeClr val="bg1"/>
                          </a:solidFill>
                        </a:rPr>
                        <a:t>62</a:t>
                      </a:r>
                      <a:endParaRPr lang="en-GB" sz="2400" b="0" dirty="0">
                        <a:solidFill>
                          <a:schemeClr val="bg1"/>
                        </a:solidFill>
                      </a:endParaRPr>
                    </a:p>
                  </a:txBody>
                  <a:tcPr anchor="ctr"/>
                </a:tc>
                <a:tc>
                  <a:txBody>
                    <a:bodyPr/>
                    <a:lstStyle/>
                    <a:p>
                      <a:pPr algn="ctr"/>
                      <a:r>
                        <a:rPr lang="en-US" sz="2400" b="0" dirty="0" smtClean="0">
                          <a:solidFill>
                            <a:schemeClr val="bg1"/>
                          </a:solidFill>
                        </a:rPr>
                        <a:t>23</a:t>
                      </a:r>
                      <a:endParaRPr lang="en-GB" sz="2400" b="0" dirty="0">
                        <a:solidFill>
                          <a:schemeClr val="bg1"/>
                        </a:solidFill>
                      </a:endParaRPr>
                    </a:p>
                  </a:txBody>
                  <a:tcPr anchor="ctr"/>
                </a:tc>
                <a:tc>
                  <a:txBody>
                    <a:bodyPr/>
                    <a:lstStyle/>
                    <a:p>
                      <a:pPr algn="ctr"/>
                      <a:r>
                        <a:rPr lang="en-US" sz="2400" b="0" dirty="0" smtClean="0">
                          <a:solidFill>
                            <a:schemeClr val="bg1"/>
                          </a:solidFill>
                        </a:rPr>
                        <a:t>5</a:t>
                      </a:r>
                      <a:endParaRPr lang="en-GB" sz="2400" b="0" dirty="0">
                        <a:solidFill>
                          <a:schemeClr val="bg1"/>
                        </a:solidFill>
                      </a:endParaRPr>
                    </a:p>
                  </a:txBody>
                  <a:tcPr anchor="ctr"/>
                </a:tc>
                <a:tc>
                  <a:txBody>
                    <a:bodyPr/>
                    <a:lstStyle/>
                    <a:p>
                      <a:pPr algn="ctr"/>
                      <a:r>
                        <a:rPr lang="en-US" sz="2400" b="0" dirty="0" smtClean="0">
                          <a:solidFill>
                            <a:schemeClr val="bg1"/>
                          </a:solidFill>
                        </a:rPr>
                        <a:t>91</a:t>
                      </a:r>
                      <a:endParaRPr lang="en-GB" sz="2400" b="0" dirty="0">
                        <a:solidFill>
                          <a:schemeClr val="bg1"/>
                        </a:solidFill>
                      </a:endParaRPr>
                    </a:p>
                  </a:txBody>
                  <a:tcPr anchor="ctr"/>
                </a:tc>
              </a:tr>
              <a:tr h="527083">
                <a:tc>
                  <a:txBody>
                    <a:bodyPr/>
                    <a:lstStyle/>
                    <a:p>
                      <a:pPr algn="ctr"/>
                      <a:r>
                        <a:rPr lang="en-US" sz="2400" b="0" dirty="0" smtClean="0">
                          <a:solidFill>
                            <a:schemeClr val="bg1"/>
                          </a:solidFill>
                        </a:rPr>
                        <a:t>2</a:t>
                      </a:r>
                      <a:endParaRPr lang="en-GB" sz="2400" b="0" dirty="0">
                        <a:solidFill>
                          <a:schemeClr val="bg1"/>
                        </a:solidFill>
                      </a:endParaRPr>
                    </a:p>
                  </a:txBody>
                  <a:tcPr anchor="ctr"/>
                </a:tc>
                <a:tc>
                  <a:txBody>
                    <a:bodyPr/>
                    <a:lstStyle/>
                    <a:p>
                      <a:pPr algn="ctr"/>
                      <a:r>
                        <a:rPr lang="en-US" sz="2400" b="0" dirty="0" err="1" smtClean="0">
                          <a:solidFill>
                            <a:schemeClr val="bg1"/>
                          </a:solidFill>
                        </a:rPr>
                        <a:t>Tutong</a:t>
                      </a:r>
                      <a:endParaRPr lang="en-GB" sz="2400" b="0" dirty="0">
                        <a:solidFill>
                          <a:schemeClr val="bg1"/>
                        </a:solidFill>
                      </a:endParaRPr>
                    </a:p>
                  </a:txBody>
                  <a:tcPr anchor="ctr"/>
                </a:tc>
                <a:tc>
                  <a:txBody>
                    <a:bodyPr/>
                    <a:lstStyle/>
                    <a:p>
                      <a:pPr algn="ctr"/>
                      <a:r>
                        <a:rPr lang="en-US" sz="2400" b="0" dirty="0" smtClean="0">
                          <a:solidFill>
                            <a:schemeClr val="bg1"/>
                          </a:solidFill>
                        </a:rPr>
                        <a:t>28</a:t>
                      </a:r>
                      <a:endParaRPr lang="en-GB" sz="2400" b="0" dirty="0">
                        <a:solidFill>
                          <a:schemeClr val="bg1"/>
                        </a:solidFill>
                      </a:endParaRPr>
                    </a:p>
                  </a:txBody>
                  <a:tcPr anchor="ctr"/>
                </a:tc>
                <a:tc>
                  <a:txBody>
                    <a:bodyPr/>
                    <a:lstStyle/>
                    <a:p>
                      <a:pPr algn="ctr"/>
                      <a:r>
                        <a:rPr lang="en-US" sz="2400" b="0" dirty="0" smtClean="0">
                          <a:solidFill>
                            <a:schemeClr val="bg1"/>
                          </a:solidFill>
                        </a:rPr>
                        <a:t>6</a:t>
                      </a:r>
                      <a:endParaRPr lang="en-GB" sz="2400" b="0" dirty="0">
                        <a:solidFill>
                          <a:schemeClr val="bg1"/>
                        </a:solidFill>
                      </a:endParaRPr>
                    </a:p>
                  </a:txBody>
                  <a:tcPr anchor="ctr"/>
                </a:tc>
                <a:tc>
                  <a:txBody>
                    <a:bodyPr/>
                    <a:lstStyle/>
                    <a:p>
                      <a:pPr algn="ctr"/>
                      <a:r>
                        <a:rPr lang="en-US" sz="2400" b="0" dirty="0" smtClean="0">
                          <a:solidFill>
                            <a:schemeClr val="bg1"/>
                          </a:solidFill>
                        </a:rPr>
                        <a:t>-</a:t>
                      </a:r>
                      <a:endParaRPr lang="en-GB" sz="2400" b="0" dirty="0">
                        <a:solidFill>
                          <a:schemeClr val="bg1"/>
                        </a:solidFill>
                      </a:endParaRPr>
                    </a:p>
                  </a:txBody>
                  <a:tcPr anchor="ctr"/>
                </a:tc>
                <a:tc>
                  <a:txBody>
                    <a:bodyPr/>
                    <a:lstStyle/>
                    <a:p>
                      <a:pPr algn="ctr"/>
                      <a:r>
                        <a:rPr lang="en-US" sz="2400" b="0" dirty="0" smtClean="0">
                          <a:solidFill>
                            <a:schemeClr val="bg1"/>
                          </a:solidFill>
                        </a:rPr>
                        <a:t>34</a:t>
                      </a:r>
                      <a:endParaRPr lang="en-GB" sz="2400" b="0" dirty="0">
                        <a:solidFill>
                          <a:schemeClr val="bg1"/>
                        </a:solidFill>
                      </a:endParaRPr>
                    </a:p>
                  </a:txBody>
                  <a:tcPr anchor="ctr"/>
                </a:tc>
              </a:tr>
              <a:tr h="527083">
                <a:tc>
                  <a:txBody>
                    <a:bodyPr/>
                    <a:lstStyle/>
                    <a:p>
                      <a:pPr algn="ctr"/>
                      <a:r>
                        <a:rPr lang="en-US" sz="2400" b="0" dirty="0" smtClean="0">
                          <a:solidFill>
                            <a:schemeClr val="bg1"/>
                          </a:solidFill>
                        </a:rPr>
                        <a:t>3</a:t>
                      </a:r>
                      <a:endParaRPr lang="en-GB" sz="2400" b="0" dirty="0">
                        <a:solidFill>
                          <a:schemeClr val="bg1"/>
                        </a:solidFill>
                      </a:endParaRPr>
                    </a:p>
                  </a:txBody>
                  <a:tcPr anchor="ctr"/>
                </a:tc>
                <a:tc>
                  <a:txBody>
                    <a:bodyPr/>
                    <a:lstStyle/>
                    <a:p>
                      <a:pPr algn="ctr"/>
                      <a:r>
                        <a:rPr lang="en-US" sz="2400" b="0" dirty="0" err="1" smtClean="0">
                          <a:solidFill>
                            <a:schemeClr val="bg1"/>
                          </a:solidFill>
                        </a:rPr>
                        <a:t>Belait</a:t>
                      </a:r>
                      <a:endParaRPr lang="en-GB" sz="2400" b="0" dirty="0">
                        <a:solidFill>
                          <a:schemeClr val="bg1"/>
                        </a:solidFill>
                      </a:endParaRPr>
                    </a:p>
                  </a:txBody>
                  <a:tcPr anchor="ctr"/>
                </a:tc>
                <a:tc>
                  <a:txBody>
                    <a:bodyPr/>
                    <a:lstStyle/>
                    <a:p>
                      <a:pPr algn="ctr"/>
                      <a:r>
                        <a:rPr lang="en-US" sz="2400" b="0" dirty="0" smtClean="0">
                          <a:solidFill>
                            <a:schemeClr val="bg1"/>
                          </a:solidFill>
                        </a:rPr>
                        <a:t>16</a:t>
                      </a:r>
                      <a:endParaRPr lang="en-GB" sz="2400" b="0" dirty="0">
                        <a:solidFill>
                          <a:schemeClr val="bg1"/>
                        </a:solidFill>
                      </a:endParaRPr>
                    </a:p>
                  </a:txBody>
                  <a:tcPr anchor="ctr"/>
                </a:tc>
                <a:tc>
                  <a:txBody>
                    <a:bodyPr/>
                    <a:lstStyle/>
                    <a:p>
                      <a:pPr algn="ctr"/>
                      <a:r>
                        <a:rPr lang="en-US" sz="2400" b="0" dirty="0" smtClean="0">
                          <a:solidFill>
                            <a:schemeClr val="bg1"/>
                          </a:solidFill>
                        </a:rPr>
                        <a:t>5</a:t>
                      </a:r>
                      <a:endParaRPr lang="en-GB" sz="2400" b="0" dirty="0">
                        <a:solidFill>
                          <a:schemeClr val="bg1"/>
                        </a:solidFill>
                      </a:endParaRPr>
                    </a:p>
                  </a:txBody>
                  <a:tcPr anchor="ctr"/>
                </a:tc>
                <a:tc>
                  <a:txBody>
                    <a:bodyPr/>
                    <a:lstStyle/>
                    <a:p>
                      <a:pPr algn="ctr"/>
                      <a:r>
                        <a:rPr lang="en-US" sz="2400" b="0" dirty="0" smtClean="0">
                          <a:solidFill>
                            <a:schemeClr val="bg1"/>
                          </a:solidFill>
                        </a:rPr>
                        <a:t>2</a:t>
                      </a:r>
                      <a:endParaRPr lang="en-GB" sz="2400" b="0" dirty="0">
                        <a:solidFill>
                          <a:schemeClr val="bg1"/>
                        </a:solidFill>
                      </a:endParaRPr>
                    </a:p>
                  </a:txBody>
                  <a:tcPr anchor="ctr"/>
                </a:tc>
                <a:tc>
                  <a:txBody>
                    <a:bodyPr/>
                    <a:lstStyle/>
                    <a:p>
                      <a:pPr algn="ctr"/>
                      <a:r>
                        <a:rPr lang="en-US" sz="2400" b="0" dirty="0" smtClean="0">
                          <a:solidFill>
                            <a:schemeClr val="bg1"/>
                          </a:solidFill>
                        </a:rPr>
                        <a:t>23</a:t>
                      </a:r>
                      <a:endParaRPr lang="en-GB" sz="2400" b="0" dirty="0">
                        <a:solidFill>
                          <a:schemeClr val="bg1"/>
                        </a:solidFill>
                      </a:endParaRPr>
                    </a:p>
                  </a:txBody>
                  <a:tcPr anchor="ctr"/>
                </a:tc>
              </a:tr>
              <a:tr h="527083">
                <a:tc>
                  <a:txBody>
                    <a:bodyPr/>
                    <a:lstStyle/>
                    <a:p>
                      <a:pPr algn="ctr"/>
                      <a:r>
                        <a:rPr lang="en-US" sz="2400" b="0" dirty="0" smtClean="0">
                          <a:solidFill>
                            <a:schemeClr val="bg1"/>
                          </a:solidFill>
                        </a:rPr>
                        <a:t>4</a:t>
                      </a:r>
                      <a:endParaRPr lang="en-GB" sz="2400" b="0" dirty="0">
                        <a:solidFill>
                          <a:schemeClr val="bg1"/>
                        </a:solidFill>
                      </a:endParaRPr>
                    </a:p>
                  </a:txBody>
                  <a:tcPr anchor="ctr"/>
                </a:tc>
                <a:tc>
                  <a:txBody>
                    <a:bodyPr/>
                    <a:lstStyle/>
                    <a:p>
                      <a:pPr algn="ctr"/>
                      <a:r>
                        <a:rPr lang="en-US" sz="2400" b="0" dirty="0" err="1" smtClean="0">
                          <a:solidFill>
                            <a:schemeClr val="bg1"/>
                          </a:solidFill>
                        </a:rPr>
                        <a:t>Temburong</a:t>
                      </a:r>
                      <a:endParaRPr lang="en-GB" sz="2400" b="0" dirty="0">
                        <a:solidFill>
                          <a:schemeClr val="bg1"/>
                        </a:solidFill>
                      </a:endParaRPr>
                    </a:p>
                  </a:txBody>
                  <a:tcPr anchor="ctr"/>
                </a:tc>
                <a:tc>
                  <a:txBody>
                    <a:bodyPr/>
                    <a:lstStyle/>
                    <a:p>
                      <a:pPr algn="ctr"/>
                      <a:r>
                        <a:rPr lang="en-US" sz="2400" b="0" dirty="0" smtClean="0">
                          <a:solidFill>
                            <a:schemeClr val="bg1"/>
                          </a:solidFill>
                        </a:rPr>
                        <a:t>12</a:t>
                      </a:r>
                      <a:endParaRPr lang="en-GB" sz="2400" b="0" dirty="0">
                        <a:solidFill>
                          <a:schemeClr val="bg1"/>
                        </a:solidFill>
                      </a:endParaRPr>
                    </a:p>
                  </a:txBody>
                  <a:tcPr anchor="ctr"/>
                </a:tc>
                <a:tc>
                  <a:txBody>
                    <a:bodyPr/>
                    <a:lstStyle/>
                    <a:p>
                      <a:pPr algn="ctr"/>
                      <a:r>
                        <a:rPr lang="en-US" sz="2400" b="0" dirty="0" smtClean="0">
                          <a:solidFill>
                            <a:schemeClr val="bg1"/>
                          </a:solidFill>
                        </a:rPr>
                        <a:t>1</a:t>
                      </a:r>
                      <a:endParaRPr lang="en-GB" sz="2400" b="0" dirty="0">
                        <a:solidFill>
                          <a:schemeClr val="bg1"/>
                        </a:solidFill>
                      </a:endParaRPr>
                    </a:p>
                  </a:txBody>
                  <a:tcPr anchor="ctr"/>
                </a:tc>
                <a:tc>
                  <a:txBody>
                    <a:bodyPr/>
                    <a:lstStyle/>
                    <a:p>
                      <a:pPr algn="ctr"/>
                      <a:r>
                        <a:rPr lang="en-US" sz="2400" b="0" dirty="0" smtClean="0">
                          <a:solidFill>
                            <a:schemeClr val="bg1"/>
                          </a:solidFill>
                        </a:rPr>
                        <a:t>-</a:t>
                      </a:r>
                      <a:endParaRPr lang="en-GB" sz="2400" b="0" dirty="0">
                        <a:solidFill>
                          <a:schemeClr val="bg1"/>
                        </a:solidFill>
                      </a:endParaRPr>
                    </a:p>
                  </a:txBody>
                  <a:tcPr anchor="ctr"/>
                </a:tc>
                <a:tc>
                  <a:txBody>
                    <a:bodyPr/>
                    <a:lstStyle/>
                    <a:p>
                      <a:pPr algn="ctr"/>
                      <a:r>
                        <a:rPr lang="en-US" sz="2400" b="0" dirty="0" smtClean="0">
                          <a:solidFill>
                            <a:schemeClr val="bg1"/>
                          </a:solidFill>
                        </a:rPr>
                        <a:t>13</a:t>
                      </a:r>
                    </a:p>
                  </a:txBody>
                  <a:tcPr anchor="ctr"/>
                </a:tc>
              </a:tr>
              <a:tr h="527083">
                <a:tc>
                  <a:txBody>
                    <a:bodyPr/>
                    <a:lstStyle/>
                    <a:p>
                      <a:pPr algn="ctr"/>
                      <a:endParaRPr lang="en-GB" sz="2400" b="0" dirty="0">
                        <a:solidFill>
                          <a:schemeClr val="bg1"/>
                        </a:solidFill>
                      </a:endParaRPr>
                    </a:p>
                  </a:txBody>
                  <a:tcPr anchor="ctr"/>
                </a:tc>
                <a:tc>
                  <a:txBody>
                    <a:bodyPr/>
                    <a:lstStyle/>
                    <a:p>
                      <a:pPr algn="ctr"/>
                      <a:r>
                        <a:rPr lang="en-US" sz="2400" b="0" dirty="0" smtClean="0">
                          <a:solidFill>
                            <a:schemeClr val="bg1"/>
                          </a:solidFill>
                        </a:rPr>
                        <a:t>TOTAL</a:t>
                      </a:r>
                      <a:endParaRPr lang="en-GB" sz="2400" b="0" dirty="0">
                        <a:solidFill>
                          <a:schemeClr val="bg1"/>
                        </a:solidFill>
                      </a:endParaRPr>
                    </a:p>
                  </a:txBody>
                  <a:tcPr anchor="ctr"/>
                </a:tc>
                <a:tc>
                  <a:txBody>
                    <a:bodyPr/>
                    <a:lstStyle/>
                    <a:p>
                      <a:pPr algn="ctr"/>
                      <a:r>
                        <a:rPr lang="en-US" sz="2400" b="0" dirty="0" smtClean="0">
                          <a:solidFill>
                            <a:schemeClr val="bg1"/>
                          </a:solidFill>
                        </a:rPr>
                        <a:t>119</a:t>
                      </a:r>
                      <a:endParaRPr lang="en-GB" sz="2400" b="0" dirty="0">
                        <a:solidFill>
                          <a:schemeClr val="bg1"/>
                        </a:solidFill>
                      </a:endParaRPr>
                    </a:p>
                  </a:txBody>
                  <a:tcPr anchor="ctr"/>
                </a:tc>
                <a:tc>
                  <a:txBody>
                    <a:bodyPr/>
                    <a:lstStyle/>
                    <a:p>
                      <a:pPr algn="ctr"/>
                      <a:r>
                        <a:rPr lang="en-US" sz="2400" b="0" dirty="0" smtClean="0">
                          <a:solidFill>
                            <a:schemeClr val="bg1"/>
                          </a:solidFill>
                        </a:rPr>
                        <a:t>35</a:t>
                      </a:r>
                      <a:endParaRPr lang="en-GB" sz="2400" b="0" dirty="0">
                        <a:solidFill>
                          <a:schemeClr val="bg1"/>
                        </a:solidFill>
                      </a:endParaRPr>
                    </a:p>
                  </a:txBody>
                  <a:tcPr anchor="ctr"/>
                </a:tc>
                <a:tc>
                  <a:txBody>
                    <a:bodyPr/>
                    <a:lstStyle/>
                    <a:p>
                      <a:pPr algn="ctr"/>
                      <a:r>
                        <a:rPr lang="en-US" sz="2400" b="0" dirty="0" smtClean="0">
                          <a:solidFill>
                            <a:schemeClr val="bg1"/>
                          </a:solidFill>
                        </a:rPr>
                        <a:t>7</a:t>
                      </a:r>
                      <a:endParaRPr lang="en-GB" sz="2400" b="0" dirty="0">
                        <a:solidFill>
                          <a:schemeClr val="bg1"/>
                        </a:solidFill>
                      </a:endParaRPr>
                    </a:p>
                  </a:txBody>
                  <a:tcPr anchor="ctr"/>
                </a:tc>
                <a:tc>
                  <a:txBody>
                    <a:bodyPr/>
                    <a:lstStyle/>
                    <a:p>
                      <a:pPr algn="ctr"/>
                      <a:r>
                        <a:rPr lang="en-US" sz="2400" b="0" dirty="0" smtClean="0">
                          <a:solidFill>
                            <a:schemeClr val="bg1"/>
                          </a:solidFill>
                        </a:rPr>
                        <a:t>161</a:t>
                      </a:r>
                    </a:p>
                  </a:txBody>
                  <a:tcPr anchor="ctr"/>
                </a:tc>
              </a:tr>
            </a:tbl>
          </a:graphicData>
        </a:graphic>
      </p:graphicFrame>
    </p:spTree>
    <p:extLst>
      <p:ext uri="{BB962C8B-B14F-4D97-AF65-F5344CB8AC3E}">
        <p14:creationId xmlns:p14="http://schemas.microsoft.com/office/powerpoint/2010/main" val="1726214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2833" y="451834"/>
            <a:ext cx="4860688" cy="5858948"/>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16822" y="949811"/>
            <a:ext cx="7659169" cy="4839375"/>
          </a:xfrm>
          <a:prstGeom prst="rect">
            <a:avLst/>
          </a:prstGeom>
        </p:spPr>
      </p:pic>
    </p:spTree>
    <p:extLst>
      <p:ext uri="{BB962C8B-B14F-4D97-AF65-F5344CB8AC3E}">
        <p14:creationId xmlns:p14="http://schemas.microsoft.com/office/powerpoint/2010/main" val="2390046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288540" y="184597"/>
            <a:ext cx="5820266" cy="6306355"/>
          </a:xfrm>
        </p:spPr>
      </p:pic>
    </p:spTree>
    <p:extLst>
      <p:ext uri="{BB962C8B-B14F-4D97-AF65-F5344CB8AC3E}">
        <p14:creationId xmlns:p14="http://schemas.microsoft.com/office/powerpoint/2010/main" val="3750532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4718474" cy="716924"/>
          </a:xfrm>
        </p:spPr>
        <p:txBody>
          <a:bodyPr>
            <a:normAutofit fontScale="90000"/>
          </a:bodyPr>
          <a:lstStyle/>
          <a:p>
            <a:r>
              <a:rPr lang="en-US" dirty="0" smtClean="0">
                <a:solidFill>
                  <a:schemeClr val="bg1"/>
                </a:solidFill>
              </a:rPr>
              <a:t>Snapshots - ACTIVITIES</a:t>
            </a:r>
            <a:endParaRPr lang="en-GB" dirty="0">
              <a:solidFill>
                <a:schemeClr val="bg1"/>
              </a:solidFill>
            </a:endParaRPr>
          </a:p>
        </p:txBody>
      </p:sp>
      <p:pic>
        <p:nvPicPr>
          <p:cNvPr id="10" name="Content Placeholder 9"/>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795789" y="1565669"/>
            <a:ext cx="3207434" cy="2954216"/>
          </a:xfr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418955" y="2016529"/>
            <a:ext cx="4087349" cy="293240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6894" y="1439059"/>
            <a:ext cx="4472575" cy="3354431"/>
          </a:xfrm>
          <a:prstGeom prst="rect">
            <a:avLst/>
          </a:prstGeom>
        </p:spPr>
      </p:pic>
    </p:spTree>
    <p:extLst>
      <p:ext uri="{BB962C8B-B14F-4D97-AF65-F5344CB8AC3E}">
        <p14:creationId xmlns:p14="http://schemas.microsoft.com/office/powerpoint/2010/main" val="3791124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2516187" cy="1000259"/>
          </a:xfrm>
        </p:spPr>
        <p:txBody>
          <a:bodyPr/>
          <a:lstStyle/>
          <a:p>
            <a:r>
              <a:rPr lang="en-US" dirty="0">
                <a:solidFill>
                  <a:schemeClr val="bg1"/>
                </a:solidFill>
              </a:rPr>
              <a:t>Snapshots</a:t>
            </a:r>
            <a:endParaRPr lang="en-GB"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485285" y="2053173"/>
            <a:ext cx="5039056" cy="3726801"/>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769004" y="1075802"/>
            <a:ext cx="4998462" cy="5640948"/>
          </a:xfrm>
          <a:prstGeom prst="rect">
            <a:avLst/>
          </a:prstGeom>
        </p:spPr>
      </p:pic>
    </p:spTree>
    <p:extLst>
      <p:ext uri="{BB962C8B-B14F-4D97-AF65-F5344CB8AC3E}">
        <p14:creationId xmlns:p14="http://schemas.microsoft.com/office/powerpoint/2010/main" val="3744784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2644976" cy="1000259"/>
          </a:xfrm>
        </p:spPr>
        <p:txBody>
          <a:bodyPr/>
          <a:lstStyle/>
          <a:p>
            <a:r>
              <a:rPr lang="en-US" dirty="0">
                <a:solidFill>
                  <a:schemeClr val="bg1"/>
                </a:solidFill>
              </a:rPr>
              <a:t>Snapshots</a:t>
            </a:r>
            <a:endParaRPr lang="en-GB"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5702211" y="882136"/>
            <a:ext cx="6161309" cy="5332903"/>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3795" y="1506829"/>
            <a:ext cx="5445922" cy="3335627"/>
          </a:xfrm>
          <a:prstGeom prst="rect">
            <a:avLst/>
          </a:prstGeom>
        </p:spPr>
      </p:pic>
    </p:spTree>
    <p:extLst>
      <p:ext uri="{BB962C8B-B14F-4D97-AF65-F5344CB8AC3E}">
        <p14:creationId xmlns:p14="http://schemas.microsoft.com/office/powerpoint/2010/main" val="37996472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8041224" cy="1062446"/>
          </a:xfrm>
        </p:spPr>
        <p:txBody>
          <a:bodyPr>
            <a:normAutofit fontScale="90000"/>
          </a:bodyPr>
          <a:lstStyle/>
          <a:p>
            <a:r>
              <a:rPr lang="en-US" dirty="0" smtClean="0">
                <a:solidFill>
                  <a:schemeClr val="bg1"/>
                </a:solidFill>
              </a:rPr>
              <a:t>Result analyses – CYLCE 1 (YEAR 9 NOBLE) </a:t>
            </a:r>
            <a:endParaRPr lang="en-GB" dirty="0">
              <a:solidFill>
                <a:schemeClr val="bg1"/>
              </a:solidFill>
            </a:endParaRPr>
          </a:p>
        </p:txBody>
      </p:sp>
      <p:sp>
        <p:nvSpPr>
          <p:cNvPr id="3" name="Content Placeholder 2"/>
          <p:cNvSpPr>
            <a:spLocks noGrp="1"/>
          </p:cNvSpPr>
          <p:nvPr>
            <p:ph idx="1"/>
          </p:nvPr>
        </p:nvSpPr>
        <p:spPr/>
        <p:txBody>
          <a:bodyPr/>
          <a:lstStyle/>
          <a:p>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992494221"/>
              </p:ext>
            </p:extLst>
          </p:nvPr>
        </p:nvGraphicFramePr>
        <p:xfrm>
          <a:off x="309489" y="1672045"/>
          <a:ext cx="5739619" cy="43067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750432638"/>
              </p:ext>
            </p:extLst>
          </p:nvPr>
        </p:nvGraphicFramePr>
        <p:xfrm>
          <a:off x="6220265" y="1672045"/>
          <a:ext cx="5723205" cy="4334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28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6303248"/>
              </p:ext>
            </p:extLst>
          </p:nvPr>
        </p:nvGraphicFramePr>
        <p:xfrm>
          <a:off x="478302" y="609599"/>
          <a:ext cx="11099409" cy="58334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6674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34794"/>
          </a:xfrm>
        </p:spPr>
        <p:txBody>
          <a:bodyPr/>
          <a:lstStyle/>
          <a:p>
            <a:r>
              <a:rPr lang="en-US" dirty="0" smtClean="0">
                <a:solidFill>
                  <a:schemeClr val="bg1"/>
                </a:solidFill>
              </a:rPr>
              <a:t>Cycle 2 (year 9 Einstein)</a:t>
            </a:r>
            <a:endParaRPr lang="en-GB" dirty="0">
              <a:solidFill>
                <a:schemeClr val="bg1"/>
              </a:solidFill>
            </a:endParaRPr>
          </a:p>
        </p:txBody>
      </p:sp>
      <p:sp>
        <p:nvSpPr>
          <p:cNvPr id="3" name="Content Placeholder 2"/>
          <p:cNvSpPr>
            <a:spLocks noGrp="1"/>
          </p:cNvSpPr>
          <p:nvPr>
            <p:ph idx="1"/>
          </p:nvPr>
        </p:nvSpPr>
        <p:spPr/>
        <p:txBody>
          <a:bodyPr/>
          <a:lstStyle/>
          <a:p>
            <a:endParaRPr lang="en-GB" dirty="0"/>
          </a:p>
        </p:txBody>
      </p:sp>
      <p:graphicFrame>
        <p:nvGraphicFramePr>
          <p:cNvPr id="4" name="Chart 3"/>
          <p:cNvGraphicFramePr>
            <a:graphicFrameLocks/>
          </p:cNvGraphicFramePr>
          <p:nvPr>
            <p:extLst>
              <p:ext uri="{D42A27DB-BD31-4B8C-83A1-F6EECF244321}">
                <p14:modId xmlns:p14="http://schemas.microsoft.com/office/powerpoint/2010/main" val="543785916"/>
              </p:ext>
            </p:extLst>
          </p:nvPr>
        </p:nvGraphicFramePr>
        <p:xfrm>
          <a:off x="379973" y="1730326"/>
          <a:ext cx="5429984" cy="3924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641289019"/>
              </p:ext>
            </p:extLst>
          </p:nvPr>
        </p:nvGraphicFramePr>
        <p:xfrm>
          <a:off x="5986613" y="1744394"/>
          <a:ext cx="5899200" cy="3938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5321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2981759"/>
              </p:ext>
            </p:extLst>
          </p:nvPr>
        </p:nvGraphicFramePr>
        <p:xfrm>
          <a:off x="478302" y="609599"/>
          <a:ext cx="10916529" cy="58193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2397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2665775"/>
              </p:ext>
            </p:extLst>
          </p:nvPr>
        </p:nvGraphicFramePr>
        <p:xfrm>
          <a:off x="506437" y="422031"/>
          <a:ext cx="11254154" cy="5992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1675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22947"/>
          </a:xfrm>
        </p:spPr>
        <p:txBody>
          <a:bodyPr/>
          <a:lstStyle/>
          <a:p>
            <a:r>
              <a:rPr lang="en-US" dirty="0" smtClean="0">
                <a:solidFill>
                  <a:schemeClr val="bg1"/>
                </a:solidFill>
              </a:rPr>
              <a:t>The school year</a:t>
            </a:r>
            <a:endParaRPr lang="en-GB" dirty="0">
              <a:solidFill>
                <a:schemeClr val="bg1"/>
              </a:solidFill>
            </a:endParaRPr>
          </a:p>
        </p:txBody>
      </p:sp>
      <p:sp>
        <p:nvSpPr>
          <p:cNvPr id="3" name="Content Placeholder 2"/>
          <p:cNvSpPr>
            <a:spLocks noGrp="1"/>
          </p:cNvSpPr>
          <p:nvPr>
            <p:ph idx="1"/>
          </p:nvPr>
        </p:nvSpPr>
        <p:spPr>
          <a:xfrm>
            <a:off x="997035" y="1365161"/>
            <a:ext cx="9905998" cy="5180018"/>
          </a:xfrm>
        </p:spPr>
        <p:txBody>
          <a:bodyPr>
            <a:noAutofit/>
          </a:bodyPr>
          <a:lstStyle/>
          <a:p>
            <a:pPr marL="0" indent="0" algn="ctr">
              <a:lnSpc>
                <a:spcPct val="150000"/>
              </a:lnSpc>
              <a:buNone/>
            </a:pPr>
            <a:r>
              <a:rPr lang="en-US" sz="3200" b="1" dirty="0">
                <a:solidFill>
                  <a:schemeClr val="bg1"/>
                </a:solidFill>
              </a:rPr>
              <a:t>The school year consists of </a:t>
            </a:r>
            <a:r>
              <a:rPr lang="en-US" sz="3200" b="1" dirty="0" smtClean="0">
                <a:solidFill>
                  <a:schemeClr val="bg1"/>
                </a:solidFill>
              </a:rPr>
              <a:t>3 </a:t>
            </a:r>
            <a:r>
              <a:rPr lang="en-US" sz="3200" b="1" dirty="0">
                <a:solidFill>
                  <a:schemeClr val="bg1"/>
                </a:solidFill>
              </a:rPr>
              <a:t>terms of around 10 to </a:t>
            </a:r>
            <a:r>
              <a:rPr lang="en-US" sz="3200" b="1" dirty="0" smtClean="0">
                <a:solidFill>
                  <a:schemeClr val="bg1"/>
                </a:solidFill>
              </a:rPr>
              <a:t>15 </a:t>
            </a:r>
            <a:r>
              <a:rPr lang="en-US" sz="3200" b="1" dirty="0">
                <a:solidFill>
                  <a:schemeClr val="bg1"/>
                </a:solidFill>
              </a:rPr>
              <a:t>weeks each. </a:t>
            </a:r>
            <a:r>
              <a:rPr lang="en-US" sz="3200" b="1" dirty="0" smtClean="0">
                <a:solidFill>
                  <a:schemeClr val="bg1"/>
                </a:solidFill>
              </a:rPr>
              <a:t>Subject </a:t>
            </a:r>
            <a:r>
              <a:rPr lang="en-US" sz="3200" b="1" dirty="0">
                <a:solidFill>
                  <a:schemeClr val="bg1"/>
                </a:solidFill>
              </a:rPr>
              <a:t>to minor changes, the school terms are generally as follows: </a:t>
            </a:r>
            <a:r>
              <a:rPr lang="en-US" sz="3200" dirty="0">
                <a:solidFill>
                  <a:schemeClr val="bg1"/>
                </a:solidFill>
                <a:effectLst/>
              </a:rPr>
              <a:t/>
            </a:r>
            <a:br>
              <a:rPr lang="en-US" sz="3200" dirty="0">
                <a:solidFill>
                  <a:schemeClr val="bg1"/>
                </a:solidFill>
                <a:effectLst/>
              </a:rPr>
            </a:br>
            <a:r>
              <a:rPr lang="en-US" sz="3200" dirty="0">
                <a:solidFill>
                  <a:schemeClr val="bg1"/>
                </a:solidFill>
                <a:effectLst/>
              </a:rPr>
              <a:t>Term </a:t>
            </a:r>
            <a:r>
              <a:rPr lang="en-US" sz="3200" dirty="0" smtClean="0">
                <a:solidFill>
                  <a:schemeClr val="bg1"/>
                </a:solidFill>
                <a:effectLst/>
              </a:rPr>
              <a:t>1: </a:t>
            </a:r>
            <a:r>
              <a:rPr lang="en-US" sz="3200" dirty="0" err="1" smtClean="0">
                <a:solidFill>
                  <a:schemeClr val="bg1"/>
                </a:solidFill>
                <a:effectLst/>
              </a:rPr>
              <a:t>jan</a:t>
            </a:r>
            <a:r>
              <a:rPr lang="en-US" sz="3200" dirty="0" smtClean="0">
                <a:solidFill>
                  <a:schemeClr val="bg1"/>
                </a:solidFill>
                <a:effectLst/>
              </a:rPr>
              <a:t> 5</a:t>
            </a:r>
            <a:r>
              <a:rPr lang="en-US" sz="3200" baseline="30000" dirty="0" smtClean="0">
                <a:solidFill>
                  <a:schemeClr val="bg1"/>
                </a:solidFill>
                <a:effectLst/>
              </a:rPr>
              <a:t>th</a:t>
            </a:r>
            <a:r>
              <a:rPr lang="en-US" sz="3200" dirty="0" smtClean="0">
                <a:solidFill>
                  <a:schemeClr val="bg1"/>
                </a:solidFill>
                <a:effectLst/>
              </a:rPr>
              <a:t> – mar 26</a:t>
            </a:r>
            <a:r>
              <a:rPr lang="en-US" sz="3200" baseline="30000" dirty="0" smtClean="0">
                <a:solidFill>
                  <a:schemeClr val="bg1"/>
                </a:solidFill>
                <a:effectLst/>
              </a:rPr>
              <a:t>th</a:t>
            </a:r>
            <a:r>
              <a:rPr lang="en-US" sz="3200" dirty="0" smtClean="0">
                <a:solidFill>
                  <a:schemeClr val="bg1"/>
                </a:solidFill>
                <a:effectLst/>
              </a:rPr>
              <a:t> 2015</a:t>
            </a:r>
            <a:r>
              <a:rPr lang="en-US" sz="3200" dirty="0">
                <a:solidFill>
                  <a:schemeClr val="bg1"/>
                </a:solidFill>
                <a:effectLst/>
              </a:rPr>
              <a:t/>
            </a:r>
            <a:br>
              <a:rPr lang="en-US" sz="3200" dirty="0">
                <a:solidFill>
                  <a:schemeClr val="bg1"/>
                </a:solidFill>
                <a:effectLst/>
              </a:rPr>
            </a:br>
            <a:r>
              <a:rPr lang="en-US" sz="3200" dirty="0" smtClean="0">
                <a:solidFill>
                  <a:schemeClr val="bg1"/>
                </a:solidFill>
                <a:effectLst/>
              </a:rPr>
              <a:t>Term </a:t>
            </a:r>
            <a:r>
              <a:rPr lang="en-US" sz="3200" dirty="0">
                <a:solidFill>
                  <a:schemeClr val="bg1"/>
                </a:solidFill>
                <a:effectLst/>
              </a:rPr>
              <a:t>2: </a:t>
            </a:r>
            <a:r>
              <a:rPr lang="en-US" sz="3200" dirty="0" err="1" smtClean="0">
                <a:solidFill>
                  <a:schemeClr val="bg1"/>
                </a:solidFill>
                <a:effectLst/>
              </a:rPr>
              <a:t>apr</a:t>
            </a:r>
            <a:r>
              <a:rPr lang="en-US" sz="3200" dirty="0" smtClean="0">
                <a:solidFill>
                  <a:schemeClr val="bg1"/>
                </a:solidFill>
                <a:effectLst/>
              </a:rPr>
              <a:t> 13</a:t>
            </a:r>
            <a:r>
              <a:rPr lang="en-US" sz="3200" baseline="30000" dirty="0" smtClean="0">
                <a:solidFill>
                  <a:schemeClr val="bg1"/>
                </a:solidFill>
                <a:effectLst/>
              </a:rPr>
              <a:t>th</a:t>
            </a:r>
            <a:r>
              <a:rPr lang="en-US" sz="3200" dirty="0" smtClean="0">
                <a:solidFill>
                  <a:schemeClr val="bg1"/>
                </a:solidFill>
                <a:effectLst/>
              </a:rPr>
              <a:t> – sept 3</a:t>
            </a:r>
            <a:r>
              <a:rPr lang="en-US" sz="3200" baseline="30000" dirty="0" smtClean="0">
                <a:solidFill>
                  <a:schemeClr val="bg1"/>
                </a:solidFill>
                <a:effectLst/>
              </a:rPr>
              <a:t>rd</a:t>
            </a:r>
            <a:r>
              <a:rPr lang="en-US" sz="3200" dirty="0" smtClean="0">
                <a:solidFill>
                  <a:schemeClr val="bg1"/>
                </a:solidFill>
                <a:effectLst/>
              </a:rPr>
              <a:t> 2015</a:t>
            </a:r>
            <a:r>
              <a:rPr lang="en-US" sz="3200" dirty="0">
                <a:solidFill>
                  <a:schemeClr val="bg1"/>
                </a:solidFill>
                <a:effectLst/>
              </a:rPr>
              <a:t/>
            </a:r>
            <a:br>
              <a:rPr lang="en-US" sz="3200" dirty="0">
                <a:solidFill>
                  <a:schemeClr val="bg1"/>
                </a:solidFill>
                <a:effectLst/>
              </a:rPr>
            </a:br>
            <a:r>
              <a:rPr lang="en-US" sz="3200" dirty="0">
                <a:solidFill>
                  <a:schemeClr val="bg1"/>
                </a:solidFill>
                <a:effectLst/>
              </a:rPr>
              <a:t>Term 3: </a:t>
            </a:r>
            <a:r>
              <a:rPr lang="en-US" sz="3200" dirty="0" smtClean="0">
                <a:solidFill>
                  <a:schemeClr val="bg1"/>
                </a:solidFill>
                <a:effectLst/>
              </a:rPr>
              <a:t>sept 14</a:t>
            </a:r>
            <a:r>
              <a:rPr lang="en-US" sz="3200" baseline="30000" dirty="0" smtClean="0">
                <a:solidFill>
                  <a:schemeClr val="bg1"/>
                </a:solidFill>
                <a:effectLst/>
              </a:rPr>
              <a:t>th</a:t>
            </a:r>
            <a:r>
              <a:rPr lang="en-US" sz="3200" dirty="0" smtClean="0">
                <a:solidFill>
                  <a:schemeClr val="bg1"/>
                </a:solidFill>
                <a:effectLst/>
              </a:rPr>
              <a:t> – </a:t>
            </a:r>
            <a:r>
              <a:rPr lang="en-US" sz="3200" dirty="0" err="1" smtClean="0">
                <a:solidFill>
                  <a:schemeClr val="bg1"/>
                </a:solidFill>
                <a:effectLst/>
              </a:rPr>
              <a:t>nov</a:t>
            </a:r>
            <a:r>
              <a:rPr lang="en-US" sz="3200" dirty="0" smtClean="0">
                <a:solidFill>
                  <a:schemeClr val="bg1"/>
                </a:solidFill>
                <a:effectLst/>
              </a:rPr>
              <a:t> 30</a:t>
            </a:r>
            <a:r>
              <a:rPr lang="en-US" sz="3200" baseline="30000" dirty="0" smtClean="0">
                <a:solidFill>
                  <a:schemeClr val="bg1"/>
                </a:solidFill>
                <a:effectLst/>
              </a:rPr>
              <a:t>th</a:t>
            </a:r>
            <a:r>
              <a:rPr lang="en-US" sz="3200" dirty="0" smtClean="0">
                <a:solidFill>
                  <a:schemeClr val="bg1"/>
                </a:solidFill>
                <a:effectLst/>
              </a:rPr>
              <a:t> 2015</a:t>
            </a:r>
            <a:endParaRPr lang="en-GB" sz="3200" dirty="0">
              <a:solidFill>
                <a:schemeClr val="bg1"/>
              </a:solidFill>
            </a:endParaRPr>
          </a:p>
        </p:txBody>
      </p:sp>
    </p:spTree>
    <p:extLst>
      <p:ext uri="{BB962C8B-B14F-4D97-AF65-F5344CB8AC3E}">
        <p14:creationId xmlns:p14="http://schemas.microsoft.com/office/powerpoint/2010/main" val="1788799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74" y="271976"/>
            <a:ext cx="2262969" cy="923778"/>
          </a:xfrm>
        </p:spPr>
        <p:txBody>
          <a:bodyPr/>
          <a:lstStyle/>
          <a:p>
            <a:r>
              <a:rPr lang="en-US" b="1" dirty="0" smtClean="0">
                <a:solidFill>
                  <a:schemeClr val="bg1"/>
                </a:solidFill>
              </a:rPr>
              <a:t>summary</a:t>
            </a:r>
            <a:endParaRPr lang="en-GB"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0958767"/>
              </p:ext>
            </p:extLst>
          </p:nvPr>
        </p:nvGraphicFramePr>
        <p:xfrm>
          <a:off x="379828" y="983557"/>
          <a:ext cx="11437034" cy="5543851"/>
        </p:xfrm>
        <a:graphic>
          <a:graphicData uri="http://schemas.openxmlformats.org/drawingml/2006/table">
            <a:tbl>
              <a:tblPr firstRow="1" firstCol="1" bandRow="1">
                <a:tableStyleId>{D7AC3CCA-C797-4891-BE02-D94E43425B78}</a:tableStyleId>
              </a:tblPr>
              <a:tblGrid>
                <a:gridCol w="883691"/>
                <a:gridCol w="3431744"/>
                <a:gridCol w="3709166"/>
                <a:gridCol w="3412433"/>
              </a:tblGrid>
              <a:tr h="342420">
                <a:tc>
                  <a:txBody>
                    <a:bodyPr/>
                    <a:lstStyle/>
                    <a:p>
                      <a:pPr marL="0" marR="0" algn="ctr">
                        <a:lnSpc>
                          <a:spcPct val="107000"/>
                        </a:lnSpc>
                        <a:spcBef>
                          <a:spcPts val="0"/>
                        </a:spcBef>
                        <a:spcAft>
                          <a:spcPts val="0"/>
                        </a:spcAft>
                      </a:pPr>
                      <a:r>
                        <a:rPr lang="en-US" sz="1800" dirty="0">
                          <a:effectLst/>
                        </a:rPr>
                        <a:t>Qs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800">
                          <a:effectLst/>
                        </a:rPr>
                        <a:t>Pre Test</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800" dirty="0">
                          <a:effectLst/>
                        </a:rPr>
                        <a:t>Post Test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gn="ctr">
                        <a:lnSpc>
                          <a:spcPct val="107000"/>
                        </a:lnSpc>
                        <a:spcBef>
                          <a:spcPts val="0"/>
                        </a:spcBef>
                        <a:spcAft>
                          <a:spcPts val="0"/>
                        </a:spcAft>
                      </a:pPr>
                      <a:r>
                        <a:rPr lang="en-US" sz="1800">
                          <a:effectLst/>
                        </a:rPr>
                        <a:t>Additional Remarks</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r>
              <a:tr h="896500">
                <a:tc>
                  <a:txBody>
                    <a:bodyPr/>
                    <a:lstStyle/>
                    <a:p>
                      <a:pPr marL="0" marR="0" algn="ctr">
                        <a:lnSpc>
                          <a:spcPct val="107000"/>
                        </a:lnSpc>
                        <a:spcBef>
                          <a:spcPts val="0"/>
                        </a:spcBef>
                        <a:spcAft>
                          <a:spcPts val="0"/>
                        </a:spcAft>
                      </a:pPr>
                      <a:r>
                        <a:rPr lang="en-US" sz="1800" dirty="0">
                          <a:effectLst/>
                        </a:rPr>
                        <a:t>1i</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nSpc>
                          <a:spcPct val="107000"/>
                        </a:lnSpc>
                        <a:spcBef>
                          <a:spcPts val="0"/>
                        </a:spcBef>
                        <a:spcAft>
                          <a:spcPts val="0"/>
                        </a:spcAft>
                      </a:pPr>
                      <a:r>
                        <a:rPr lang="en-US" sz="1800" b="1" dirty="0">
                          <a:effectLst/>
                        </a:rPr>
                        <a:t>Misinterpreted the word ‘shaded’ with ‘unshaded’</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nSpc>
                          <a:spcPct val="107000"/>
                        </a:lnSpc>
                        <a:spcBef>
                          <a:spcPts val="0"/>
                        </a:spcBef>
                        <a:spcAft>
                          <a:spcPts val="0"/>
                        </a:spcAft>
                      </a:pPr>
                      <a:r>
                        <a:rPr lang="en-US" sz="1800" b="1" dirty="0">
                          <a:effectLst/>
                        </a:rPr>
                        <a:t> </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rowSpan="6">
                  <a:txBody>
                    <a:bodyPr/>
                    <a:lstStyle/>
                    <a:p>
                      <a:pPr marL="342900" marR="0" lvl="0" indent="-342900">
                        <a:spcBef>
                          <a:spcPts val="0"/>
                        </a:spcBef>
                        <a:spcAft>
                          <a:spcPts val="0"/>
                        </a:spcAft>
                        <a:buFont typeface="Symbol" panose="05050102010706020507" pitchFamily="18" charset="2"/>
                        <a:buChar char=""/>
                      </a:pPr>
                      <a:r>
                        <a:rPr lang="en-US" sz="1800" b="1" dirty="0">
                          <a:effectLst/>
                        </a:rPr>
                        <a:t>careless mistakes – </a:t>
                      </a:r>
                      <a:r>
                        <a:rPr lang="en-US" sz="1800" b="1" dirty="0" smtClean="0">
                          <a:effectLst/>
                        </a:rPr>
                        <a:t>correct working </a:t>
                      </a:r>
                      <a:r>
                        <a:rPr lang="en-US" sz="1800" b="1" dirty="0">
                          <a:effectLst/>
                        </a:rPr>
                        <a:t>and </a:t>
                      </a:r>
                      <a:r>
                        <a:rPr lang="en-US" sz="1800" b="1" dirty="0" smtClean="0">
                          <a:effectLst/>
                        </a:rPr>
                        <a:t>formula</a:t>
                      </a:r>
                      <a:r>
                        <a:rPr lang="en-US" sz="1800" b="1" dirty="0">
                          <a:effectLst/>
                        </a:rPr>
                        <a:t>, but incorrect answer for </a:t>
                      </a:r>
                      <a:r>
                        <a:rPr lang="en-US" sz="1800" b="1" dirty="0" smtClean="0">
                          <a:effectLst/>
                        </a:rPr>
                        <a:t>multiplication</a:t>
                      </a:r>
                    </a:p>
                    <a:p>
                      <a:pPr marL="0" marR="0" lvl="0" indent="0">
                        <a:spcBef>
                          <a:spcPts val="0"/>
                        </a:spcBef>
                        <a:spcAft>
                          <a:spcPts val="0"/>
                        </a:spcAft>
                        <a:buFont typeface="Symbol" panose="05050102010706020507" pitchFamily="18" charset="2"/>
                        <a:buNone/>
                      </a:pPr>
                      <a:endParaRPr lang="en-GB" sz="1800" b="1" dirty="0">
                        <a:effectLst/>
                      </a:endParaRPr>
                    </a:p>
                    <a:p>
                      <a:pPr marL="342900" marR="0" lvl="0" indent="-342900">
                        <a:spcBef>
                          <a:spcPts val="0"/>
                        </a:spcBef>
                        <a:spcAft>
                          <a:spcPts val="0"/>
                        </a:spcAft>
                        <a:buFont typeface="Symbol" panose="05050102010706020507" pitchFamily="18" charset="2"/>
                        <a:buChar char=""/>
                      </a:pPr>
                      <a:r>
                        <a:rPr lang="en-US" sz="1800" b="1" dirty="0">
                          <a:effectLst/>
                        </a:rPr>
                        <a:t>no working at all - maybe need to emphasize on showing appropriate working at the instruction page</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r>
              <a:tr h="684842">
                <a:tc>
                  <a:txBody>
                    <a:bodyPr/>
                    <a:lstStyle/>
                    <a:p>
                      <a:pPr marL="0" marR="0" algn="ctr">
                        <a:lnSpc>
                          <a:spcPct val="107000"/>
                        </a:lnSpc>
                        <a:spcBef>
                          <a:spcPts val="0"/>
                        </a:spcBef>
                        <a:spcAft>
                          <a:spcPts val="0"/>
                        </a:spcAft>
                      </a:pPr>
                      <a:r>
                        <a:rPr lang="en-US" sz="1800">
                          <a:effectLst/>
                        </a:rPr>
                        <a:t>1ii</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nSpc>
                          <a:spcPct val="107000"/>
                        </a:lnSpc>
                        <a:spcBef>
                          <a:spcPts val="0"/>
                        </a:spcBef>
                        <a:spcAft>
                          <a:spcPts val="0"/>
                        </a:spcAft>
                      </a:pPr>
                      <a:r>
                        <a:rPr lang="en-US" sz="1800" b="1">
                          <a:effectLst/>
                        </a:rPr>
                        <a:t>Misunderstood the word ‘unshaded’</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nSpc>
                          <a:spcPct val="107000"/>
                        </a:lnSpc>
                        <a:spcBef>
                          <a:spcPts val="0"/>
                        </a:spcBef>
                        <a:spcAft>
                          <a:spcPts val="0"/>
                        </a:spcAft>
                      </a:pPr>
                      <a:r>
                        <a:rPr lang="en-US" sz="1800" b="1" dirty="0">
                          <a:effectLst/>
                        </a:rPr>
                        <a:t>Unable to distinguish the size of the angle </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vMerge="1">
                  <a:txBody>
                    <a:bodyPr/>
                    <a:lstStyle/>
                    <a:p>
                      <a:endParaRPr lang="en-GB"/>
                    </a:p>
                  </a:txBody>
                  <a:tcPr/>
                </a:tc>
              </a:tr>
              <a:tr h="431202">
                <a:tc>
                  <a:txBody>
                    <a:bodyPr/>
                    <a:lstStyle/>
                    <a:p>
                      <a:pPr marL="0" marR="0" algn="ctr">
                        <a:lnSpc>
                          <a:spcPct val="107000"/>
                        </a:lnSpc>
                        <a:spcBef>
                          <a:spcPts val="0"/>
                        </a:spcBef>
                        <a:spcAft>
                          <a:spcPts val="0"/>
                        </a:spcAft>
                      </a:pPr>
                      <a:r>
                        <a:rPr lang="en-US" sz="1800">
                          <a:effectLst/>
                        </a:rPr>
                        <a:t>2</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gridSpan="2">
                  <a:txBody>
                    <a:bodyPr/>
                    <a:lstStyle/>
                    <a:p>
                      <a:pPr marL="0" marR="0">
                        <a:lnSpc>
                          <a:spcPct val="107000"/>
                        </a:lnSpc>
                        <a:spcBef>
                          <a:spcPts val="0"/>
                        </a:spcBef>
                        <a:spcAft>
                          <a:spcPts val="0"/>
                        </a:spcAft>
                      </a:pPr>
                      <a:r>
                        <a:rPr lang="en-US" sz="1800" b="1" dirty="0">
                          <a:effectLst/>
                        </a:rPr>
                        <a:t>Forget the formula of area of a circle</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endParaRPr lang="en-GB"/>
                    </a:p>
                  </a:txBody>
                  <a:tcPr/>
                </a:tc>
                <a:tc vMerge="1">
                  <a:txBody>
                    <a:bodyPr/>
                    <a:lstStyle/>
                    <a:p>
                      <a:endParaRPr lang="en-GB"/>
                    </a:p>
                  </a:txBody>
                  <a:tcPr/>
                </a:tc>
              </a:tr>
              <a:tr h="896500">
                <a:tc>
                  <a:txBody>
                    <a:bodyPr/>
                    <a:lstStyle/>
                    <a:p>
                      <a:pPr marL="0" marR="0" algn="ctr">
                        <a:lnSpc>
                          <a:spcPct val="107000"/>
                        </a:lnSpc>
                        <a:spcBef>
                          <a:spcPts val="0"/>
                        </a:spcBef>
                        <a:spcAft>
                          <a:spcPts val="0"/>
                        </a:spcAft>
                      </a:pPr>
                      <a:r>
                        <a:rPr lang="en-US" sz="1800">
                          <a:effectLst/>
                        </a:rPr>
                        <a:t>3</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gridSpan="2">
                  <a:txBody>
                    <a:bodyPr/>
                    <a:lstStyle/>
                    <a:p>
                      <a:pPr marL="0" marR="0">
                        <a:lnSpc>
                          <a:spcPct val="107000"/>
                        </a:lnSpc>
                        <a:spcBef>
                          <a:spcPts val="0"/>
                        </a:spcBef>
                        <a:spcAft>
                          <a:spcPts val="0"/>
                        </a:spcAft>
                      </a:pPr>
                      <a:r>
                        <a:rPr lang="en-US" sz="1800" b="1" dirty="0">
                          <a:effectLst/>
                        </a:rPr>
                        <a:t>Forget the formula of area of a circle, unable to manipulate the formula to find the radius. </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endParaRPr lang="en-GB"/>
                    </a:p>
                  </a:txBody>
                  <a:tcPr/>
                </a:tc>
                <a:tc vMerge="1">
                  <a:txBody>
                    <a:bodyPr/>
                    <a:lstStyle/>
                    <a:p>
                      <a:endParaRPr lang="en-GB"/>
                    </a:p>
                  </a:txBody>
                  <a:tcPr/>
                </a:tc>
              </a:tr>
              <a:tr h="896500">
                <a:tc>
                  <a:txBody>
                    <a:bodyPr/>
                    <a:lstStyle/>
                    <a:p>
                      <a:pPr marL="0" marR="0" algn="ctr">
                        <a:lnSpc>
                          <a:spcPct val="107000"/>
                        </a:lnSpc>
                        <a:spcBef>
                          <a:spcPts val="0"/>
                        </a:spcBef>
                        <a:spcAft>
                          <a:spcPts val="0"/>
                        </a:spcAft>
                      </a:pPr>
                      <a:r>
                        <a:rPr lang="en-US" sz="1800">
                          <a:effectLst/>
                        </a:rPr>
                        <a:t>4</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nSpc>
                          <a:spcPct val="107000"/>
                        </a:lnSpc>
                        <a:spcBef>
                          <a:spcPts val="0"/>
                        </a:spcBef>
                        <a:spcAft>
                          <a:spcPts val="0"/>
                        </a:spcAft>
                      </a:pPr>
                      <a:r>
                        <a:rPr lang="en-US" sz="1800" b="1" dirty="0">
                          <a:effectLst/>
                        </a:rPr>
                        <a:t>Students get the idea of dividing the area by 2</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rowSpan="2">
                  <a:txBody>
                    <a:bodyPr/>
                    <a:lstStyle/>
                    <a:p>
                      <a:pPr marL="0" marR="0">
                        <a:lnSpc>
                          <a:spcPct val="107000"/>
                        </a:lnSpc>
                        <a:spcBef>
                          <a:spcPts val="0"/>
                        </a:spcBef>
                        <a:spcAft>
                          <a:spcPts val="0"/>
                        </a:spcAft>
                      </a:pPr>
                      <a:r>
                        <a:rPr lang="en-US" sz="1800" b="1" dirty="0">
                          <a:effectLst/>
                        </a:rPr>
                        <a:t>Most students are using the formula they’ve learnt; </a:t>
                      </a:r>
                      <a:endParaRPr lang="en-GB" sz="1800" b="1" dirty="0">
                        <a:effectLst/>
                      </a:endParaRPr>
                    </a:p>
                    <a:p>
                      <a:pPr marL="0" marR="0">
                        <a:lnSpc>
                          <a:spcPct val="107000"/>
                        </a:lnSpc>
                        <a:spcBef>
                          <a:spcPts val="0"/>
                        </a:spcBef>
                        <a:spcAft>
                          <a:spcPts val="0"/>
                        </a:spcAft>
                      </a:pPr>
                      <a:r>
                        <a:rPr lang="en-US" sz="1800" b="1" dirty="0">
                          <a:effectLst/>
                        </a:rPr>
                        <a:t>Unable to see the logic that all they need to do is either multiply or divide the areas with the fractions.</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vMerge="1">
                  <a:txBody>
                    <a:bodyPr/>
                    <a:lstStyle/>
                    <a:p>
                      <a:endParaRPr lang="en-GB"/>
                    </a:p>
                  </a:txBody>
                  <a:tcPr/>
                </a:tc>
              </a:tr>
              <a:tr h="1395887">
                <a:tc>
                  <a:txBody>
                    <a:bodyPr/>
                    <a:lstStyle/>
                    <a:p>
                      <a:pPr marL="0" marR="0" algn="ctr">
                        <a:lnSpc>
                          <a:spcPct val="107000"/>
                        </a:lnSpc>
                        <a:spcBef>
                          <a:spcPts val="0"/>
                        </a:spcBef>
                        <a:spcAft>
                          <a:spcPts val="0"/>
                        </a:spcAft>
                      </a:pPr>
                      <a:r>
                        <a:rPr lang="en-US" sz="1800">
                          <a:effectLst/>
                        </a:rPr>
                        <a:t>5</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nSpc>
                          <a:spcPct val="107000"/>
                        </a:lnSpc>
                        <a:spcBef>
                          <a:spcPts val="0"/>
                        </a:spcBef>
                        <a:spcAft>
                          <a:spcPts val="0"/>
                        </a:spcAft>
                      </a:pPr>
                      <a:r>
                        <a:rPr lang="en-US" sz="1800" b="1" dirty="0">
                          <a:effectLst/>
                        </a:rPr>
                        <a:t>Students get the idea of multiplying the area of part of the circle by 4</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vMerge="1">
                  <a:txBody>
                    <a:bodyPr/>
                    <a:lstStyle/>
                    <a:p>
                      <a:endParaRPr lang="en-GB"/>
                    </a:p>
                  </a:txBody>
                  <a:tcPr/>
                </a:tc>
                <a:tc vMerge="1">
                  <a:txBody>
                    <a:bodyPr/>
                    <a:lstStyle/>
                    <a:p>
                      <a:endParaRPr lang="en-GB"/>
                    </a:p>
                  </a:txBody>
                  <a:tcPr/>
                </a:tc>
              </a:tr>
            </a:tbl>
          </a:graphicData>
        </a:graphic>
      </p:graphicFrame>
    </p:spTree>
    <p:extLst>
      <p:ext uri="{BB962C8B-B14F-4D97-AF65-F5344CB8AC3E}">
        <p14:creationId xmlns:p14="http://schemas.microsoft.com/office/powerpoint/2010/main" val="2741240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97" y="455053"/>
            <a:ext cx="7397280" cy="531674"/>
          </a:xfrm>
        </p:spPr>
        <p:txBody>
          <a:bodyPr>
            <a:noAutofit/>
          </a:bodyPr>
          <a:lstStyle/>
          <a:p>
            <a:r>
              <a:rPr lang="en-US" b="1" dirty="0" smtClean="0">
                <a:solidFill>
                  <a:schemeClr val="bg1"/>
                </a:solidFill>
              </a:rPr>
              <a:t>Pre - &amp; Post Tests Questions 4 &amp; 5</a:t>
            </a:r>
            <a:endParaRPr lang="en-GB" b="1" dirty="0">
              <a:solidFill>
                <a:schemeClr val="bg1"/>
              </a:solidFill>
            </a:endParaRPr>
          </a:p>
        </p:txBody>
      </p:sp>
      <p:pic>
        <p:nvPicPr>
          <p:cNvPr id="4" name="Content Placeholder 3" descr="Screen Clippi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16874" y="1141274"/>
            <a:ext cx="8430927" cy="4860281"/>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4916" y="1141274"/>
            <a:ext cx="10298701" cy="48602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7409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97228"/>
          </a:xfrm>
        </p:spPr>
        <p:txBody>
          <a:bodyPr/>
          <a:lstStyle/>
          <a:p>
            <a:r>
              <a:rPr lang="en-US" b="1" dirty="0" smtClean="0">
                <a:solidFill>
                  <a:schemeClr val="bg1"/>
                </a:solidFill>
              </a:rPr>
              <a:t>LIMITATIONS</a:t>
            </a:r>
            <a:endParaRPr lang="en-GB" b="1" dirty="0">
              <a:solidFill>
                <a:schemeClr val="bg1"/>
              </a:solidFill>
            </a:endParaRPr>
          </a:p>
        </p:txBody>
      </p:sp>
      <p:sp>
        <p:nvSpPr>
          <p:cNvPr id="3" name="Content Placeholder 2"/>
          <p:cNvSpPr>
            <a:spLocks noGrp="1"/>
          </p:cNvSpPr>
          <p:nvPr>
            <p:ph idx="1"/>
          </p:nvPr>
        </p:nvSpPr>
        <p:spPr>
          <a:xfrm>
            <a:off x="1141413" y="1506829"/>
            <a:ext cx="9905998" cy="4284372"/>
          </a:xfrm>
        </p:spPr>
        <p:txBody>
          <a:bodyPr>
            <a:normAutofit fontScale="92500" lnSpcReduction="10000"/>
          </a:bodyPr>
          <a:lstStyle/>
          <a:p>
            <a:pPr marL="0" indent="0">
              <a:buNone/>
            </a:pPr>
            <a:r>
              <a:rPr lang="en-US" sz="2400" dirty="0" smtClean="0">
                <a:solidFill>
                  <a:schemeClr val="bg1"/>
                </a:solidFill>
              </a:rPr>
              <a:t>USING MANIPULATIVES:</a:t>
            </a:r>
          </a:p>
          <a:p>
            <a:r>
              <a:rPr lang="en-US" sz="2400" dirty="0" smtClean="0">
                <a:solidFill>
                  <a:schemeClr val="bg1"/>
                </a:solidFill>
              </a:rPr>
              <a:t>STUDENTS TEND TO PLAY AROUND WITH THE MATERIALS, TEACHERS INSTRUCTIONS NEED TO BE CLEAR IN ORDER TO ENSURE THE SMOOTH RUNNING OF THE LESSON.</a:t>
            </a:r>
          </a:p>
          <a:p>
            <a:pPr marL="0" indent="0">
              <a:buNone/>
            </a:pPr>
            <a:endParaRPr lang="en-US" sz="2400" dirty="0" smtClean="0">
              <a:solidFill>
                <a:schemeClr val="bg1"/>
              </a:solidFill>
            </a:endParaRPr>
          </a:p>
          <a:p>
            <a:pPr marL="0" indent="0">
              <a:buNone/>
            </a:pPr>
            <a:r>
              <a:rPr lang="en-US" sz="2400" dirty="0">
                <a:solidFill>
                  <a:schemeClr val="bg1"/>
                </a:solidFill>
              </a:rPr>
              <a:t>GUIDED DISCOVERY </a:t>
            </a:r>
            <a:r>
              <a:rPr lang="en-US" sz="2400" dirty="0" smtClean="0">
                <a:solidFill>
                  <a:schemeClr val="bg1"/>
                </a:solidFill>
              </a:rPr>
              <a:t>LESSON:</a:t>
            </a:r>
          </a:p>
          <a:p>
            <a:r>
              <a:rPr lang="en-US" sz="2400" dirty="0" smtClean="0">
                <a:solidFill>
                  <a:schemeClr val="bg1"/>
                </a:solidFill>
                <a:effectLst/>
              </a:rPr>
              <a:t>VERY TIME-CONSUMING METHOD, OFTEN TAKING MUCH LONGER FOR INFORMATION TO BE ACQUIRED THAN WOULD OCCUR WITH DIRECT TEACHING; THUS THE LESSON SHOULD NOT BE RUSHED OR OTHERWISE THE QUALITY OF TEACHING AND LEARNING WILL LOSE THEIR IMPORTANCE. </a:t>
            </a:r>
            <a:endParaRPr lang="en-US" sz="2400"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06501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06658"/>
          </a:xfrm>
        </p:spPr>
        <p:txBody>
          <a:bodyPr/>
          <a:lstStyle/>
          <a:p>
            <a:r>
              <a:rPr lang="en-US" b="1" dirty="0" smtClean="0">
                <a:solidFill>
                  <a:schemeClr val="bg1"/>
                </a:solidFill>
              </a:rPr>
              <a:t>recommendations</a:t>
            </a:r>
            <a:endParaRPr lang="en-GB" b="1" dirty="0">
              <a:solidFill>
                <a:schemeClr val="bg1"/>
              </a:solidFill>
            </a:endParaRPr>
          </a:p>
        </p:txBody>
      </p:sp>
      <p:sp>
        <p:nvSpPr>
          <p:cNvPr id="3" name="Content Placeholder 2"/>
          <p:cNvSpPr>
            <a:spLocks noGrp="1"/>
          </p:cNvSpPr>
          <p:nvPr>
            <p:ph idx="1"/>
          </p:nvPr>
        </p:nvSpPr>
        <p:spPr>
          <a:xfrm>
            <a:off x="253218" y="1434905"/>
            <a:ext cx="11718388" cy="4501661"/>
          </a:xfrm>
        </p:spPr>
        <p:txBody>
          <a:bodyPr>
            <a:normAutofit/>
          </a:bodyPr>
          <a:lstStyle/>
          <a:p>
            <a:pPr lvl="0">
              <a:buClrTx/>
              <a:buFont typeface="Wingdings" panose="05000000000000000000" pitchFamily="2" charset="2"/>
              <a:buChar char="ü"/>
            </a:pPr>
            <a:r>
              <a:rPr lang="en-US" sz="2800" dirty="0" smtClean="0">
                <a:solidFill>
                  <a:schemeClr val="bg1"/>
                </a:solidFill>
                <a:effectLst/>
              </a:rPr>
              <a:t>Students</a:t>
            </a:r>
            <a:r>
              <a:rPr lang="en-US" sz="2800" dirty="0">
                <a:solidFill>
                  <a:schemeClr val="bg1"/>
                </a:solidFill>
                <a:effectLst/>
              </a:rPr>
              <a:t>’ pre-requisite knowledge on the area of circle need to be </a:t>
            </a:r>
            <a:r>
              <a:rPr lang="en-US" sz="2800" dirty="0" smtClean="0">
                <a:solidFill>
                  <a:schemeClr val="bg1"/>
                </a:solidFill>
                <a:effectLst/>
              </a:rPr>
              <a:t>revised.</a:t>
            </a:r>
          </a:p>
          <a:p>
            <a:pPr marL="0" lvl="0" indent="0">
              <a:buClrTx/>
              <a:buNone/>
            </a:pPr>
            <a:endParaRPr lang="en-US" sz="2800" dirty="0" smtClean="0">
              <a:solidFill>
                <a:schemeClr val="bg1"/>
              </a:solidFill>
              <a:effectLst/>
            </a:endParaRPr>
          </a:p>
          <a:p>
            <a:pPr lvl="0">
              <a:buClrTx/>
              <a:buFont typeface="Wingdings" panose="05000000000000000000" pitchFamily="2" charset="2"/>
              <a:buChar char="ü"/>
            </a:pPr>
            <a:r>
              <a:rPr lang="en-US" sz="2800" dirty="0" smtClean="0">
                <a:solidFill>
                  <a:schemeClr val="bg1"/>
                </a:solidFill>
                <a:effectLst/>
              </a:rPr>
              <a:t>In addition, topics </a:t>
            </a:r>
            <a:r>
              <a:rPr lang="en-US" sz="2800" dirty="0">
                <a:solidFill>
                  <a:schemeClr val="bg1"/>
                </a:solidFill>
                <a:effectLst/>
              </a:rPr>
              <a:t>such </a:t>
            </a:r>
            <a:r>
              <a:rPr lang="en-US" sz="2800" dirty="0" smtClean="0">
                <a:solidFill>
                  <a:schemeClr val="bg1"/>
                </a:solidFill>
                <a:effectLst/>
              </a:rPr>
              <a:t>as:</a:t>
            </a:r>
          </a:p>
          <a:p>
            <a:pPr lvl="1">
              <a:buClrTx/>
              <a:buFont typeface="Wingdings" panose="05000000000000000000" pitchFamily="2" charset="2"/>
              <a:buChar char="q"/>
            </a:pPr>
            <a:r>
              <a:rPr lang="en-US" sz="2800" dirty="0" smtClean="0">
                <a:solidFill>
                  <a:schemeClr val="bg1"/>
                </a:solidFill>
                <a:effectLst/>
              </a:rPr>
              <a:t>Angles</a:t>
            </a:r>
          </a:p>
          <a:p>
            <a:pPr lvl="1">
              <a:buClrTx/>
              <a:buFont typeface="Wingdings" panose="05000000000000000000" pitchFamily="2" charset="2"/>
              <a:buChar char="q"/>
            </a:pPr>
            <a:r>
              <a:rPr lang="en-US" sz="2800" dirty="0" smtClean="0">
                <a:solidFill>
                  <a:schemeClr val="bg1"/>
                </a:solidFill>
                <a:effectLst/>
              </a:rPr>
              <a:t>Fractions</a:t>
            </a:r>
          </a:p>
          <a:p>
            <a:pPr lvl="1">
              <a:buClrTx/>
              <a:buFont typeface="Wingdings" panose="05000000000000000000" pitchFamily="2" charset="2"/>
              <a:buChar char="q"/>
            </a:pPr>
            <a:r>
              <a:rPr lang="en-US" sz="2800" dirty="0" smtClean="0">
                <a:solidFill>
                  <a:schemeClr val="bg1"/>
                </a:solidFill>
                <a:effectLst/>
              </a:rPr>
              <a:t>ratios</a:t>
            </a:r>
            <a:endParaRPr lang="en-GB" sz="2800" dirty="0">
              <a:solidFill>
                <a:schemeClr val="bg1"/>
              </a:solidFill>
              <a:effectLst/>
            </a:endParaRPr>
          </a:p>
          <a:p>
            <a:endParaRPr lang="en-GB" dirty="0">
              <a:solidFill>
                <a:schemeClr val="bg1"/>
              </a:solidFill>
            </a:endParaRPr>
          </a:p>
        </p:txBody>
      </p:sp>
    </p:spTree>
    <p:extLst>
      <p:ext uri="{BB962C8B-B14F-4D97-AF65-F5344CB8AC3E}">
        <p14:creationId xmlns:p14="http://schemas.microsoft.com/office/powerpoint/2010/main" val="3455787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732" y="1635617"/>
            <a:ext cx="10740981" cy="4155583"/>
          </a:xfrm>
        </p:spPr>
        <p:txBody>
          <a:bodyPr>
            <a:normAutofit/>
          </a:bodyPr>
          <a:lstStyle/>
          <a:p>
            <a:pPr>
              <a:buClr>
                <a:schemeClr val="bg1"/>
              </a:buClr>
              <a:buFont typeface="Wingdings" panose="05000000000000000000" pitchFamily="2" charset="2"/>
              <a:buChar char="ü"/>
            </a:pPr>
            <a:r>
              <a:rPr lang="en-US" sz="3600" dirty="0">
                <a:solidFill>
                  <a:schemeClr val="bg1"/>
                </a:solidFill>
                <a:effectLst/>
              </a:rPr>
              <a:t>By conducting an extended </a:t>
            </a:r>
            <a:r>
              <a:rPr lang="en-US" sz="3600" dirty="0" smtClean="0">
                <a:solidFill>
                  <a:schemeClr val="bg1"/>
                </a:solidFill>
                <a:effectLst/>
              </a:rPr>
              <a:t>lesson:</a:t>
            </a:r>
          </a:p>
          <a:p>
            <a:pPr lvl="1">
              <a:buClr>
                <a:schemeClr val="bg1"/>
              </a:buClr>
              <a:buFont typeface="Wingdings" panose="05000000000000000000" pitchFamily="2" charset="2"/>
              <a:buChar char="q"/>
            </a:pPr>
            <a:r>
              <a:rPr lang="en-US" sz="3600" dirty="0">
                <a:solidFill>
                  <a:schemeClr val="bg1"/>
                </a:solidFill>
                <a:effectLst/>
              </a:rPr>
              <a:t>	</a:t>
            </a:r>
            <a:r>
              <a:rPr lang="en-US" sz="3600" dirty="0" smtClean="0">
                <a:solidFill>
                  <a:schemeClr val="bg1"/>
                </a:solidFill>
                <a:effectLst/>
              </a:rPr>
              <a:t>to </a:t>
            </a:r>
            <a:r>
              <a:rPr lang="en-US" sz="3600" dirty="0">
                <a:solidFill>
                  <a:schemeClr val="bg1"/>
                </a:solidFill>
                <a:effectLst/>
              </a:rPr>
              <a:t>enable students on using the formula of area of </a:t>
            </a:r>
            <a:r>
              <a:rPr lang="en-US" sz="3600" dirty="0" smtClean="0">
                <a:solidFill>
                  <a:schemeClr val="bg1"/>
                </a:solidFill>
                <a:effectLst/>
              </a:rPr>
              <a:t>sector </a:t>
            </a:r>
          </a:p>
          <a:p>
            <a:pPr lvl="1">
              <a:buClr>
                <a:schemeClr val="bg1"/>
              </a:buClr>
              <a:buFont typeface="Wingdings" panose="05000000000000000000" pitchFamily="2" charset="2"/>
              <a:buChar char="q"/>
            </a:pPr>
            <a:r>
              <a:rPr lang="en-US" sz="3600" dirty="0" smtClean="0">
                <a:solidFill>
                  <a:schemeClr val="bg1"/>
                </a:solidFill>
                <a:effectLst/>
              </a:rPr>
              <a:t>apply </a:t>
            </a:r>
            <a:r>
              <a:rPr lang="en-US" sz="3600" dirty="0">
                <a:solidFill>
                  <a:schemeClr val="bg1"/>
                </a:solidFill>
                <a:effectLst/>
              </a:rPr>
              <a:t>or relate the formula with </a:t>
            </a:r>
            <a:r>
              <a:rPr lang="en-US" sz="3600" dirty="0" smtClean="0">
                <a:solidFill>
                  <a:schemeClr val="bg1"/>
                </a:solidFill>
                <a:effectLst/>
              </a:rPr>
              <a:t>real-life problems. </a:t>
            </a:r>
            <a:endParaRPr lang="en-GB" sz="3600" dirty="0"/>
          </a:p>
        </p:txBody>
      </p:sp>
      <p:sp>
        <p:nvSpPr>
          <p:cNvPr id="4" name="Title 1"/>
          <p:cNvSpPr>
            <a:spLocks noGrp="1"/>
          </p:cNvSpPr>
          <p:nvPr>
            <p:ph type="title"/>
          </p:nvPr>
        </p:nvSpPr>
        <p:spPr/>
        <p:txBody>
          <a:bodyPr/>
          <a:lstStyle/>
          <a:p>
            <a:r>
              <a:rPr lang="en-US" b="1" dirty="0" smtClean="0">
                <a:solidFill>
                  <a:schemeClr val="bg1"/>
                </a:solidFill>
              </a:rPr>
              <a:t>recommendations</a:t>
            </a:r>
            <a:endParaRPr lang="en-GB" b="1" dirty="0">
              <a:solidFill>
                <a:schemeClr val="bg1"/>
              </a:solidFill>
            </a:endParaRPr>
          </a:p>
        </p:txBody>
      </p:sp>
    </p:spTree>
    <p:extLst>
      <p:ext uri="{BB962C8B-B14F-4D97-AF65-F5344CB8AC3E}">
        <p14:creationId xmlns:p14="http://schemas.microsoft.com/office/powerpoint/2010/main" val="422798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895" y="2011679"/>
            <a:ext cx="11437034" cy="3779521"/>
          </a:xfrm>
        </p:spPr>
        <p:txBody>
          <a:bodyPr>
            <a:normAutofit fontScale="92500"/>
          </a:bodyPr>
          <a:lstStyle/>
          <a:p>
            <a:pPr lvl="0">
              <a:lnSpc>
                <a:spcPct val="200000"/>
              </a:lnSpc>
              <a:buClr>
                <a:schemeClr val="bg1"/>
              </a:buClr>
              <a:buFont typeface="Wingdings" panose="05000000000000000000" pitchFamily="2" charset="2"/>
              <a:buChar char="ü"/>
            </a:pPr>
            <a:r>
              <a:rPr lang="en-US" sz="2800" dirty="0">
                <a:solidFill>
                  <a:schemeClr val="bg1"/>
                </a:solidFill>
                <a:effectLst/>
              </a:rPr>
              <a:t>To revise the content of the pre-test and </a:t>
            </a:r>
            <a:r>
              <a:rPr lang="en-US" sz="2800" dirty="0" smtClean="0">
                <a:solidFill>
                  <a:schemeClr val="bg1"/>
                </a:solidFill>
                <a:effectLst/>
              </a:rPr>
              <a:t>post-test.</a:t>
            </a:r>
          </a:p>
          <a:p>
            <a:pPr lvl="1">
              <a:lnSpc>
                <a:spcPct val="200000"/>
              </a:lnSpc>
              <a:buClr>
                <a:schemeClr val="bg1"/>
              </a:buClr>
              <a:buFont typeface="Wingdings" panose="05000000000000000000" pitchFamily="2" charset="2"/>
              <a:buChar char="q"/>
            </a:pPr>
            <a:r>
              <a:rPr lang="en-US" sz="3000" dirty="0" smtClean="0">
                <a:solidFill>
                  <a:schemeClr val="bg1"/>
                </a:solidFill>
                <a:effectLst/>
              </a:rPr>
              <a:t>for </a:t>
            </a:r>
            <a:r>
              <a:rPr lang="en-US" sz="3000" dirty="0">
                <a:solidFill>
                  <a:schemeClr val="bg1"/>
                </a:solidFill>
                <a:effectLst/>
              </a:rPr>
              <a:t>example Qs. 2 which test students’ understanding on finding the radius of the circle, even though during the lesson, there was no mention or discussion on this concept to students. </a:t>
            </a:r>
            <a:endParaRPr lang="en-GB" sz="3000" dirty="0"/>
          </a:p>
        </p:txBody>
      </p:sp>
      <p:sp>
        <p:nvSpPr>
          <p:cNvPr id="4" name="Title 1"/>
          <p:cNvSpPr>
            <a:spLocks noGrp="1"/>
          </p:cNvSpPr>
          <p:nvPr>
            <p:ph type="title"/>
          </p:nvPr>
        </p:nvSpPr>
        <p:spPr/>
        <p:txBody>
          <a:bodyPr/>
          <a:lstStyle/>
          <a:p>
            <a:r>
              <a:rPr lang="en-US" b="1" dirty="0" smtClean="0">
                <a:solidFill>
                  <a:schemeClr val="bg1"/>
                </a:solidFill>
              </a:rPr>
              <a:t>recommendations</a:t>
            </a:r>
            <a:endParaRPr lang="en-GB" b="1" dirty="0">
              <a:solidFill>
                <a:schemeClr val="bg1"/>
              </a:solidFill>
            </a:endParaRPr>
          </a:p>
        </p:txBody>
      </p:sp>
    </p:spTree>
    <p:extLst>
      <p:ext uri="{BB962C8B-B14F-4D97-AF65-F5344CB8AC3E}">
        <p14:creationId xmlns:p14="http://schemas.microsoft.com/office/powerpoint/2010/main" val="3790439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Content Placeholder 3"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48115" y="334851"/>
            <a:ext cx="9098656" cy="6196428"/>
          </a:xfrm>
          <a:prstGeom prst="rect">
            <a:avLst/>
          </a:prstGeom>
          <a:ln>
            <a:noFill/>
          </a:ln>
          <a:effectLst>
            <a:softEdge rad="112500"/>
          </a:effectLst>
        </p:spPr>
      </p:pic>
    </p:spTree>
    <p:extLst>
      <p:ext uri="{BB962C8B-B14F-4D97-AF65-F5344CB8AC3E}">
        <p14:creationId xmlns:p14="http://schemas.microsoft.com/office/powerpoint/2010/main" val="3706445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4615443" cy="952500"/>
          </a:xfrm>
        </p:spPr>
        <p:txBody>
          <a:bodyPr/>
          <a:lstStyle/>
          <a:p>
            <a:r>
              <a:rPr lang="en-US" dirty="0" smtClean="0">
                <a:solidFill>
                  <a:schemeClr val="bg1"/>
                </a:solidFill>
              </a:rPr>
              <a:t>End of presentation</a:t>
            </a:r>
            <a:endParaRPr lang="en-GB" dirty="0">
              <a:solidFill>
                <a:schemeClr val="bg1"/>
              </a:solidFill>
            </a:endParaRPr>
          </a:p>
        </p:txBody>
      </p:sp>
      <p:sp>
        <p:nvSpPr>
          <p:cNvPr id="3" name="Content Placeholder 2"/>
          <p:cNvSpPr>
            <a:spLocks noGrp="1"/>
          </p:cNvSpPr>
          <p:nvPr>
            <p:ph idx="1"/>
          </p:nvPr>
        </p:nvSpPr>
        <p:spPr>
          <a:xfrm>
            <a:off x="9058379" y="5153216"/>
            <a:ext cx="2865053" cy="1453646"/>
          </a:xfrm>
        </p:spPr>
        <p:txBody>
          <a:bodyPr>
            <a:normAutofit/>
          </a:bodyPr>
          <a:lstStyle/>
          <a:p>
            <a:pPr marL="0" indent="0" algn="ctr">
              <a:buNone/>
            </a:pPr>
            <a:r>
              <a:rPr lang="en-US" sz="4000" dirty="0" smtClean="0">
                <a:solidFill>
                  <a:schemeClr val="bg1"/>
                </a:solidFill>
              </a:rPr>
              <a:t>Thank you</a:t>
            </a:r>
            <a:endParaRPr lang="en-GB" sz="4000" dirty="0">
              <a:solidFill>
                <a:schemeClr val="bg1"/>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b="-956"/>
          <a:stretch/>
        </p:blipFill>
        <p:spPr>
          <a:xfrm>
            <a:off x="3245475" y="1240128"/>
            <a:ext cx="5898525" cy="5366734"/>
          </a:xfrm>
          <a:prstGeom prst="ellipse">
            <a:avLst/>
          </a:prstGeom>
          <a:ln>
            <a:noFill/>
          </a:ln>
          <a:effectLst>
            <a:softEdge rad="112500"/>
          </a:effectLst>
        </p:spPr>
      </p:pic>
      <p:sp>
        <p:nvSpPr>
          <p:cNvPr id="5" name="TextBox 4"/>
          <p:cNvSpPr txBox="1"/>
          <p:nvPr/>
        </p:nvSpPr>
        <p:spPr>
          <a:xfrm>
            <a:off x="425004" y="1712890"/>
            <a:ext cx="2820472" cy="2862322"/>
          </a:xfrm>
          <a:prstGeom prst="rect">
            <a:avLst/>
          </a:prstGeom>
          <a:noFill/>
        </p:spPr>
        <p:txBody>
          <a:bodyPr wrap="square" rtlCol="0">
            <a:spAutoFit/>
          </a:bodyPr>
          <a:lstStyle/>
          <a:p>
            <a:pPr algn="ctr">
              <a:lnSpc>
                <a:spcPct val="200000"/>
              </a:lnSpc>
            </a:pPr>
            <a:r>
              <a:rPr lang="en-US" u="sng" dirty="0" smtClean="0">
                <a:solidFill>
                  <a:schemeClr val="bg1"/>
                </a:solidFill>
              </a:rPr>
              <a:t>From Left to Right</a:t>
            </a:r>
            <a:r>
              <a:rPr lang="en-US" dirty="0" smtClean="0">
                <a:solidFill>
                  <a:schemeClr val="bg1"/>
                </a:solidFill>
              </a:rPr>
              <a:t>:</a:t>
            </a:r>
          </a:p>
          <a:p>
            <a:pPr algn="ctr">
              <a:lnSpc>
                <a:spcPct val="200000"/>
              </a:lnSpc>
            </a:pPr>
            <a:r>
              <a:rPr lang="en-US" dirty="0" err="1" smtClean="0">
                <a:solidFill>
                  <a:schemeClr val="bg1"/>
                </a:solidFill>
              </a:rPr>
              <a:t>Ms</a:t>
            </a:r>
            <a:r>
              <a:rPr lang="en-US" dirty="0" smtClean="0">
                <a:solidFill>
                  <a:schemeClr val="bg1"/>
                </a:solidFill>
              </a:rPr>
              <a:t> </a:t>
            </a:r>
            <a:r>
              <a:rPr lang="en-US" dirty="0" err="1" smtClean="0">
                <a:solidFill>
                  <a:schemeClr val="bg1"/>
                </a:solidFill>
              </a:rPr>
              <a:t>Hjh</a:t>
            </a:r>
            <a:r>
              <a:rPr lang="en-US" dirty="0" smtClean="0">
                <a:solidFill>
                  <a:schemeClr val="bg1"/>
                </a:solidFill>
              </a:rPr>
              <a:t> </a:t>
            </a:r>
            <a:r>
              <a:rPr lang="en-US" dirty="0" err="1" smtClean="0">
                <a:solidFill>
                  <a:schemeClr val="bg1"/>
                </a:solidFill>
              </a:rPr>
              <a:t>Siti</a:t>
            </a:r>
            <a:r>
              <a:rPr lang="en-US" dirty="0" smtClean="0">
                <a:solidFill>
                  <a:schemeClr val="bg1"/>
                </a:solidFill>
              </a:rPr>
              <a:t> </a:t>
            </a:r>
            <a:r>
              <a:rPr lang="en-US" dirty="0" err="1" smtClean="0">
                <a:solidFill>
                  <a:schemeClr val="bg1"/>
                </a:solidFill>
              </a:rPr>
              <a:t>Hasara</a:t>
            </a:r>
            <a:endParaRPr lang="en-US" dirty="0" smtClean="0">
              <a:solidFill>
                <a:schemeClr val="bg1"/>
              </a:solidFill>
            </a:endParaRPr>
          </a:p>
          <a:p>
            <a:pPr algn="ctr">
              <a:lnSpc>
                <a:spcPct val="200000"/>
              </a:lnSpc>
            </a:pPr>
            <a:r>
              <a:rPr lang="en-US" dirty="0" err="1" smtClean="0">
                <a:solidFill>
                  <a:schemeClr val="bg1"/>
                </a:solidFill>
              </a:rPr>
              <a:t>Ms</a:t>
            </a:r>
            <a:r>
              <a:rPr lang="en-US" dirty="0" smtClean="0">
                <a:solidFill>
                  <a:schemeClr val="bg1"/>
                </a:solidFill>
              </a:rPr>
              <a:t> </a:t>
            </a:r>
            <a:r>
              <a:rPr lang="en-US" dirty="0" err="1" smtClean="0">
                <a:solidFill>
                  <a:schemeClr val="bg1"/>
                </a:solidFill>
              </a:rPr>
              <a:t>Haslinah</a:t>
            </a:r>
            <a:endParaRPr lang="en-US" dirty="0" smtClean="0">
              <a:solidFill>
                <a:schemeClr val="bg1"/>
              </a:solidFill>
            </a:endParaRPr>
          </a:p>
          <a:p>
            <a:pPr algn="ctr">
              <a:lnSpc>
                <a:spcPct val="200000"/>
              </a:lnSpc>
            </a:pPr>
            <a:r>
              <a:rPr lang="en-US" dirty="0" err="1" smtClean="0">
                <a:solidFill>
                  <a:schemeClr val="bg1"/>
                </a:solidFill>
              </a:rPr>
              <a:t>Ms</a:t>
            </a:r>
            <a:r>
              <a:rPr lang="en-US" dirty="0" smtClean="0">
                <a:solidFill>
                  <a:schemeClr val="bg1"/>
                </a:solidFill>
              </a:rPr>
              <a:t> </a:t>
            </a:r>
            <a:r>
              <a:rPr lang="en-US" dirty="0" err="1" smtClean="0">
                <a:solidFill>
                  <a:schemeClr val="bg1"/>
                </a:solidFill>
              </a:rPr>
              <a:t>Masjuwita</a:t>
            </a:r>
            <a:endParaRPr lang="en-US" dirty="0" smtClean="0">
              <a:solidFill>
                <a:schemeClr val="bg1"/>
              </a:solidFill>
            </a:endParaRPr>
          </a:p>
          <a:p>
            <a:pPr algn="ctr">
              <a:lnSpc>
                <a:spcPct val="200000"/>
              </a:lnSpc>
            </a:pPr>
            <a:r>
              <a:rPr lang="en-US" dirty="0" err="1" smtClean="0">
                <a:solidFill>
                  <a:schemeClr val="bg1"/>
                </a:solidFill>
              </a:rPr>
              <a:t>Ms</a:t>
            </a:r>
            <a:r>
              <a:rPr lang="en-US" dirty="0" smtClean="0">
                <a:solidFill>
                  <a:schemeClr val="bg1"/>
                </a:solidFill>
              </a:rPr>
              <a:t> </a:t>
            </a:r>
            <a:r>
              <a:rPr lang="en-US" dirty="0" err="1" smtClean="0">
                <a:solidFill>
                  <a:schemeClr val="bg1"/>
                </a:solidFill>
              </a:rPr>
              <a:t>Hj</a:t>
            </a:r>
            <a:r>
              <a:rPr lang="en-US" dirty="0" smtClean="0">
                <a:solidFill>
                  <a:schemeClr val="bg1"/>
                </a:solidFill>
              </a:rPr>
              <a:t> </a:t>
            </a:r>
            <a:r>
              <a:rPr lang="en-US" dirty="0" err="1" smtClean="0">
                <a:solidFill>
                  <a:schemeClr val="bg1"/>
                </a:solidFill>
              </a:rPr>
              <a:t>Hairol</a:t>
            </a:r>
            <a:r>
              <a:rPr lang="en-US" dirty="0" smtClean="0">
                <a:solidFill>
                  <a:schemeClr val="bg1"/>
                </a:solidFill>
              </a:rPr>
              <a:t> </a:t>
            </a:r>
            <a:r>
              <a:rPr lang="en-US" dirty="0" err="1" smtClean="0">
                <a:solidFill>
                  <a:schemeClr val="bg1"/>
                </a:solidFill>
              </a:rPr>
              <a:t>Azaman</a:t>
            </a:r>
            <a:endParaRPr lang="en-GB" dirty="0">
              <a:solidFill>
                <a:schemeClr val="bg1"/>
              </a:solidFill>
            </a:endParaRPr>
          </a:p>
        </p:txBody>
      </p:sp>
    </p:spTree>
    <p:extLst>
      <p:ext uri="{BB962C8B-B14F-4D97-AF65-F5344CB8AC3E}">
        <p14:creationId xmlns:p14="http://schemas.microsoft.com/office/powerpoint/2010/main" val="2233035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10107"/>
          </a:xfrm>
        </p:spPr>
        <p:txBody>
          <a:bodyPr>
            <a:normAutofit fontScale="90000"/>
          </a:bodyPr>
          <a:lstStyle/>
          <a:p>
            <a:r>
              <a:rPr lang="en-US" dirty="0" smtClean="0">
                <a:solidFill>
                  <a:schemeClr val="bg1"/>
                </a:solidFill>
              </a:rPr>
              <a:t>RIMBA II SECONDARY SCHOOL – FIRST INTAKE 2012</a:t>
            </a:r>
            <a:endParaRPr lang="en-GB" dirty="0">
              <a:solidFill>
                <a:schemeClr val="bg1"/>
              </a:solidFill>
            </a:endParaRPr>
          </a:p>
        </p:txBody>
      </p:sp>
      <p:pic>
        <p:nvPicPr>
          <p:cNvPr id="4" name="Content Placeholder 3" descr="Screen Clippi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42421" y="1274538"/>
            <a:ext cx="7137186" cy="5251892"/>
          </a:xfrm>
          <a:prstGeom prst="rect">
            <a:avLst/>
          </a:prstGeom>
          <a:ln>
            <a:noFill/>
          </a:ln>
          <a:effectLst>
            <a:softEdge rad="112500"/>
          </a:effectLst>
        </p:spPr>
      </p:pic>
    </p:spTree>
    <p:extLst>
      <p:ext uri="{BB962C8B-B14F-4D97-AF65-F5344CB8AC3E}">
        <p14:creationId xmlns:p14="http://schemas.microsoft.com/office/powerpoint/2010/main" val="3074274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776" y="403538"/>
            <a:ext cx="9905998" cy="1000259"/>
          </a:xfrm>
        </p:spPr>
        <p:txBody>
          <a:bodyPr/>
          <a:lstStyle/>
          <a:p>
            <a:r>
              <a:rPr lang="en-US" b="1" dirty="0" smtClean="0">
                <a:solidFill>
                  <a:schemeClr val="bg1"/>
                </a:solidFill>
              </a:rPr>
              <a:t>LESSON STUDY COMMITTEE</a:t>
            </a:r>
            <a:endParaRPr lang="en-GB" b="1" dirty="0">
              <a:solidFill>
                <a:schemeClr val="bg1"/>
              </a:solidFill>
            </a:endParaRPr>
          </a:p>
        </p:txBody>
      </p:sp>
      <p:sp>
        <p:nvSpPr>
          <p:cNvPr id="3" name="Content Placeholder 2"/>
          <p:cNvSpPr>
            <a:spLocks noGrp="1"/>
          </p:cNvSpPr>
          <p:nvPr>
            <p:ph idx="1"/>
          </p:nvPr>
        </p:nvSpPr>
        <p:spPr>
          <a:xfrm>
            <a:off x="721217" y="1107583"/>
            <a:ext cx="11047411" cy="5447763"/>
          </a:xfrm>
        </p:spPr>
        <p:txBody>
          <a:bodyPr>
            <a:noAutofit/>
          </a:bodyPr>
          <a:lstStyle/>
          <a:p>
            <a:pPr>
              <a:buClr>
                <a:schemeClr val="bg1"/>
              </a:buClr>
            </a:pPr>
            <a:r>
              <a:rPr lang="en-US" sz="2800" b="1" dirty="0" smtClean="0">
                <a:solidFill>
                  <a:schemeClr val="bg1"/>
                </a:solidFill>
              </a:rPr>
              <a:t>MS MASJUWITA PUTEH </a:t>
            </a:r>
          </a:p>
          <a:p>
            <a:pPr marL="0" indent="0" algn="r">
              <a:buClr>
                <a:schemeClr val="bg1"/>
              </a:buClr>
              <a:buNone/>
            </a:pPr>
            <a:r>
              <a:rPr lang="en-US" sz="2800" dirty="0">
                <a:solidFill>
                  <a:schemeClr val="bg1"/>
                </a:solidFill>
              </a:rPr>
              <a:t>	</a:t>
            </a:r>
            <a:r>
              <a:rPr lang="en-US" sz="2800" dirty="0" smtClean="0">
                <a:solidFill>
                  <a:schemeClr val="bg1"/>
                </a:solidFill>
              </a:rPr>
              <a:t>							</a:t>
            </a:r>
            <a:r>
              <a:rPr lang="en-US" dirty="0" smtClean="0">
                <a:solidFill>
                  <a:schemeClr val="bg1"/>
                </a:solidFill>
              </a:rPr>
              <a:t>(COORDINATOR/RESULT ANALYSIS/REPORT WRITE-UP)</a:t>
            </a:r>
          </a:p>
          <a:p>
            <a:pPr>
              <a:buClr>
                <a:schemeClr val="bg1"/>
              </a:buClr>
            </a:pPr>
            <a:r>
              <a:rPr lang="en-US" sz="2800" b="1" dirty="0" smtClean="0">
                <a:solidFill>
                  <a:schemeClr val="bg1"/>
                </a:solidFill>
              </a:rPr>
              <a:t>MS HASLINAH HJ ZALI </a:t>
            </a:r>
          </a:p>
          <a:p>
            <a:pPr marL="0" indent="0" algn="r">
              <a:buClr>
                <a:schemeClr val="bg1"/>
              </a:buClr>
              <a:buNone/>
            </a:pPr>
            <a:r>
              <a:rPr lang="en-US" sz="2800" dirty="0">
                <a:solidFill>
                  <a:schemeClr val="bg1"/>
                </a:solidFill>
              </a:rPr>
              <a:t>	</a:t>
            </a:r>
            <a:r>
              <a:rPr lang="en-US" sz="2800" dirty="0" smtClean="0">
                <a:solidFill>
                  <a:schemeClr val="bg1"/>
                </a:solidFill>
              </a:rPr>
              <a:t>										</a:t>
            </a:r>
            <a:r>
              <a:rPr lang="en-US" dirty="0" smtClean="0">
                <a:solidFill>
                  <a:schemeClr val="bg1"/>
                </a:solidFill>
              </a:rPr>
              <a:t>(ASSISTANT COORDINATOR/RESOURCES)</a:t>
            </a:r>
          </a:p>
          <a:p>
            <a:pPr>
              <a:buClr>
                <a:schemeClr val="bg1"/>
              </a:buClr>
            </a:pPr>
            <a:r>
              <a:rPr lang="en-US" sz="2800" b="1" dirty="0" smtClean="0">
                <a:solidFill>
                  <a:schemeClr val="bg1"/>
                </a:solidFill>
              </a:rPr>
              <a:t>MR HAJI HAIROL AZAMAN HAJI PUNGUT </a:t>
            </a:r>
          </a:p>
          <a:p>
            <a:pPr marL="0" indent="0" algn="r">
              <a:buClr>
                <a:schemeClr val="bg1"/>
              </a:buClr>
              <a:buNone/>
            </a:pPr>
            <a:r>
              <a:rPr lang="en-US" sz="2800" dirty="0">
                <a:solidFill>
                  <a:schemeClr val="bg1"/>
                </a:solidFill>
              </a:rPr>
              <a:t>	</a:t>
            </a:r>
            <a:r>
              <a:rPr lang="en-US" sz="2800" dirty="0" smtClean="0">
                <a:solidFill>
                  <a:schemeClr val="bg1"/>
                </a:solidFill>
              </a:rPr>
              <a:t>											</a:t>
            </a:r>
            <a:r>
              <a:rPr lang="en-US" dirty="0" smtClean="0">
                <a:solidFill>
                  <a:schemeClr val="bg1"/>
                </a:solidFill>
              </a:rPr>
              <a:t>(FACILITATOR CYCLE 1/RESOURCES)</a:t>
            </a:r>
          </a:p>
          <a:p>
            <a:pPr>
              <a:buClr>
                <a:schemeClr val="bg1"/>
              </a:buClr>
            </a:pPr>
            <a:r>
              <a:rPr lang="en-US" sz="2800" b="1" dirty="0" smtClean="0">
                <a:solidFill>
                  <a:schemeClr val="bg1"/>
                </a:solidFill>
              </a:rPr>
              <a:t>MS HAJAH SITI HASARA HAJI MATUSSIN </a:t>
            </a:r>
          </a:p>
          <a:p>
            <a:pPr marL="0" indent="0" algn="r">
              <a:buClr>
                <a:schemeClr val="bg1"/>
              </a:buClr>
              <a:buNone/>
            </a:pPr>
            <a:r>
              <a:rPr lang="en-US" sz="2800" dirty="0">
                <a:solidFill>
                  <a:schemeClr val="bg1"/>
                </a:solidFill>
              </a:rPr>
              <a:t>	</a:t>
            </a:r>
            <a:r>
              <a:rPr lang="en-US" sz="2800" dirty="0" smtClean="0">
                <a:solidFill>
                  <a:schemeClr val="bg1"/>
                </a:solidFill>
              </a:rPr>
              <a:t>								</a:t>
            </a:r>
            <a:r>
              <a:rPr lang="en-US" dirty="0" smtClean="0">
                <a:solidFill>
                  <a:schemeClr val="bg1"/>
                </a:solidFill>
              </a:rPr>
              <a:t>(FACILITATOR CYCLE 2/RESULT ANALYSIS)</a:t>
            </a:r>
            <a:endParaRPr lang="en-US" dirty="0" smtClean="0"/>
          </a:p>
        </p:txBody>
      </p:sp>
    </p:spTree>
    <p:extLst>
      <p:ext uri="{BB962C8B-B14F-4D97-AF65-F5344CB8AC3E}">
        <p14:creationId xmlns:p14="http://schemas.microsoft.com/office/powerpoint/2010/main" val="14239734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1051" y="261870"/>
            <a:ext cx="3307208" cy="636488"/>
          </a:xfrm>
        </p:spPr>
        <p:txBody>
          <a:bodyPr/>
          <a:lstStyle/>
          <a:p>
            <a:pPr algn="r"/>
            <a:r>
              <a:rPr lang="en-US" dirty="0" smtClean="0">
                <a:solidFill>
                  <a:schemeClr val="bg1"/>
                </a:solidFill>
              </a:rPr>
              <a:t>introduction</a:t>
            </a:r>
            <a:endParaRPr lang="en-GB" dirty="0">
              <a:solidFill>
                <a:schemeClr val="bg1"/>
              </a:solidFill>
            </a:endParaRPr>
          </a:p>
        </p:txBody>
      </p:sp>
      <p:sp>
        <p:nvSpPr>
          <p:cNvPr id="3" name="Content Placeholder 2"/>
          <p:cNvSpPr>
            <a:spLocks noGrp="1"/>
          </p:cNvSpPr>
          <p:nvPr>
            <p:ph idx="1"/>
          </p:nvPr>
        </p:nvSpPr>
        <p:spPr>
          <a:xfrm>
            <a:off x="412124" y="1133339"/>
            <a:ext cx="11256135" cy="5473523"/>
          </a:xfrm>
        </p:spPr>
        <p:txBody>
          <a:bodyPr>
            <a:normAutofit fontScale="92500" lnSpcReduction="10000"/>
          </a:bodyPr>
          <a:lstStyle/>
          <a:p>
            <a:pPr algn="just"/>
            <a:r>
              <a:rPr lang="en-US" sz="3200" dirty="0">
                <a:solidFill>
                  <a:schemeClr val="bg1"/>
                </a:solidFill>
              </a:rPr>
              <a:t>The primary aim in designing this research </a:t>
            </a:r>
            <a:r>
              <a:rPr lang="en-US" sz="3200" dirty="0" smtClean="0">
                <a:solidFill>
                  <a:schemeClr val="bg1"/>
                </a:solidFill>
              </a:rPr>
              <a:t>study was </a:t>
            </a:r>
            <a:r>
              <a:rPr lang="en-US" sz="3200" dirty="0">
                <a:solidFill>
                  <a:schemeClr val="bg1"/>
                </a:solidFill>
              </a:rPr>
              <a:t>to make mathematics teaching more effective by challenging learners to become more active </a:t>
            </a:r>
            <a:r>
              <a:rPr lang="en-US" sz="3200" dirty="0" smtClean="0">
                <a:solidFill>
                  <a:schemeClr val="bg1"/>
                </a:solidFill>
              </a:rPr>
              <a:t>participants. </a:t>
            </a:r>
          </a:p>
          <a:p>
            <a:pPr marL="0" indent="0" algn="just">
              <a:buNone/>
            </a:pPr>
            <a:endParaRPr lang="en-US" sz="3200" dirty="0">
              <a:solidFill>
                <a:schemeClr val="bg1"/>
              </a:solidFill>
            </a:endParaRPr>
          </a:p>
          <a:p>
            <a:pPr algn="just"/>
            <a:r>
              <a:rPr lang="en-US" sz="3200" dirty="0">
                <a:solidFill>
                  <a:schemeClr val="bg1"/>
                </a:solidFill>
              </a:rPr>
              <a:t>Students </a:t>
            </a:r>
            <a:r>
              <a:rPr lang="en-US" sz="3200" dirty="0" smtClean="0">
                <a:solidFill>
                  <a:schemeClr val="bg1"/>
                </a:solidFill>
              </a:rPr>
              <a:t>were </a:t>
            </a:r>
            <a:r>
              <a:rPr lang="en-US" sz="3200" dirty="0">
                <a:solidFill>
                  <a:schemeClr val="bg1"/>
                </a:solidFill>
              </a:rPr>
              <a:t>expected to engage in </a:t>
            </a:r>
            <a:endParaRPr lang="en-US" sz="3200" dirty="0" smtClean="0">
              <a:solidFill>
                <a:schemeClr val="bg1"/>
              </a:solidFill>
            </a:endParaRPr>
          </a:p>
          <a:p>
            <a:pPr lvl="1" algn="just">
              <a:buFont typeface="Wingdings" panose="05000000000000000000" pitchFamily="2" charset="2"/>
              <a:buChar char="ü"/>
            </a:pPr>
            <a:r>
              <a:rPr lang="en-US" sz="3000" dirty="0" smtClean="0">
                <a:solidFill>
                  <a:schemeClr val="bg1"/>
                </a:solidFill>
              </a:rPr>
              <a:t>discussing </a:t>
            </a:r>
            <a:r>
              <a:rPr lang="en-US" sz="3000" dirty="0">
                <a:solidFill>
                  <a:schemeClr val="bg1"/>
                </a:solidFill>
              </a:rPr>
              <a:t>and explaining their ideas, </a:t>
            </a:r>
            <a:endParaRPr lang="en-US" sz="3000" dirty="0" smtClean="0">
              <a:solidFill>
                <a:schemeClr val="bg1"/>
              </a:solidFill>
            </a:endParaRPr>
          </a:p>
          <a:p>
            <a:pPr lvl="1" algn="just">
              <a:buFont typeface="Wingdings" panose="05000000000000000000" pitchFamily="2" charset="2"/>
              <a:buChar char="ü"/>
            </a:pPr>
            <a:r>
              <a:rPr lang="en-US" sz="3000" dirty="0" smtClean="0">
                <a:solidFill>
                  <a:schemeClr val="bg1"/>
                </a:solidFill>
              </a:rPr>
              <a:t>challenging </a:t>
            </a:r>
            <a:r>
              <a:rPr lang="en-US" sz="3000" dirty="0">
                <a:solidFill>
                  <a:schemeClr val="bg1"/>
                </a:solidFill>
              </a:rPr>
              <a:t>and teaching one another, </a:t>
            </a:r>
            <a:endParaRPr lang="en-US" sz="3000" dirty="0" smtClean="0">
              <a:solidFill>
                <a:schemeClr val="bg1"/>
              </a:solidFill>
            </a:endParaRPr>
          </a:p>
          <a:p>
            <a:pPr lvl="1" algn="just">
              <a:buFont typeface="Wingdings" panose="05000000000000000000" pitchFamily="2" charset="2"/>
              <a:buChar char="ü"/>
            </a:pPr>
            <a:r>
              <a:rPr lang="en-US" sz="3000" dirty="0" smtClean="0">
                <a:solidFill>
                  <a:schemeClr val="bg1"/>
                </a:solidFill>
              </a:rPr>
              <a:t>creating </a:t>
            </a:r>
            <a:r>
              <a:rPr lang="en-US" sz="3000" dirty="0">
                <a:solidFill>
                  <a:schemeClr val="bg1"/>
                </a:solidFill>
              </a:rPr>
              <a:t>and solving each other’s questions </a:t>
            </a:r>
            <a:endParaRPr lang="en-US" sz="3000" dirty="0" smtClean="0">
              <a:solidFill>
                <a:schemeClr val="bg1"/>
              </a:solidFill>
            </a:endParaRPr>
          </a:p>
          <a:p>
            <a:pPr lvl="1" algn="just">
              <a:buFont typeface="Wingdings" panose="05000000000000000000" pitchFamily="2" charset="2"/>
              <a:buChar char="ü"/>
            </a:pPr>
            <a:r>
              <a:rPr lang="en-US" sz="3000" dirty="0" smtClean="0">
                <a:solidFill>
                  <a:schemeClr val="bg1"/>
                </a:solidFill>
              </a:rPr>
              <a:t>and </a:t>
            </a:r>
            <a:r>
              <a:rPr lang="en-US" sz="3000" dirty="0">
                <a:solidFill>
                  <a:schemeClr val="bg1"/>
                </a:solidFill>
              </a:rPr>
              <a:t>working collaboratively to share their </a:t>
            </a:r>
            <a:r>
              <a:rPr lang="en-US" sz="3000" dirty="0" smtClean="0">
                <a:solidFill>
                  <a:schemeClr val="bg1"/>
                </a:solidFill>
              </a:rPr>
              <a:t>results… </a:t>
            </a:r>
            <a:endParaRPr lang="en-US" sz="3000" dirty="0">
              <a:solidFill>
                <a:schemeClr val="bg1"/>
              </a:solidFill>
            </a:endParaRPr>
          </a:p>
          <a:p>
            <a:pPr marL="457200" lvl="1" indent="0" algn="just">
              <a:buNone/>
            </a:pPr>
            <a:r>
              <a:rPr lang="en-US" sz="3000" dirty="0" smtClean="0">
                <a:solidFill>
                  <a:schemeClr val="bg1"/>
                </a:solidFill>
              </a:rPr>
              <a:t>using </a:t>
            </a:r>
            <a:r>
              <a:rPr lang="en-US" sz="3000" dirty="0">
                <a:solidFill>
                  <a:schemeClr val="bg1"/>
                </a:solidFill>
              </a:rPr>
              <a:t>manipulative teaching </a:t>
            </a:r>
            <a:r>
              <a:rPr lang="en-US" sz="3000" dirty="0" smtClean="0">
                <a:solidFill>
                  <a:schemeClr val="bg1"/>
                </a:solidFill>
              </a:rPr>
              <a:t>aids</a:t>
            </a:r>
            <a:r>
              <a:rPr lang="en-US" sz="3000" dirty="0">
                <a:solidFill>
                  <a:schemeClr val="bg1"/>
                </a:solidFill>
              </a:rPr>
              <a:t> </a:t>
            </a:r>
            <a:r>
              <a:rPr lang="en-US" sz="3000" dirty="0" smtClean="0">
                <a:solidFill>
                  <a:schemeClr val="bg1"/>
                </a:solidFill>
              </a:rPr>
              <a:t>and guided discovery lesson.</a:t>
            </a:r>
            <a:endParaRPr lang="en-US" sz="3000" dirty="0">
              <a:solidFill>
                <a:schemeClr val="bg1"/>
              </a:solidFill>
            </a:endParaRPr>
          </a:p>
          <a:p>
            <a:endParaRPr lang="en-GB" dirty="0"/>
          </a:p>
        </p:txBody>
      </p:sp>
    </p:spTree>
    <p:extLst>
      <p:ext uri="{BB962C8B-B14F-4D97-AF65-F5344CB8AC3E}">
        <p14:creationId xmlns:p14="http://schemas.microsoft.com/office/powerpoint/2010/main" val="2393730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2" y="210354"/>
            <a:ext cx="6684136" cy="1303606"/>
          </a:xfrm>
        </p:spPr>
        <p:txBody>
          <a:bodyPr/>
          <a:lstStyle/>
          <a:p>
            <a:r>
              <a:rPr lang="en-US" dirty="0" smtClean="0">
                <a:solidFill>
                  <a:schemeClr val="bg1"/>
                </a:solidFill>
              </a:rPr>
              <a:t>BACKGROUND of problems</a:t>
            </a:r>
            <a:endParaRPr lang="en-GB" dirty="0">
              <a:solidFill>
                <a:schemeClr val="bg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912" y="1648496"/>
                <a:ext cx="11075831" cy="4417453"/>
              </a:xfrm>
            </p:spPr>
            <p:txBody>
              <a:bodyPr>
                <a:normAutofit fontScale="85000" lnSpcReduction="20000"/>
              </a:bodyPr>
              <a:lstStyle/>
              <a:p>
                <a:pPr>
                  <a:buClr>
                    <a:schemeClr val="bg1"/>
                  </a:buClr>
                </a:pPr>
                <a:r>
                  <a:rPr lang="en-US" sz="3200" dirty="0" smtClean="0">
                    <a:solidFill>
                      <a:schemeClr val="bg1"/>
                    </a:solidFill>
                  </a:rPr>
                  <a:t>Topic selected: </a:t>
                </a:r>
                <a:r>
                  <a:rPr lang="en-US" sz="3200" b="1" dirty="0" smtClean="0">
                    <a:solidFill>
                      <a:schemeClr val="bg1"/>
                    </a:solidFill>
                  </a:rPr>
                  <a:t>area of sector of a circle</a:t>
                </a:r>
                <a:r>
                  <a:rPr lang="en-US" sz="3200" dirty="0" smtClean="0">
                    <a:solidFill>
                      <a:schemeClr val="bg1"/>
                    </a:solidFill>
                  </a:rPr>
                  <a:t>. </a:t>
                </a:r>
              </a:p>
              <a:p>
                <a:pPr marL="0" indent="0">
                  <a:buClr>
                    <a:schemeClr val="bg1"/>
                  </a:buClr>
                  <a:buNone/>
                </a:pPr>
                <a:endParaRPr lang="en-US" sz="3200" dirty="0" smtClean="0">
                  <a:solidFill>
                    <a:schemeClr val="bg1"/>
                  </a:solidFill>
                </a:endParaRPr>
              </a:p>
              <a:p>
                <a:pPr>
                  <a:buClr>
                    <a:schemeClr val="bg1"/>
                  </a:buClr>
                </a:pPr>
                <a:r>
                  <a:rPr lang="en-US" sz="3200" dirty="0" smtClean="0">
                    <a:solidFill>
                      <a:schemeClr val="bg1"/>
                    </a:solidFill>
                  </a:rPr>
                  <a:t>Based on teaching experience, Students were unable to see the relationship between circle and parts of circle (From circle to a sector). </a:t>
                </a:r>
              </a:p>
              <a:p>
                <a:pPr marL="0" indent="0">
                  <a:buClr>
                    <a:schemeClr val="bg1"/>
                  </a:buClr>
                  <a:buNone/>
                </a:pPr>
                <a:endParaRPr lang="en-US" sz="3200" dirty="0" smtClean="0">
                  <a:solidFill>
                    <a:schemeClr val="bg1"/>
                  </a:solidFill>
                </a:endParaRPr>
              </a:p>
              <a:p>
                <a:pPr>
                  <a:buClr>
                    <a:schemeClr val="bg1"/>
                  </a:buClr>
                </a:pPr>
                <a:r>
                  <a:rPr lang="en-US" sz="3200" dirty="0" smtClean="0">
                    <a:solidFill>
                      <a:schemeClr val="bg1"/>
                    </a:solidFill>
                  </a:rPr>
                  <a:t>Unable to use and apply the formula correctly (</a:t>
                </a:r>
                <a14:m>
                  <m:oMath xmlns:m="http://schemas.openxmlformats.org/officeDocument/2006/math" xmlns="">
                    <m:f>
                      <m:fPr>
                        <m:ctrlPr>
                          <a:rPr lang="en-US" sz="3200" i="1" smtClean="0">
                            <a:solidFill>
                              <a:schemeClr val="bg1"/>
                            </a:solidFill>
                            <a:latin typeface="Cambria Math" panose="02040503050406030204" pitchFamily="18" charset="0"/>
                          </a:rPr>
                        </m:ctrlPr>
                      </m:fPr>
                      <m:num>
                        <m:r>
                          <a:rPr lang="en-US" sz="3200" i="1" smtClean="0">
                            <a:solidFill>
                              <a:schemeClr val="bg1"/>
                            </a:solidFill>
                            <a:latin typeface="Cambria Math" panose="02040503050406030204" pitchFamily="18" charset="0"/>
                            <a:ea typeface="Cambria Math" panose="02040503050406030204" pitchFamily="18" charset="0"/>
                          </a:rPr>
                          <m:t>𝜃</m:t>
                        </m:r>
                      </m:num>
                      <m:den>
                        <m:r>
                          <a:rPr lang="en-US" sz="3200" b="0" i="1" smtClean="0">
                            <a:solidFill>
                              <a:schemeClr val="bg1"/>
                            </a:solidFill>
                            <a:latin typeface="Cambria Math" panose="02040503050406030204" pitchFamily="18" charset="0"/>
                          </a:rPr>
                          <m:t>360</m:t>
                        </m:r>
                        <m:r>
                          <a:rPr lang="en-US" sz="3200" b="0" i="1" smtClean="0">
                            <a:solidFill>
                              <a:schemeClr val="bg1"/>
                            </a:solidFill>
                            <a:latin typeface="Cambria Math" panose="02040503050406030204" pitchFamily="18" charset="0"/>
                            <a:ea typeface="Cambria Math" panose="02040503050406030204" pitchFamily="18" charset="0"/>
                          </a:rPr>
                          <m:t>°</m:t>
                        </m:r>
                      </m:den>
                    </m:f>
                    <m:r>
                      <a:rPr lang="en-US" sz="3200" i="1" smtClean="0">
                        <a:solidFill>
                          <a:schemeClr val="bg1"/>
                        </a:solidFill>
                        <a:latin typeface="Cambria Math" panose="02040503050406030204" pitchFamily="18" charset="0"/>
                        <a:ea typeface="Cambria Math" panose="02040503050406030204" pitchFamily="18" charset="0"/>
                      </a:rPr>
                      <m:t>×</m:t>
                    </m:r>
                    <m:r>
                      <a:rPr lang="en-US" sz="3200" i="1" smtClean="0">
                        <a:solidFill>
                          <a:schemeClr val="bg1"/>
                        </a:solidFill>
                        <a:latin typeface="Cambria Math" panose="02040503050406030204" pitchFamily="18" charset="0"/>
                        <a:ea typeface="Cambria Math" panose="02040503050406030204" pitchFamily="18" charset="0"/>
                      </a:rPr>
                      <m:t>𝜋</m:t>
                    </m:r>
                    <m:sSup>
                      <m:sSupPr>
                        <m:ctrlPr>
                          <a:rPr lang="en-US" sz="3200" i="1" smtClean="0">
                            <a:solidFill>
                              <a:schemeClr val="bg1"/>
                            </a:solidFill>
                            <a:latin typeface="Cambria Math" panose="02040503050406030204" pitchFamily="18" charset="0"/>
                            <a:ea typeface="Cambria Math" panose="02040503050406030204" pitchFamily="18" charset="0"/>
                          </a:rPr>
                        </m:ctrlPr>
                      </m:sSupPr>
                      <m:e>
                        <m:r>
                          <a:rPr lang="en-US" sz="3200" b="0" i="1" smtClean="0">
                            <a:solidFill>
                              <a:schemeClr val="bg1"/>
                            </a:solidFill>
                            <a:latin typeface="Cambria Math" panose="02040503050406030204" pitchFamily="18" charset="0"/>
                            <a:ea typeface="Cambria Math" panose="02040503050406030204" pitchFamily="18" charset="0"/>
                          </a:rPr>
                          <m:t>𝑟</m:t>
                        </m:r>
                      </m:e>
                      <m:sup>
                        <m:r>
                          <a:rPr lang="en-US" sz="3200" b="0" i="1" smtClean="0">
                            <a:solidFill>
                              <a:schemeClr val="bg1"/>
                            </a:solidFill>
                            <a:latin typeface="Cambria Math" panose="02040503050406030204" pitchFamily="18" charset="0"/>
                            <a:ea typeface="Cambria Math" panose="02040503050406030204" pitchFamily="18" charset="0"/>
                          </a:rPr>
                          <m:t>2</m:t>
                        </m:r>
                      </m:sup>
                    </m:sSup>
                    <m:r>
                      <a:rPr lang="en-US" sz="3200" b="0" i="1" smtClean="0">
                        <a:solidFill>
                          <a:schemeClr val="bg1"/>
                        </a:solidFill>
                        <a:latin typeface="Cambria Math" panose="02040503050406030204" pitchFamily="18" charset="0"/>
                        <a:ea typeface="Cambria Math" panose="02040503050406030204" pitchFamily="18" charset="0"/>
                      </a:rPr>
                      <m:t>)</m:t>
                    </m:r>
                  </m:oMath>
                </a14:m>
                <a:endParaRPr lang="en-US" sz="3200" dirty="0" smtClean="0">
                  <a:solidFill>
                    <a:schemeClr val="bg1"/>
                  </a:solidFill>
                </a:endParaRPr>
              </a:p>
              <a:p>
                <a:pPr marL="0" indent="0">
                  <a:buClr>
                    <a:schemeClr val="bg1"/>
                  </a:buClr>
                  <a:buNone/>
                </a:pPr>
                <a:endParaRPr lang="en-US" sz="3200" dirty="0">
                  <a:solidFill>
                    <a:schemeClr val="bg1"/>
                  </a:solidFill>
                </a:endParaRPr>
              </a:p>
              <a:p>
                <a:pPr>
                  <a:buClr>
                    <a:schemeClr val="bg1"/>
                  </a:buClr>
                </a:pPr>
                <a:r>
                  <a:rPr lang="en-US" sz="3200" b="1" dirty="0" smtClean="0">
                    <a:solidFill>
                      <a:schemeClr val="bg1"/>
                    </a:solidFill>
                  </a:rPr>
                  <a:t>Rote memorizing </a:t>
                </a:r>
                <a:r>
                  <a:rPr lang="en-US" sz="3200" dirty="0" smtClean="0">
                    <a:solidFill>
                      <a:schemeClr val="bg1"/>
                    </a:solidFill>
                  </a:rPr>
                  <a:t>the formula, thus learning without understanding.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912" y="1648496"/>
                <a:ext cx="11075831" cy="4417453"/>
              </a:xfrm>
              <a:blipFill rotWithShape="0">
                <a:blip r:embed="rId2"/>
                <a:stretch>
                  <a:fillRect l="-1486" t="-1793" b="-1931"/>
                </a:stretch>
              </a:blipFill>
            </p:spPr>
            <p:txBody>
              <a:bodyPr/>
              <a:lstStyle/>
              <a:p>
                <a:r>
                  <a:rPr lang="en-GB">
                    <a:noFill/>
                  </a:rPr>
                  <a:t> </a:t>
                </a:r>
              </a:p>
            </p:txBody>
          </p:sp>
        </mc:Fallback>
      </mc:AlternateContent>
    </p:spTree>
    <p:extLst>
      <p:ext uri="{BB962C8B-B14F-4D97-AF65-F5344CB8AC3E}">
        <p14:creationId xmlns:p14="http://schemas.microsoft.com/office/powerpoint/2010/main" val="3888187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732" y="772733"/>
            <a:ext cx="11101589" cy="5731098"/>
          </a:xfrm>
        </p:spPr>
        <p:txBody>
          <a:bodyPr>
            <a:normAutofit fontScale="92500" lnSpcReduction="10000"/>
          </a:bodyPr>
          <a:lstStyle/>
          <a:p>
            <a:pPr marL="0" indent="0">
              <a:buNone/>
            </a:pPr>
            <a:r>
              <a:rPr lang="en-US" sz="3200" dirty="0">
                <a:solidFill>
                  <a:schemeClr val="bg1"/>
                </a:solidFill>
                <a:effectLst/>
              </a:rPr>
              <a:t>According to </a:t>
            </a:r>
            <a:r>
              <a:rPr lang="en-US" sz="3200" dirty="0" err="1">
                <a:solidFill>
                  <a:schemeClr val="bg1"/>
                </a:solidFill>
                <a:effectLst/>
              </a:rPr>
              <a:t>Majeed</a:t>
            </a:r>
            <a:r>
              <a:rPr lang="en-US" sz="3200" dirty="0">
                <a:solidFill>
                  <a:schemeClr val="bg1"/>
                </a:solidFill>
                <a:effectLst/>
              </a:rPr>
              <a:t>, Fraser &amp; Aldridge (2001), lower order rote learning dominates the education scene as teachers structure their lessons based on “racing” to finish the syllabus content so that they have ample time to prepare students for the exams. The learning quality in Brunei schools should also be reflected upon. </a:t>
            </a:r>
            <a:endParaRPr lang="en-US" sz="3200" dirty="0" smtClean="0">
              <a:solidFill>
                <a:schemeClr val="bg1"/>
              </a:solidFill>
              <a:effectLst/>
            </a:endParaRPr>
          </a:p>
          <a:p>
            <a:pPr marL="0" indent="0">
              <a:buNone/>
            </a:pPr>
            <a:r>
              <a:rPr lang="en-US" sz="3200" dirty="0" smtClean="0">
                <a:solidFill>
                  <a:schemeClr val="bg1"/>
                </a:solidFill>
                <a:effectLst/>
              </a:rPr>
              <a:t>It </a:t>
            </a:r>
            <a:r>
              <a:rPr lang="en-US" sz="3200" dirty="0">
                <a:solidFill>
                  <a:schemeClr val="bg1"/>
                </a:solidFill>
                <a:effectLst/>
              </a:rPr>
              <a:t>is unfortunate that much academic learning of lower order. It could be said that </a:t>
            </a:r>
            <a:r>
              <a:rPr lang="en-US" sz="3200" i="1" dirty="0">
                <a:solidFill>
                  <a:schemeClr val="bg1"/>
                </a:solidFill>
                <a:effectLst/>
              </a:rPr>
              <a:t>“the learning environment in Brunei schools is generally associated with didactic teaching, extensive coverage of content, and mindless drill combined with student passivity”</a:t>
            </a:r>
            <a:r>
              <a:rPr lang="en-US" sz="3200" dirty="0">
                <a:solidFill>
                  <a:schemeClr val="bg1"/>
                </a:solidFill>
                <a:effectLst/>
              </a:rPr>
              <a:t> (</a:t>
            </a:r>
            <a:r>
              <a:rPr lang="en-US" sz="3200" dirty="0" err="1">
                <a:solidFill>
                  <a:schemeClr val="bg1"/>
                </a:solidFill>
                <a:effectLst/>
              </a:rPr>
              <a:t>Majeed</a:t>
            </a:r>
            <a:r>
              <a:rPr lang="en-US" sz="3200" dirty="0">
                <a:solidFill>
                  <a:schemeClr val="bg1"/>
                </a:solidFill>
                <a:effectLst/>
              </a:rPr>
              <a:t>, Fraser &amp; Aldridge, 2001). </a:t>
            </a:r>
            <a:endParaRPr lang="en-GB" sz="3200" dirty="0">
              <a:solidFill>
                <a:schemeClr val="bg1"/>
              </a:solidFill>
              <a:effectLst/>
            </a:endParaRPr>
          </a:p>
          <a:p>
            <a:pPr marL="0" indent="0">
              <a:buNone/>
            </a:pPr>
            <a:endParaRPr lang="en-GB" dirty="0"/>
          </a:p>
        </p:txBody>
      </p:sp>
    </p:spTree>
    <p:extLst>
      <p:ext uri="{BB962C8B-B14F-4D97-AF65-F5344CB8AC3E}">
        <p14:creationId xmlns:p14="http://schemas.microsoft.com/office/powerpoint/2010/main" val="1641770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Vapor Trail</Template>
  <TotalTime>637</TotalTime>
  <Words>1414</Words>
  <Application>Microsoft Macintosh PowerPoint</Application>
  <PresentationFormat>Custom</PresentationFormat>
  <Paragraphs>185</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Mesh</vt:lpstr>
      <vt:lpstr>Using Manipulatives and Guided Discovery Lesson to Assess and Improve Teaching and Learning Year 9 Mathematics: A lesson study</vt:lpstr>
      <vt:lpstr>WHERE IS BRUNEI?</vt:lpstr>
      <vt:lpstr>BRUNEI EDUCATION</vt:lpstr>
      <vt:lpstr>The school year</vt:lpstr>
      <vt:lpstr>RIMBA II SECONDARY SCHOOL – FIRST INTAKE 2012</vt:lpstr>
      <vt:lpstr>LESSON STUDY COMMITTEE</vt:lpstr>
      <vt:lpstr>introduction</vt:lpstr>
      <vt:lpstr>BACKGROUND of problems</vt:lpstr>
      <vt:lpstr>PowerPoint Presentation</vt:lpstr>
      <vt:lpstr>PowerPoint Presentation</vt:lpstr>
      <vt:lpstr>PowerPoint Presentation</vt:lpstr>
      <vt:lpstr>PowerPoint Presentation</vt:lpstr>
      <vt:lpstr>What are manipulatives?</vt:lpstr>
      <vt:lpstr>PowerPoint Presentation</vt:lpstr>
      <vt:lpstr>Examples of manipulatives</vt:lpstr>
      <vt:lpstr>What is guided discovery lesson?</vt:lpstr>
      <vt:lpstr>What is lesson study?</vt:lpstr>
      <vt:lpstr>LESSON STUDY CYCLE ( Burghes &amp; robinson, 2009):</vt:lpstr>
      <vt:lpstr>Purpose of lesson study:</vt:lpstr>
      <vt:lpstr>LESSON STUDY: CYCLE PROCEDURE</vt:lpstr>
      <vt:lpstr>PowerPoint Presentation</vt:lpstr>
      <vt:lpstr>OBJECTIVES OF THE LESSON:</vt:lpstr>
      <vt:lpstr>PRE- &amp; POST- TEST SAMPLES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Snapshots - ACTIVITIES</vt:lpstr>
      <vt:lpstr>Snapshots</vt:lpstr>
      <vt:lpstr>Snapshots</vt:lpstr>
      <vt:lpstr>Result analyses – CYLCE 1 (YEAR 9 NOBLE) </vt:lpstr>
      <vt:lpstr>PowerPoint Presentation</vt:lpstr>
      <vt:lpstr>Cycle 2 (year 9 Einstein)</vt:lpstr>
      <vt:lpstr>PowerPoint Presentation</vt:lpstr>
      <vt:lpstr>PowerPoint Presentation</vt:lpstr>
      <vt:lpstr>summary</vt:lpstr>
      <vt:lpstr>Pre - &amp; Post Tests Questions 4 &amp; 5</vt:lpstr>
      <vt:lpstr>LIMITATIONS</vt:lpstr>
      <vt:lpstr>recommendations</vt:lpstr>
      <vt:lpstr>recommendations</vt:lpstr>
      <vt:lpstr>recommendations</vt:lpstr>
      <vt:lpstr>PowerPoint Presentation</vt:lpstr>
      <vt:lpstr>End of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SEKOLAH MENENGAH RIMBA II mathematics LEARNING STUDY 2014</dc:title>
  <dc:creator>User</dc:creator>
  <cp:lastModifiedBy>Josh Koch</cp:lastModifiedBy>
  <cp:revision>76</cp:revision>
  <dcterms:created xsi:type="dcterms:W3CDTF">2014-09-15T11:53:44Z</dcterms:created>
  <dcterms:modified xsi:type="dcterms:W3CDTF">2015-06-02T01:38:47Z</dcterms:modified>
</cp:coreProperties>
</file>